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4" r:id="rId1"/>
  </p:sldMasterIdLst>
  <p:notesMasterIdLst>
    <p:notesMasterId r:id="rId151"/>
  </p:notesMasterIdLst>
  <p:sldIdLst>
    <p:sldId id="391" r:id="rId2"/>
    <p:sldId id="392" r:id="rId3"/>
    <p:sldId id="393" r:id="rId4"/>
    <p:sldId id="394" r:id="rId5"/>
    <p:sldId id="395" r:id="rId6"/>
    <p:sldId id="396" r:id="rId7"/>
    <p:sldId id="397" r:id="rId8"/>
    <p:sldId id="398" r:id="rId9"/>
    <p:sldId id="399" r:id="rId10"/>
    <p:sldId id="400" r:id="rId11"/>
    <p:sldId id="401" r:id="rId12"/>
    <p:sldId id="402" r:id="rId13"/>
    <p:sldId id="403" r:id="rId14"/>
    <p:sldId id="404" r:id="rId15"/>
    <p:sldId id="405" r:id="rId16"/>
    <p:sldId id="406" r:id="rId17"/>
    <p:sldId id="407" r:id="rId18"/>
    <p:sldId id="408" r:id="rId19"/>
    <p:sldId id="409" r:id="rId20"/>
    <p:sldId id="410" r:id="rId21"/>
    <p:sldId id="411" r:id="rId22"/>
    <p:sldId id="412" r:id="rId23"/>
    <p:sldId id="413" r:id="rId24"/>
    <p:sldId id="414" r:id="rId25"/>
    <p:sldId id="415" r:id="rId26"/>
    <p:sldId id="416" r:id="rId27"/>
    <p:sldId id="417" r:id="rId28"/>
    <p:sldId id="418" r:id="rId29"/>
    <p:sldId id="419" r:id="rId30"/>
    <p:sldId id="420" r:id="rId31"/>
    <p:sldId id="421" r:id="rId32"/>
    <p:sldId id="422" r:id="rId33"/>
    <p:sldId id="423" r:id="rId34"/>
    <p:sldId id="424" r:id="rId35"/>
    <p:sldId id="263" r:id="rId36"/>
    <p:sldId id="264" r:id="rId37"/>
    <p:sldId id="265" r:id="rId38"/>
    <p:sldId id="266" r:id="rId39"/>
    <p:sldId id="268" r:id="rId40"/>
    <p:sldId id="267" r:id="rId41"/>
    <p:sldId id="269" r:id="rId42"/>
    <p:sldId id="270" r:id="rId43"/>
    <p:sldId id="320" r:id="rId44"/>
    <p:sldId id="271" r:id="rId45"/>
    <p:sldId id="272" r:id="rId46"/>
    <p:sldId id="273" r:id="rId47"/>
    <p:sldId id="274" r:id="rId48"/>
    <p:sldId id="318" r:id="rId49"/>
    <p:sldId id="322" r:id="rId50"/>
    <p:sldId id="321" r:id="rId51"/>
    <p:sldId id="325" r:id="rId52"/>
    <p:sldId id="319" r:id="rId53"/>
    <p:sldId id="323" r:id="rId54"/>
    <p:sldId id="324" r:id="rId55"/>
    <p:sldId id="278" r:id="rId56"/>
    <p:sldId id="275" r:id="rId57"/>
    <p:sldId id="276" r:id="rId58"/>
    <p:sldId id="277" r:id="rId59"/>
    <p:sldId id="282" r:id="rId60"/>
    <p:sldId id="286" r:id="rId61"/>
    <p:sldId id="287" r:id="rId62"/>
    <p:sldId id="288" r:id="rId63"/>
    <p:sldId id="289" r:id="rId64"/>
    <p:sldId id="290" r:id="rId65"/>
    <p:sldId id="291" r:id="rId66"/>
    <p:sldId id="292" r:id="rId67"/>
    <p:sldId id="293" r:id="rId68"/>
    <p:sldId id="294" r:id="rId69"/>
    <p:sldId id="425" r:id="rId70"/>
    <p:sldId id="426" r:id="rId71"/>
    <p:sldId id="427" r:id="rId72"/>
    <p:sldId id="428" r:id="rId73"/>
    <p:sldId id="429" r:id="rId74"/>
    <p:sldId id="430" r:id="rId75"/>
    <p:sldId id="431" r:id="rId76"/>
    <p:sldId id="432" r:id="rId77"/>
    <p:sldId id="433" r:id="rId78"/>
    <p:sldId id="434" r:id="rId79"/>
    <p:sldId id="435" r:id="rId80"/>
    <p:sldId id="436" r:id="rId81"/>
    <p:sldId id="437" r:id="rId82"/>
    <p:sldId id="438" r:id="rId83"/>
    <p:sldId id="439" r:id="rId84"/>
    <p:sldId id="440" r:id="rId85"/>
    <p:sldId id="441" r:id="rId86"/>
    <p:sldId id="442" r:id="rId87"/>
    <p:sldId id="443" r:id="rId88"/>
    <p:sldId id="444" r:id="rId89"/>
    <p:sldId id="445" r:id="rId90"/>
    <p:sldId id="446" r:id="rId91"/>
    <p:sldId id="447" r:id="rId92"/>
    <p:sldId id="448" r:id="rId93"/>
    <p:sldId id="449" r:id="rId94"/>
    <p:sldId id="450" r:id="rId95"/>
    <p:sldId id="451" r:id="rId96"/>
    <p:sldId id="452" r:id="rId97"/>
    <p:sldId id="453" r:id="rId98"/>
    <p:sldId id="454" r:id="rId99"/>
    <p:sldId id="455" r:id="rId100"/>
    <p:sldId id="456" r:id="rId101"/>
    <p:sldId id="457" r:id="rId102"/>
    <p:sldId id="458" r:id="rId103"/>
    <p:sldId id="459" r:id="rId104"/>
    <p:sldId id="460" r:id="rId105"/>
    <p:sldId id="461" r:id="rId106"/>
    <p:sldId id="462" r:id="rId107"/>
    <p:sldId id="463" r:id="rId108"/>
    <p:sldId id="464" r:id="rId109"/>
    <p:sldId id="465" r:id="rId110"/>
    <p:sldId id="466" r:id="rId111"/>
    <p:sldId id="467" r:id="rId112"/>
    <p:sldId id="468" r:id="rId113"/>
    <p:sldId id="469" r:id="rId114"/>
    <p:sldId id="470" r:id="rId115"/>
    <p:sldId id="471" r:id="rId116"/>
    <p:sldId id="472" r:id="rId117"/>
    <p:sldId id="473" r:id="rId118"/>
    <p:sldId id="474" r:id="rId119"/>
    <p:sldId id="301" r:id="rId120"/>
    <p:sldId id="302" r:id="rId121"/>
    <p:sldId id="303" r:id="rId122"/>
    <p:sldId id="304" r:id="rId123"/>
    <p:sldId id="305" r:id="rId124"/>
    <p:sldId id="306" r:id="rId125"/>
    <p:sldId id="307" r:id="rId126"/>
    <p:sldId id="308" r:id="rId127"/>
    <p:sldId id="309" r:id="rId128"/>
    <p:sldId id="311" r:id="rId129"/>
    <p:sldId id="326" r:id="rId130"/>
    <p:sldId id="327" r:id="rId131"/>
    <p:sldId id="328" r:id="rId132"/>
    <p:sldId id="310" r:id="rId133"/>
    <p:sldId id="330" r:id="rId134"/>
    <p:sldId id="331" r:id="rId135"/>
    <p:sldId id="332" r:id="rId136"/>
    <p:sldId id="333" r:id="rId137"/>
    <p:sldId id="334" r:id="rId138"/>
    <p:sldId id="336" r:id="rId139"/>
    <p:sldId id="337" r:id="rId140"/>
    <p:sldId id="338" r:id="rId141"/>
    <p:sldId id="312" r:id="rId142"/>
    <p:sldId id="313" r:id="rId143"/>
    <p:sldId id="314" r:id="rId144"/>
    <p:sldId id="339" r:id="rId145"/>
    <p:sldId id="340" r:id="rId146"/>
    <p:sldId id="341" r:id="rId147"/>
    <p:sldId id="342" r:id="rId148"/>
    <p:sldId id="343" r:id="rId149"/>
    <p:sldId id="344" r:id="rId150"/>
  </p:sldIdLst>
  <p:sldSz cx="12192000" cy="6858000"/>
  <p:notesSz cx="6858000" cy="9144000"/>
  <p:embeddedFontLst>
    <p:embeddedFont>
      <p:font typeface="Times" panose="02020603050405020304" pitchFamily="18" charset="0"/>
      <p:regular r:id="rId152"/>
      <p:bold r:id="rId153"/>
      <p:italic r:id="rId154"/>
      <p:boldItalic r:id="rId155"/>
    </p:embeddedFont>
    <p:embeddedFont>
      <p:font typeface="Tahoma" panose="020B0604030504040204" pitchFamily="34" charset="0"/>
      <p:regular r:id="rId156"/>
      <p:bold r:id="rId157"/>
    </p:embeddedFont>
    <p:embeddedFont>
      <p:font typeface="Verdana" panose="020B0604030504040204" pitchFamily="34" charset="0"/>
      <p:regular r:id="rId158"/>
      <p:bold r:id="rId159"/>
      <p:italic r:id="rId160"/>
      <p:boldItalic r:id="rId161"/>
    </p:embeddedFont>
    <p:embeddedFont>
      <p:font typeface="Calibri" panose="020F0502020204030204" pitchFamily="34" charset="0"/>
      <p:regular r:id="rId162"/>
      <p:bold r:id="rId163"/>
      <p:italic r:id="rId164"/>
      <p:boldItalic r:id="rId165"/>
    </p:embeddedFont>
    <p:embeddedFont>
      <p:font typeface="Arial Unicode MS" panose="020B0604020202020204" pitchFamily="34" charset="-128"/>
      <p:regular r:id="rId16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Donald, Clem (NIH/NLM/LHC) [E]" initials="MC([" lastIdx="11" clrIdx="0">
    <p:extLst>
      <p:ext uri="{19B8F6BF-5375-455C-9EA6-DF929625EA0E}">
        <p15:presenceInfo xmlns:p15="http://schemas.microsoft.com/office/powerpoint/2012/main" userId="McDonald, Clem (NIH/NLM/LHC) [E]" providerId="None"/>
      </p:ext>
    </p:extLst>
  </p:cmAuthor>
  <p:cmAuthor id="2" name="Lynch, Paul (NIH/NLM/LHC) [E]" initials="LP([" lastIdx="4" clrIdx="1">
    <p:extLst>
      <p:ext uri="{19B8F6BF-5375-455C-9EA6-DF929625EA0E}">
        <p15:presenceInfo xmlns:p15="http://schemas.microsoft.com/office/powerpoint/2012/main" userId="S-1-5-21-12604286-656692736-1848903544-6502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285" autoAdjust="0"/>
    <p:restoredTop sz="94660"/>
  </p:normalViewPr>
  <p:slideViewPr>
    <p:cSldViewPr snapToGrid="0">
      <p:cViewPr varScale="1">
        <p:scale>
          <a:sx n="55" d="100"/>
          <a:sy n="55" d="100"/>
        </p:scale>
        <p:origin x="374" y="43"/>
      </p:cViewPr>
      <p:guideLst/>
    </p:cSldViewPr>
  </p:slideViewPr>
  <p:notesTextViewPr>
    <p:cViewPr>
      <p:scale>
        <a:sx n="1" d="1"/>
        <a:sy n="1" d="1"/>
      </p:scale>
      <p:origin x="0" y="0"/>
    </p:cViewPr>
  </p:notesTextViewPr>
  <p:sorterViewPr>
    <p:cViewPr>
      <p:scale>
        <a:sx n="100" d="100"/>
        <a:sy n="100" d="100"/>
      </p:scale>
      <p:origin x="0" y="-37656"/>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font" Target="fonts/font8.fntdata"/><Relationship Id="rId170" Type="http://schemas.openxmlformats.org/officeDocument/2006/relationships/theme" Target="theme/theme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font" Target="fonts/font9.fntdata"/><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tableStyles" Target="tableStyle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font" Target="fonts/font10.fntdata"/><Relationship Id="rId166"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notesMaster" Target="notesMasters/notesMaster1.xml"/><Relationship Id="rId156" Type="http://schemas.openxmlformats.org/officeDocument/2006/relationships/font" Target="fonts/font5.fnt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font" Target="fonts/font11.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font" Target="fonts/font6.fntdata"/><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font" Target="fonts/font1.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font" Target="fonts/font12.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font" Target="fonts/font2.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font" Target="fonts/font13.fntdata"/><Relationship Id="rId16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font" Target="fonts/font3.fntdata"/><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font" Target="fonts/font14.fntdata"/><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font" Target="fonts/font4.fntdata"/><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7-09-12T23:17:26.721" idx="11">
    <p:pos x="792" y="2541"/>
    <p:text>Do we still support a JSON schema for teh forms?</p:text>
    <p:extLst>
      <p:ext uri="{C676402C-5697-4E1C-873F-D02D1690AC5C}">
        <p15:threadingInfo xmlns:p15="http://schemas.microsoft.com/office/powerpoint/2012/main" timeZoneBias="24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7-09-12T23:08:43.316" idx="8">
    <p:pos x="6288" y="459"/>
    <p:text>could you put numbers on the four things we are countnig as "tools" in the previous slide.   Would like to be able to refecenc them by number.  But... I only count three  ALso can I say that the API is the same general structure -in all of the instances shwoing on the grap</p:text>
    <p:extLst>
      <p:ext uri="{C676402C-5697-4E1C-873F-D02D1690AC5C}">
        <p15:threadingInfo xmlns:p15="http://schemas.microsoft.com/office/powerpoint/2012/main" timeZoneBias="240"/>
      </p:ext>
    </p:extLst>
  </p:cm>
  <p:cm authorId="1" dt="2017-09-12T23:12:57.045" idx="9">
    <p:pos x="6288" y="555"/>
    <p:text>Finally is the LOINC form repository just all of teh LOINC terms and panels or is soemthing seperate.</p:text>
    <p:extLst>
      <p:ext uri="{C676402C-5697-4E1C-873F-D02D1690AC5C}">
        <p15:threadingInfo xmlns:p15="http://schemas.microsoft.com/office/powerpoint/2012/main" timeZoneBias="240">
          <p15:parentCm authorId="1" idx="8"/>
        </p15:threadingInfo>
      </p:ext>
    </p:extLst>
  </p:cm>
  <p:cm authorId="1" dt="2017-09-12T23:13:55.985" idx="10">
    <p:pos x="6288" y="651"/>
    <p:text>Instead of other APPs better say, Your Apps or something</p:text>
    <p:extLst>
      <p:ext uri="{C676402C-5697-4E1C-873F-D02D1690AC5C}">
        <p15:threadingInfo xmlns:p15="http://schemas.microsoft.com/office/powerpoint/2012/main" timeZoneBias="240">
          <p15:parentCm authorId="1" idx="8"/>
        </p15:threadingInf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8788"/>
          </a:xfrm>
          <a:prstGeom prst="rect">
            <a:avLst/>
          </a:prstGeom>
          <a:noFill/>
          <a:ln>
            <a:noFill/>
          </a:ln>
        </p:spPr>
        <p:txBody>
          <a:bodyPr wrap="square"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8788"/>
          </a:xfrm>
          <a:prstGeom prst="rect">
            <a:avLst/>
          </a:prstGeom>
          <a:noFill/>
          <a:ln>
            <a:noFill/>
          </a:ln>
        </p:spPr>
        <p:txBody>
          <a:bodyPr wrap="square"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399" cy="3600450"/>
          </a:xfrm>
          <a:prstGeom prst="rect">
            <a:avLst/>
          </a:prstGeom>
          <a:noFill/>
          <a:ln>
            <a:noFill/>
          </a:ln>
        </p:spPr>
        <p:txBody>
          <a:bodyPr wrap="square" lIns="91425" tIns="91425" rIns="91425" bIns="91425" anchor="t" anchorCtr="0"/>
          <a:lstStyle>
            <a:lvl1pPr marL="0" marR="0" lvl="0" indent="0" algn="l" rtl="0">
              <a:spcBef>
                <a:spcPts val="0"/>
              </a:spcBef>
              <a:buChar char="●"/>
              <a:defRPr sz="1200" b="0" i="0" u="none" strike="noStrike" cap="none">
                <a:solidFill>
                  <a:schemeClr val="dk1"/>
                </a:solidFill>
                <a:latin typeface="Calibri"/>
                <a:ea typeface="Calibri"/>
                <a:cs typeface="Calibri"/>
                <a:sym typeface="Calibri"/>
              </a:defRPr>
            </a:lvl1pPr>
            <a:lvl2pPr marL="457200" marR="0" lvl="1" indent="0" algn="l" rtl="0">
              <a:spcBef>
                <a:spcPts val="0"/>
              </a:spcBef>
              <a:buChar char="○"/>
              <a:defRPr sz="1200" b="0" i="0" u="none" strike="noStrike" cap="none">
                <a:solidFill>
                  <a:schemeClr val="dk1"/>
                </a:solidFill>
                <a:latin typeface="Calibri"/>
                <a:ea typeface="Calibri"/>
                <a:cs typeface="Calibri"/>
                <a:sym typeface="Calibri"/>
              </a:defRPr>
            </a:lvl2pPr>
            <a:lvl3pPr marL="914400" marR="0" lvl="2" indent="0" algn="l" rtl="0">
              <a:spcBef>
                <a:spcPts val="0"/>
              </a:spcBef>
              <a:buChar char="■"/>
              <a:defRPr sz="1200" b="0" i="0" u="none" strike="noStrike" cap="none">
                <a:solidFill>
                  <a:schemeClr val="dk1"/>
                </a:solidFill>
                <a:latin typeface="Calibri"/>
                <a:ea typeface="Calibri"/>
                <a:cs typeface="Calibri"/>
                <a:sym typeface="Calibri"/>
              </a:defRPr>
            </a:lvl3pPr>
            <a:lvl4pPr marL="1371600" marR="0" lvl="3" indent="0" algn="l" rtl="0">
              <a:spcBef>
                <a:spcPts val="0"/>
              </a:spcBef>
              <a:buChar char="●"/>
              <a:defRPr sz="1200" b="0" i="0" u="none" strike="noStrike" cap="none">
                <a:solidFill>
                  <a:schemeClr val="dk1"/>
                </a:solidFill>
                <a:latin typeface="Calibri"/>
                <a:ea typeface="Calibri"/>
                <a:cs typeface="Calibri"/>
                <a:sym typeface="Calibri"/>
              </a:defRPr>
            </a:lvl4pPr>
            <a:lvl5pPr marL="1828800" marR="0" lvl="4" indent="0" algn="l" rtl="0">
              <a:spcBef>
                <a:spcPts val="0"/>
              </a:spcBef>
              <a:buChar char="○"/>
              <a:defRPr sz="1200" b="0" i="0" u="none" strike="noStrike" cap="none">
                <a:solidFill>
                  <a:schemeClr val="dk1"/>
                </a:solidFill>
                <a:latin typeface="Calibri"/>
                <a:ea typeface="Calibri"/>
                <a:cs typeface="Calibri"/>
                <a:sym typeface="Calibri"/>
              </a:defRPr>
            </a:lvl5pPr>
            <a:lvl6pPr marL="2286000" marR="0" lvl="5" indent="0" algn="l" rtl="0">
              <a:spcBef>
                <a:spcPts val="0"/>
              </a:spcBef>
              <a:buChar char="■"/>
              <a:defRPr sz="1200" b="0" i="0" u="none" strike="noStrike" cap="none">
                <a:solidFill>
                  <a:schemeClr val="dk1"/>
                </a:solidFill>
                <a:latin typeface="Calibri"/>
                <a:ea typeface="Calibri"/>
                <a:cs typeface="Calibri"/>
                <a:sym typeface="Calibri"/>
              </a:defRPr>
            </a:lvl6pPr>
            <a:lvl7pPr marL="2743200" marR="0" lvl="6" indent="0" algn="l" rtl="0">
              <a:spcBef>
                <a:spcPts val="0"/>
              </a:spcBef>
              <a:buChar char="●"/>
              <a:defRPr sz="1200" b="0" i="0" u="none" strike="noStrike" cap="none">
                <a:solidFill>
                  <a:schemeClr val="dk1"/>
                </a:solidFill>
                <a:latin typeface="Calibri"/>
                <a:ea typeface="Calibri"/>
                <a:cs typeface="Calibri"/>
                <a:sym typeface="Calibri"/>
              </a:defRPr>
            </a:lvl7pPr>
            <a:lvl8pPr marL="3200400" marR="0" lvl="7" indent="0" algn="l" rtl="0">
              <a:spcBef>
                <a:spcPts val="0"/>
              </a:spcBef>
              <a:buChar char="○"/>
              <a:defRPr sz="1200" b="0" i="0" u="none" strike="noStrike" cap="none">
                <a:solidFill>
                  <a:schemeClr val="dk1"/>
                </a:solidFill>
                <a:latin typeface="Calibri"/>
                <a:ea typeface="Calibri"/>
                <a:cs typeface="Calibri"/>
                <a:sym typeface="Calibri"/>
              </a:defRPr>
            </a:lvl8pPr>
            <a:lvl9pPr marL="3657600" marR="0" lvl="8" indent="0" algn="l" rtl="0">
              <a:spcBef>
                <a:spcPts val="0"/>
              </a:spcBef>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8786"/>
          </a:xfrm>
          <a:prstGeom prst="rect">
            <a:avLst/>
          </a:prstGeom>
          <a:noFill/>
          <a:ln>
            <a:noFill/>
          </a:ln>
        </p:spPr>
        <p:txBody>
          <a:bodyPr wrap="square"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8786"/>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6129847"/>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707708" y="4505980"/>
            <a:ext cx="5661659" cy="3686711"/>
          </a:xfrm>
          <a:prstGeom prst="rect">
            <a:avLst/>
          </a:prstGeom>
        </p:spPr>
        <p:txBody>
          <a:bodyPr wrap="square" lIns="93921" tIns="93921" rIns="93921" bIns="93921" anchor="t" anchorCtr="0">
            <a:noAutofit/>
          </a:bodyPr>
          <a:lstStyle/>
          <a:p>
            <a:pPr>
              <a:buNone/>
            </a:pPr>
            <a:endParaRPr dirty="0"/>
          </a:p>
        </p:txBody>
      </p:sp>
      <p:sp>
        <p:nvSpPr>
          <p:cNvPr id="151" name="Shape 151"/>
          <p:cNvSpPr>
            <a:spLocks noGrp="1" noRot="1" noChangeAspect="1"/>
          </p:cNvSpPr>
          <p:nvPr>
            <p:ph type="sldImg" idx="2"/>
          </p:nvPr>
        </p:nvSpPr>
        <p:spPr>
          <a:xfrm>
            <a:off x="728663" y="1169988"/>
            <a:ext cx="5619750" cy="3160712"/>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11194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15" name="Shape 21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8383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23" name="Shape 22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47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Shape 23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8" name="Shape 238"/>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a:spcBef>
                <a:spcPts val="0"/>
              </a:spcBef>
              <a:buNone/>
            </a:pPr>
            <a:endParaRPr/>
          </a:p>
        </p:txBody>
      </p:sp>
      <p:sp>
        <p:nvSpPr>
          <p:cNvPr id="239" name="Shape 239"/>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39</a:t>
            </a:fld>
            <a:endParaRPr lang="en-US"/>
          </a:p>
        </p:txBody>
      </p:sp>
    </p:spTree>
    <p:extLst>
      <p:ext uri="{BB962C8B-B14F-4D97-AF65-F5344CB8AC3E}">
        <p14:creationId xmlns:p14="http://schemas.microsoft.com/office/powerpoint/2010/main" val="29962127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31" name="Shape 23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93720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Shape 243"/>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44" name="Shape 24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634288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Shape 2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1" name="Shape 251"/>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a:spcBef>
                <a:spcPts val="0"/>
              </a:spcBef>
              <a:buNone/>
            </a:pPr>
            <a:endParaRPr/>
          </a:p>
        </p:txBody>
      </p:sp>
      <p:sp>
        <p:nvSpPr>
          <p:cNvPr id="252" name="Shape 252"/>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42</a:t>
            </a:fld>
            <a:endParaRPr lang="en-US"/>
          </a:p>
        </p:txBody>
      </p:sp>
    </p:spTree>
    <p:extLst>
      <p:ext uri="{BB962C8B-B14F-4D97-AF65-F5344CB8AC3E}">
        <p14:creationId xmlns:p14="http://schemas.microsoft.com/office/powerpoint/2010/main" val="20020177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Shape 257"/>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58" name="Shape 25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65198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Shape 264"/>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dirty="0"/>
          </a:p>
        </p:txBody>
      </p:sp>
      <p:sp>
        <p:nvSpPr>
          <p:cNvPr id="265" name="Shape 26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19868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Shape 271"/>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72" name="Shape 27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40388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79" name="Shape 27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5842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lgn="r">
              <a:buSzPct val="25000"/>
            </a:pPr>
            <a:fld id="{00000000-1234-1234-1234-123412341234}" type="slidenum">
              <a:rPr lang="en-US" sz="1200" smtClean="0">
                <a:solidFill>
                  <a:schemeClr val="dk1"/>
                </a:solidFill>
                <a:latin typeface="Calibri"/>
                <a:ea typeface="Calibri"/>
                <a:cs typeface="Calibri"/>
                <a:sym typeface="Calibri"/>
              </a:rPr>
              <a:pPr algn="r">
                <a:buSzPct val="25000"/>
              </a:pPr>
              <a:t>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41688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Shape 34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9" name="Shape 349"/>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50" name="Shape 350"/>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lvl="0" rtl="0">
              <a:spcBef>
                <a:spcPts val="0"/>
              </a:spcBef>
              <a:buNone/>
            </a:pPr>
            <a:fld id="{00000000-1234-1234-1234-123412341234}" type="slidenum">
              <a:rPr lang="en-US"/>
              <a:t>48</a:t>
            </a:fld>
            <a:endParaRPr lang="en-US"/>
          </a:p>
        </p:txBody>
      </p:sp>
    </p:spTree>
    <p:extLst>
      <p:ext uri="{BB962C8B-B14F-4D97-AF65-F5344CB8AC3E}">
        <p14:creationId xmlns:p14="http://schemas.microsoft.com/office/powerpoint/2010/main" val="22140282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2" name="Shape 342"/>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43" name="Shape 343"/>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lvl="0" rtl="0">
              <a:spcBef>
                <a:spcPts val="0"/>
              </a:spcBef>
              <a:buNone/>
            </a:pPr>
            <a:fld id="{00000000-1234-1234-1234-123412341234}" type="slidenum">
              <a:rPr lang="en-US"/>
              <a:t>49</a:t>
            </a:fld>
            <a:endParaRPr lang="en-US"/>
          </a:p>
        </p:txBody>
      </p:sp>
    </p:spTree>
    <p:extLst>
      <p:ext uri="{BB962C8B-B14F-4D97-AF65-F5344CB8AC3E}">
        <p14:creationId xmlns:p14="http://schemas.microsoft.com/office/powerpoint/2010/main" val="12131369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Shape 32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8" name="Shape 328"/>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29" name="Shape 329"/>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lvl="0" rtl="0">
              <a:spcBef>
                <a:spcPts val="0"/>
              </a:spcBef>
              <a:buNone/>
            </a:pPr>
            <a:fld id="{00000000-1234-1234-1234-123412341234}" type="slidenum">
              <a:rPr lang="en-US"/>
              <a:t>51</a:t>
            </a:fld>
            <a:endParaRPr lang="en-US"/>
          </a:p>
        </p:txBody>
      </p:sp>
    </p:spTree>
    <p:extLst>
      <p:ext uri="{BB962C8B-B14F-4D97-AF65-F5344CB8AC3E}">
        <p14:creationId xmlns:p14="http://schemas.microsoft.com/office/powerpoint/2010/main" val="16626460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Shape 3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6" name="Shape 35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57" name="Shape 357"/>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lvl="0" rtl="0">
              <a:spcBef>
                <a:spcPts val="0"/>
              </a:spcBef>
              <a:buNone/>
            </a:pPr>
            <a:fld id="{00000000-1234-1234-1234-123412341234}" type="slidenum">
              <a:rPr lang="en-US"/>
              <a:t>52</a:t>
            </a:fld>
            <a:endParaRPr lang="en-US"/>
          </a:p>
        </p:txBody>
      </p:sp>
    </p:spTree>
    <p:extLst>
      <p:ext uri="{BB962C8B-B14F-4D97-AF65-F5344CB8AC3E}">
        <p14:creationId xmlns:p14="http://schemas.microsoft.com/office/powerpoint/2010/main" val="41199001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Shape 31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4" name="Shape 314"/>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15" name="Shape 315"/>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lvl="0" rtl="0">
              <a:spcBef>
                <a:spcPts val="0"/>
              </a:spcBef>
              <a:buNone/>
            </a:pPr>
            <a:fld id="{00000000-1234-1234-1234-123412341234}" type="slidenum">
              <a:rPr lang="en-US"/>
              <a:t>53</a:t>
            </a:fld>
            <a:endParaRPr lang="en-US"/>
          </a:p>
        </p:txBody>
      </p:sp>
    </p:spTree>
    <p:extLst>
      <p:ext uri="{BB962C8B-B14F-4D97-AF65-F5344CB8AC3E}">
        <p14:creationId xmlns:p14="http://schemas.microsoft.com/office/powerpoint/2010/main" val="22081673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Shape 32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1" name="Shape 321"/>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22" name="Shape 322"/>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lvl="0" rtl="0">
              <a:spcBef>
                <a:spcPts val="0"/>
              </a:spcBef>
              <a:buNone/>
            </a:pPr>
            <a:fld id="{00000000-1234-1234-1234-123412341234}" type="slidenum">
              <a:rPr lang="en-US"/>
              <a:t>54</a:t>
            </a:fld>
            <a:endParaRPr lang="en-US"/>
          </a:p>
        </p:txBody>
      </p:sp>
    </p:spTree>
    <p:extLst>
      <p:ext uri="{BB962C8B-B14F-4D97-AF65-F5344CB8AC3E}">
        <p14:creationId xmlns:p14="http://schemas.microsoft.com/office/powerpoint/2010/main" val="26831887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Shape 3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7" name="Shape 307"/>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08" name="Shape 308"/>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lvl="0" rtl="0">
              <a:spcBef>
                <a:spcPts val="0"/>
              </a:spcBef>
              <a:buNone/>
            </a:pPr>
            <a:fld id="{00000000-1234-1234-1234-123412341234}" type="slidenum">
              <a:rPr lang="en-US"/>
              <a:t>55</a:t>
            </a:fld>
            <a:endParaRPr lang="en-US"/>
          </a:p>
        </p:txBody>
      </p:sp>
    </p:spTree>
    <p:extLst>
      <p:ext uri="{BB962C8B-B14F-4D97-AF65-F5344CB8AC3E}">
        <p14:creationId xmlns:p14="http://schemas.microsoft.com/office/powerpoint/2010/main" val="10351170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Shape 28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6" name="Shape 28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a:spcBef>
                <a:spcPts val="0"/>
              </a:spcBef>
              <a:buNone/>
            </a:pPr>
            <a:endParaRPr/>
          </a:p>
        </p:txBody>
      </p:sp>
      <p:sp>
        <p:nvSpPr>
          <p:cNvPr id="287" name="Shape 287"/>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56</a:t>
            </a:fld>
            <a:endParaRPr lang="en-US"/>
          </a:p>
        </p:txBody>
      </p:sp>
    </p:spTree>
    <p:extLst>
      <p:ext uri="{BB962C8B-B14F-4D97-AF65-F5344CB8AC3E}">
        <p14:creationId xmlns:p14="http://schemas.microsoft.com/office/powerpoint/2010/main" val="37517524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Shape 29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3" name="Shape 293"/>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94" name="Shape 294"/>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lvl="0" rtl="0">
              <a:spcBef>
                <a:spcPts val="0"/>
              </a:spcBef>
              <a:buNone/>
            </a:pPr>
            <a:fld id="{00000000-1234-1234-1234-123412341234}" type="slidenum">
              <a:rPr lang="en-US"/>
              <a:t>57</a:t>
            </a:fld>
            <a:endParaRPr lang="en-US"/>
          </a:p>
        </p:txBody>
      </p:sp>
    </p:spTree>
    <p:extLst>
      <p:ext uri="{BB962C8B-B14F-4D97-AF65-F5344CB8AC3E}">
        <p14:creationId xmlns:p14="http://schemas.microsoft.com/office/powerpoint/2010/main" val="24275854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Shape 29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0" name="Shape 300"/>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01" name="Shape 301"/>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lvl="0" rtl="0">
              <a:spcBef>
                <a:spcPts val="0"/>
              </a:spcBef>
              <a:buNone/>
            </a:pPr>
            <a:fld id="{00000000-1234-1234-1234-123412341234}" type="slidenum">
              <a:rPr lang="en-US"/>
              <a:t>58</a:t>
            </a:fld>
            <a:endParaRPr lang="en-US"/>
          </a:p>
        </p:txBody>
      </p:sp>
    </p:spTree>
    <p:extLst>
      <p:ext uri="{BB962C8B-B14F-4D97-AF65-F5344CB8AC3E}">
        <p14:creationId xmlns:p14="http://schemas.microsoft.com/office/powerpoint/2010/main" val="542798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txBox="1">
            <a:spLocks noGrp="1"/>
          </p:cNvSpPr>
          <p:nvPr>
            <p:ph type="body" idx="1"/>
          </p:nvPr>
        </p:nvSpPr>
        <p:spPr>
          <a:xfrm>
            <a:off x="707708" y="4505980"/>
            <a:ext cx="5661659" cy="3686711"/>
          </a:xfrm>
          <a:prstGeom prst="rect">
            <a:avLst/>
          </a:prstGeom>
        </p:spPr>
        <p:txBody>
          <a:bodyPr wrap="square" lIns="93921" tIns="93921" rIns="93921" bIns="93921" anchor="t" anchorCtr="0">
            <a:noAutofit/>
          </a:bodyPr>
          <a:lstStyle/>
          <a:p>
            <a:pPr>
              <a:buNone/>
            </a:pPr>
            <a:r>
              <a:rPr lang="en-US" dirty="0" smtClean="0"/>
              <a:t>Don’t</a:t>
            </a:r>
            <a:r>
              <a:rPr lang="en-US" baseline="0" dirty="0" smtClean="0"/>
              <a:t> see the brief overview of FHIR– should we show spread sheet spec</a:t>
            </a:r>
            <a:endParaRPr dirty="0"/>
          </a:p>
        </p:txBody>
      </p:sp>
      <p:sp>
        <p:nvSpPr>
          <p:cNvPr id="158" name="Shape 158"/>
          <p:cNvSpPr>
            <a:spLocks noGrp="1" noRot="1" noChangeAspect="1"/>
          </p:cNvSpPr>
          <p:nvPr>
            <p:ph type="sldImg" idx="2"/>
          </p:nvPr>
        </p:nvSpPr>
        <p:spPr>
          <a:xfrm>
            <a:off x="728663" y="1169988"/>
            <a:ext cx="5619750" cy="3160712"/>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481199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Shape 33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5" name="Shape 335"/>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36" name="Shape 336"/>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lvl="0" rtl="0">
              <a:spcBef>
                <a:spcPts val="0"/>
              </a:spcBef>
              <a:buNone/>
            </a:pPr>
            <a:fld id="{00000000-1234-1234-1234-123412341234}" type="slidenum">
              <a:rPr lang="en-US"/>
              <a:t>59</a:t>
            </a:fld>
            <a:endParaRPr lang="en-US"/>
          </a:p>
        </p:txBody>
      </p:sp>
    </p:spTree>
    <p:extLst>
      <p:ext uri="{BB962C8B-B14F-4D97-AF65-F5344CB8AC3E}">
        <p14:creationId xmlns:p14="http://schemas.microsoft.com/office/powerpoint/2010/main" val="37641067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Shape 362"/>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63" name="Shape 36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5788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Shape 3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70" name="Shape 370"/>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a:spcBef>
                <a:spcPts val="0"/>
              </a:spcBef>
              <a:buNone/>
            </a:pPr>
            <a:endParaRPr/>
          </a:p>
        </p:txBody>
      </p:sp>
      <p:sp>
        <p:nvSpPr>
          <p:cNvPr id="371" name="Shape 371"/>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61</a:t>
            </a:fld>
            <a:endParaRPr lang="en-US"/>
          </a:p>
        </p:txBody>
      </p:sp>
    </p:spTree>
    <p:extLst>
      <p:ext uri="{BB962C8B-B14F-4D97-AF65-F5344CB8AC3E}">
        <p14:creationId xmlns:p14="http://schemas.microsoft.com/office/powerpoint/2010/main" val="24975030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Shape 37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77" name="Shape 37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32457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Shape 390"/>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91" name="Shape 3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30970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Shape 405"/>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406" name="Shape 4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57522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Shape 412"/>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r>
              <a:rPr lang="en-US" dirty="0" smtClean="0"/>
              <a:t>May want to get a feed back</a:t>
            </a:r>
            <a:r>
              <a:rPr lang="en-US" baseline="0" dirty="0" smtClean="0"/>
              <a:t> from attendees about how much detail they want here (If there was not enthusiasm might come back to it </a:t>
            </a:r>
            <a:r>
              <a:rPr lang="en-US" baseline="0" dirty="0" err="1" smtClean="0"/>
              <a:t>latler</a:t>
            </a:r>
            <a:r>
              <a:rPr lang="en-US" baseline="0" dirty="0" smtClean="0"/>
              <a:t>)</a:t>
            </a:r>
            <a:endParaRPr dirty="0"/>
          </a:p>
        </p:txBody>
      </p:sp>
      <p:sp>
        <p:nvSpPr>
          <p:cNvPr id="413" name="Shape 41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28708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Shape 425"/>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426" name="Shape 4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02687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Shape 432"/>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433" name="Shape 43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770076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Shape 439"/>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440" name="Shape 44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5785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707708" y="4505980"/>
            <a:ext cx="5661660" cy="3686864"/>
          </a:xfrm>
          <a:prstGeom prst="rect">
            <a:avLst/>
          </a:prstGeom>
        </p:spPr>
        <p:txBody>
          <a:bodyPr wrap="square" lIns="93921" tIns="93921" rIns="93921" bIns="93921" anchor="t" anchorCtr="0">
            <a:noAutofit/>
          </a:bodyPr>
          <a:lstStyle/>
          <a:p>
            <a:pPr>
              <a:buNone/>
            </a:pPr>
            <a:endParaRPr/>
          </a:p>
        </p:txBody>
      </p:sp>
      <p:sp>
        <p:nvSpPr>
          <p:cNvPr id="172" name="Shape 172"/>
          <p:cNvSpPr>
            <a:spLocks noGrp="1" noRot="1" noChangeAspect="1"/>
          </p:cNvSpPr>
          <p:nvPr>
            <p:ph type="sldImg" idx="2"/>
          </p:nvPr>
        </p:nvSpPr>
        <p:spPr>
          <a:xfrm>
            <a:off x="728663" y="1169988"/>
            <a:ext cx="5619750" cy="3160712"/>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951424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Shape 436"/>
          <p:cNvSpPr>
            <a:spLocks noGrp="1" noRot="1" noChangeAspect="1"/>
          </p:cNvSpPr>
          <p:nvPr>
            <p:ph type="sldImg"/>
          </p:nvPr>
        </p:nvSpPr>
        <p:spPr>
          <a:xfrm>
            <a:off x="381000" y="685800"/>
            <a:ext cx="6096000" cy="3429000"/>
          </a:xfrm>
          <a:prstGeom prst="rect">
            <a:avLst/>
          </a:prstGeom>
        </p:spPr>
        <p:txBody>
          <a:bodyPr/>
          <a:lstStyle/>
          <a:p>
            <a:endParaRPr/>
          </a:p>
        </p:txBody>
      </p:sp>
      <p:sp>
        <p:nvSpPr>
          <p:cNvPr id="437" name="Shape 437"/>
          <p:cNvSpPr>
            <a:spLocks noGrp="1"/>
          </p:cNvSpPr>
          <p:nvPr>
            <p:ph type="body" sz="quarter" idx="1"/>
          </p:nvPr>
        </p:nvSpPr>
        <p:spPr>
          <a:prstGeom prst="rect">
            <a:avLst/>
          </a:prstGeom>
        </p:spPr>
        <p:txBody>
          <a:bodyPr/>
          <a:lstStyle>
            <a:lvl1pPr>
              <a:buSzPct val="100000"/>
              <a:buChar char="●"/>
              <a:defRPr sz="1100"/>
            </a:lvl1pPr>
          </a:lstStyle>
          <a:p>
            <a:r>
              <a:t>Need to show some live forms early on- Might fit best if I did it earl. </a:t>
            </a:r>
          </a:p>
        </p:txBody>
      </p:sp>
    </p:spTree>
    <p:extLst>
      <p:ext uri="{BB962C8B-B14F-4D97-AF65-F5344CB8AC3E}">
        <p14:creationId xmlns:p14="http://schemas.microsoft.com/office/powerpoint/2010/main" val="1629005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 name="Shape 469"/>
          <p:cNvSpPr>
            <a:spLocks noGrp="1" noRot="1" noChangeAspect="1"/>
          </p:cNvSpPr>
          <p:nvPr>
            <p:ph type="sldImg"/>
          </p:nvPr>
        </p:nvSpPr>
        <p:spPr>
          <a:xfrm>
            <a:off x="381000" y="685800"/>
            <a:ext cx="6096000" cy="3429000"/>
          </a:xfrm>
          <a:prstGeom prst="rect">
            <a:avLst/>
          </a:prstGeom>
        </p:spPr>
        <p:txBody>
          <a:bodyPr/>
          <a:lstStyle/>
          <a:p>
            <a:endParaRPr/>
          </a:p>
        </p:txBody>
      </p:sp>
      <p:sp>
        <p:nvSpPr>
          <p:cNvPr id="470" name="Shape 470"/>
          <p:cNvSpPr>
            <a:spLocks noGrp="1"/>
          </p:cNvSpPr>
          <p:nvPr>
            <p:ph type="body" sz="quarter" idx="1"/>
          </p:nvPr>
        </p:nvSpPr>
        <p:spPr>
          <a:prstGeom prst="rect">
            <a:avLst/>
          </a:prstGeom>
        </p:spPr>
        <p:txBody>
          <a:bodyPr/>
          <a:lstStyle>
            <a:lvl1pPr>
              <a:defRPr sz="1100"/>
            </a:lvl1pPr>
          </a:lstStyle>
          <a:p>
            <a:r>
              <a:t>Clem’s notes: The relation of these to FHIR is complicated- .Just noting this here for you to consider when comparing FHIR and LOINC. FHIR questions and sections can repeat. And they have skip logic but a simper form (they have an ability to control how fields are displayed don’t know how well the two align, the data control does not exist.  Though they don’t have a native search field we can implement ours in FHIR-and presumably so could anyone else.</a:t>
            </a:r>
          </a:p>
        </p:txBody>
      </p:sp>
    </p:spTree>
    <p:extLst>
      <p:ext uri="{BB962C8B-B14F-4D97-AF65-F5344CB8AC3E}">
        <p14:creationId xmlns:p14="http://schemas.microsoft.com/office/powerpoint/2010/main" val="38718794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 name="Shape 485"/>
          <p:cNvSpPr>
            <a:spLocks noGrp="1" noRot="1" noChangeAspect="1"/>
          </p:cNvSpPr>
          <p:nvPr>
            <p:ph type="sldImg"/>
          </p:nvPr>
        </p:nvSpPr>
        <p:spPr>
          <a:xfrm>
            <a:off x="381000" y="685800"/>
            <a:ext cx="6096000" cy="3429000"/>
          </a:xfrm>
          <a:prstGeom prst="rect">
            <a:avLst/>
          </a:prstGeom>
        </p:spPr>
        <p:txBody>
          <a:bodyPr/>
          <a:lstStyle/>
          <a:p>
            <a:endParaRPr/>
          </a:p>
        </p:txBody>
      </p:sp>
      <p:sp>
        <p:nvSpPr>
          <p:cNvPr id="486" name="Shape 486"/>
          <p:cNvSpPr>
            <a:spLocks noGrp="1"/>
          </p:cNvSpPr>
          <p:nvPr>
            <p:ph type="body" sz="quarter" idx="1"/>
          </p:nvPr>
        </p:nvSpPr>
        <p:spPr>
          <a:prstGeom prst="rect">
            <a:avLst/>
          </a:prstGeom>
        </p:spPr>
        <p:txBody>
          <a:bodyPr/>
          <a:lstStyle>
            <a:lvl1pPr>
              <a:defRPr sz="1100"/>
            </a:lvl1pPr>
          </a:lstStyle>
          <a:p>
            <a:r>
              <a:t>Clem’s notes: Will have to explain and also how the comparator operators work on strings or codes</a:t>
            </a:r>
          </a:p>
        </p:txBody>
      </p:sp>
    </p:spTree>
    <p:extLst>
      <p:ext uri="{BB962C8B-B14F-4D97-AF65-F5344CB8AC3E}">
        <p14:creationId xmlns:p14="http://schemas.microsoft.com/office/powerpoint/2010/main" val="25478423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 name="Shape 500"/>
          <p:cNvSpPr>
            <a:spLocks noGrp="1" noRot="1" noChangeAspect="1"/>
          </p:cNvSpPr>
          <p:nvPr>
            <p:ph type="sldImg"/>
          </p:nvPr>
        </p:nvSpPr>
        <p:spPr>
          <a:xfrm>
            <a:off x="381000" y="685800"/>
            <a:ext cx="6096000" cy="3429000"/>
          </a:xfrm>
          <a:prstGeom prst="rect">
            <a:avLst/>
          </a:prstGeom>
        </p:spPr>
        <p:txBody>
          <a:bodyPr/>
          <a:lstStyle/>
          <a:p>
            <a:endParaRPr/>
          </a:p>
        </p:txBody>
      </p:sp>
      <p:sp>
        <p:nvSpPr>
          <p:cNvPr id="501" name="Shape 501"/>
          <p:cNvSpPr>
            <a:spLocks noGrp="1"/>
          </p:cNvSpPr>
          <p:nvPr>
            <p:ph type="body" sz="quarter" idx="1"/>
          </p:nvPr>
        </p:nvSpPr>
        <p:spPr>
          <a:prstGeom prst="rect">
            <a:avLst/>
          </a:prstGeom>
        </p:spPr>
        <p:txBody>
          <a:bodyPr/>
          <a:lstStyle>
            <a:lvl1pPr>
              <a:defRPr sz="1100"/>
            </a:lvl1pPr>
          </a:lstStyle>
          <a:p>
            <a:r>
              <a:t>Will need a little set up in order to explain this. Should clarify what </a:t>
            </a:r>
          </a:p>
        </p:txBody>
      </p:sp>
    </p:spTree>
    <p:extLst>
      <p:ext uri="{BB962C8B-B14F-4D97-AF65-F5344CB8AC3E}">
        <p14:creationId xmlns:p14="http://schemas.microsoft.com/office/powerpoint/2010/main" val="5320972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 name="Shape 519"/>
          <p:cNvSpPr>
            <a:spLocks noGrp="1" noRot="1" noChangeAspect="1"/>
          </p:cNvSpPr>
          <p:nvPr>
            <p:ph type="sldImg"/>
          </p:nvPr>
        </p:nvSpPr>
        <p:spPr>
          <a:xfrm>
            <a:off x="381000" y="685800"/>
            <a:ext cx="6096000" cy="3429000"/>
          </a:xfrm>
          <a:prstGeom prst="rect">
            <a:avLst/>
          </a:prstGeom>
        </p:spPr>
        <p:txBody>
          <a:bodyPr/>
          <a:lstStyle/>
          <a:p>
            <a:endParaRPr/>
          </a:p>
        </p:txBody>
      </p:sp>
      <p:sp>
        <p:nvSpPr>
          <p:cNvPr id="520" name="Shape 520"/>
          <p:cNvSpPr>
            <a:spLocks noGrp="1"/>
          </p:cNvSpPr>
          <p:nvPr>
            <p:ph type="body" sz="quarter" idx="1"/>
          </p:nvPr>
        </p:nvSpPr>
        <p:spPr>
          <a:prstGeom prst="rect">
            <a:avLst/>
          </a:prstGeom>
        </p:spPr>
        <p:txBody>
          <a:bodyPr/>
          <a:lstStyle>
            <a:lvl1pPr>
              <a:defRPr sz="1100"/>
            </a:lvl1pPr>
          </a:lstStyle>
          <a:p>
            <a:r>
              <a:t>Clem’s notes: Thought the summing of scores is automatic.  If so need to emphasize that users do not have to construct a formula for each questionnaire that needs scoring</a:t>
            </a:r>
          </a:p>
        </p:txBody>
      </p:sp>
    </p:spTree>
    <p:extLst>
      <p:ext uri="{BB962C8B-B14F-4D97-AF65-F5344CB8AC3E}">
        <p14:creationId xmlns:p14="http://schemas.microsoft.com/office/powerpoint/2010/main" val="36528769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 name="Shape 590"/>
          <p:cNvSpPr>
            <a:spLocks noGrp="1" noRot="1" noChangeAspect="1"/>
          </p:cNvSpPr>
          <p:nvPr>
            <p:ph type="sldImg"/>
          </p:nvPr>
        </p:nvSpPr>
        <p:spPr>
          <a:xfrm>
            <a:off x="381000" y="685800"/>
            <a:ext cx="6096000" cy="3429000"/>
          </a:xfrm>
          <a:prstGeom prst="rect">
            <a:avLst/>
          </a:prstGeom>
        </p:spPr>
        <p:txBody>
          <a:bodyPr/>
          <a:lstStyle/>
          <a:p>
            <a:endParaRPr/>
          </a:p>
        </p:txBody>
      </p:sp>
      <p:sp>
        <p:nvSpPr>
          <p:cNvPr id="591" name="Shape 591"/>
          <p:cNvSpPr>
            <a:spLocks noGrp="1"/>
          </p:cNvSpPr>
          <p:nvPr>
            <p:ph type="body" sz="quarter" idx="1"/>
          </p:nvPr>
        </p:nvSpPr>
        <p:spPr>
          <a:prstGeom prst="rect">
            <a:avLst/>
          </a:prstGeom>
        </p:spPr>
        <p:txBody>
          <a:bodyPr/>
          <a:lstStyle>
            <a:lvl1pPr>
              <a:defRPr sz="1100"/>
            </a:lvl1pPr>
          </a:lstStyle>
          <a:p>
            <a:r>
              <a:t>Clem: Will you be saying anything about how these are used and what they control</a:t>
            </a:r>
          </a:p>
        </p:txBody>
      </p:sp>
    </p:spTree>
    <p:extLst>
      <p:ext uri="{BB962C8B-B14F-4D97-AF65-F5344CB8AC3E}">
        <p14:creationId xmlns:p14="http://schemas.microsoft.com/office/powerpoint/2010/main" val="28347947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Shape 49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497" name="Shape 4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76959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Shape 503"/>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dirty="0"/>
          </a:p>
        </p:txBody>
      </p:sp>
      <p:sp>
        <p:nvSpPr>
          <p:cNvPr id="504" name="Shape 5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431016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Shape 517"/>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518" name="Shape 51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816274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Shape 528"/>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529" name="Shape 52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5251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txBox="1">
            <a:spLocks noGrp="1"/>
          </p:cNvSpPr>
          <p:nvPr>
            <p:ph type="body" idx="1"/>
          </p:nvPr>
        </p:nvSpPr>
        <p:spPr>
          <a:xfrm>
            <a:off x="707708" y="4505980"/>
            <a:ext cx="5661659" cy="3686711"/>
          </a:xfrm>
          <a:prstGeom prst="rect">
            <a:avLst/>
          </a:prstGeom>
        </p:spPr>
        <p:txBody>
          <a:bodyPr wrap="square" lIns="93921" tIns="93921" rIns="93921" bIns="93921" anchor="t" anchorCtr="0">
            <a:noAutofit/>
          </a:bodyPr>
          <a:lstStyle/>
          <a:p>
            <a:pPr>
              <a:buNone/>
            </a:pPr>
            <a:endParaRPr/>
          </a:p>
        </p:txBody>
      </p:sp>
      <p:sp>
        <p:nvSpPr>
          <p:cNvPr id="186" name="Shape 186"/>
          <p:cNvSpPr>
            <a:spLocks noGrp="1" noRot="1" noChangeAspect="1"/>
          </p:cNvSpPr>
          <p:nvPr>
            <p:ph type="sldImg" idx="2"/>
          </p:nvPr>
        </p:nvSpPr>
        <p:spPr>
          <a:xfrm>
            <a:off x="728663" y="1169988"/>
            <a:ext cx="5619750" cy="3160712"/>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55592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Shape 541"/>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542" name="Shape 5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080091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Shape 551"/>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552" name="Shape 55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80895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Shape 561"/>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562" name="Shape 56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57099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Shape 571"/>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572" name="Shape 57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455901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Shape 585"/>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586" name="Shape 58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895902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Shape 605"/>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606" name="Shape 6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406090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Shape 605"/>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606" name="Shape 6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178950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Shape 605"/>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dirty="0"/>
          </a:p>
        </p:txBody>
      </p:sp>
      <p:sp>
        <p:nvSpPr>
          <p:cNvPr id="606" name="Shape 6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82445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Shape 605"/>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dirty="0"/>
          </a:p>
        </p:txBody>
      </p:sp>
      <p:sp>
        <p:nvSpPr>
          <p:cNvPr id="606" name="Shape 6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94910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Shape 595"/>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596" name="Shape 5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0090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707708" y="4505980"/>
            <a:ext cx="5661660" cy="3686864"/>
          </a:xfrm>
          <a:prstGeom prst="rect">
            <a:avLst/>
          </a:prstGeom>
        </p:spPr>
        <p:txBody>
          <a:bodyPr wrap="square" lIns="93921" tIns="93921" rIns="93921" bIns="93921" anchor="t" anchorCtr="0">
            <a:noAutofit/>
          </a:bodyPr>
          <a:lstStyle/>
          <a:p>
            <a:pPr>
              <a:buNone/>
            </a:pPr>
            <a:endParaRPr/>
          </a:p>
        </p:txBody>
      </p:sp>
      <p:sp>
        <p:nvSpPr>
          <p:cNvPr id="193" name="Shape 193"/>
          <p:cNvSpPr>
            <a:spLocks noGrp="1" noRot="1" noChangeAspect="1"/>
          </p:cNvSpPr>
          <p:nvPr>
            <p:ph type="sldImg" idx="2"/>
          </p:nvPr>
        </p:nvSpPr>
        <p:spPr>
          <a:xfrm>
            <a:off x="728663" y="1169988"/>
            <a:ext cx="5619750" cy="3160712"/>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249232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Shape 595"/>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596" name="Shape 5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4508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Shape 49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497" name="Shape 4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743846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Shape 49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497" name="Shape 4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592054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Shape 49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497" name="Shape 4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40185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Shape 49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497" name="Shape 4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252504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Shape 49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497" name="Shape 4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21648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Shape 49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497" name="Shape 4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154344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Shape 49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497" name="Shape 4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6266834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Shape 618"/>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619" name="Shape 6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443927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Shape 625"/>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626" name="Shape 6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67494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txBox="1">
            <a:spLocks noGrp="1"/>
          </p:cNvSpPr>
          <p:nvPr>
            <p:ph type="body" idx="1"/>
          </p:nvPr>
        </p:nvSpPr>
        <p:spPr>
          <a:xfrm>
            <a:off x="707708" y="4505980"/>
            <a:ext cx="5661659" cy="3686711"/>
          </a:xfrm>
          <a:prstGeom prst="rect">
            <a:avLst/>
          </a:prstGeom>
        </p:spPr>
        <p:txBody>
          <a:bodyPr wrap="square" lIns="93921" tIns="93921" rIns="93921" bIns="93921" anchor="t" anchorCtr="0">
            <a:noAutofit/>
          </a:bodyPr>
          <a:lstStyle/>
          <a:p>
            <a:pPr>
              <a:buNone/>
            </a:pPr>
            <a:r>
              <a:rPr lang="en-US" dirty="0" smtClean="0"/>
              <a:t>Don’t</a:t>
            </a:r>
            <a:r>
              <a:rPr lang="en-US" baseline="0" dirty="0" smtClean="0"/>
              <a:t> see the brief overview of FHIR– should we show spread sheet spec</a:t>
            </a:r>
            <a:endParaRPr dirty="0"/>
          </a:p>
        </p:txBody>
      </p:sp>
      <p:sp>
        <p:nvSpPr>
          <p:cNvPr id="158" name="Shape 158"/>
          <p:cNvSpPr>
            <a:spLocks noGrp="1" noRot="1" noChangeAspect="1"/>
          </p:cNvSpPr>
          <p:nvPr>
            <p:ph type="sldImg" idx="2"/>
          </p:nvPr>
        </p:nvSpPr>
        <p:spPr>
          <a:xfrm>
            <a:off x="728663" y="1169988"/>
            <a:ext cx="5619750" cy="3160712"/>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8156504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Shape 632"/>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633" name="Shape 63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946988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Shape 632"/>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633" name="Shape 63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628384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Shape 632"/>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633" name="Shape 63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780527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Shape 632"/>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633" name="Shape 63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944453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Shape 632"/>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633" name="Shape 63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26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0" name="Shape 200"/>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a:spcBef>
                <a:spcPts val="0"/>
              </a:spcBef>
              <a:buNone/>
            </a:pPr>
            <a:endParaRPr/>
          </a:p>
        </p:txBody>
      </p:sp>
      <p:sp>
        <p:nvSpPr>
          <p:cNvPr id="201" name="Shape 201"/>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35</a:t>
            </a:fld>
            <a:endParaRPr lang="en-US"/>
          </a:p>
        </p:txBody>
      </p:sp>
    </p:spTree>
    <p:extLst>
      <p:ext uri="{BB962C8B-B14F-4D97-AF65-F5344CB8AC3E}">
        <p14:creationId xmlns:p14="http://schemas.microsoft.com/office/powerpoint/2010/main" val="32201557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207" name="Shape 2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1200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1">
    <p:spTree>
      <p:nvGrpSpPr>
        <p:cNvPr id="1" name="Shape 18"/>
        <p:cNvGrpSpPr/>
        <p:nvPr/>
      </p:nvGrpSpPr>
      <p:grpSpPr>
        <a:xfrm>
          <a:off x="0" y="0"/>
          <a:ext cx="0" cy="0"/>
          <a:chOff x="0" y="0"/>
          <a:chExt cx="0" cy="0"/>
        </a:xfrm>
      </p:grpSpPr>
      <p:sp>
        <p:nvSpPr>
          <p:cNvPr id="19" name="Shape 19"/>
          <p:cNvSpPr txBox="1">
            <a:spLocks noGrp="1"/>
          </p:cNvSpPr>
          <p:nvPr>
            <p:ph type="ctrTitle"/>
          </p:nvPr>
        </p:nvSpPr>
        <p:spPr>
          <a:xfrm>
            <a:off x="1524000" y="1122362"/>
            <a:ext cx="9144000" cy="2387700"/>
          </a:xfrm>
          <a:prstGeom prst="rect">
            <a:avLst/>
          </a:prstGeom>
          <a:noFill/>
          <a:ln>
            <a:noFill/>
          </a:ln>
        </p:spPr>
        <p:txBody>
          <a:bodyPr wrap="square" lIns="91425" tIns="91425" rIns="91425" bIns="91425" anchor="b" anchorCtr="0"/>
          <a:lstStyle>
            <a:lvl1pPr marL="0" marR="0" lvl="0" indent="0" algn="ctr" rtl="0">
              <a:lnSpc>
                <a:spcPct val="90000"/>
              </a:lnSpc>
              <a:spcBef>
                <a:spcPts val="0"/>
              </a:spcBef>
              <a:spcAft>
                <a:spcPts val="0"/>
              </a:spcAft>
              <a:buClr>
                <a:schemeClr val="dk1"/>
              </a:buClr>
              <a:buFont typeface="Calibri"/>
              <a:buNone/>
              <a:defRPr sz="6000" b="0" i="0" u="none" strike="noStrike" cap="none">
                <a:solidFill>
                  <a:schemeClr val="dk1"/>
                </a:solidFill>
                <a:latin typeface="Calibri"/>
                <a:ea typeface="Calibri"/>
                <a:cs typeface="Calibri"/>
                <a:sym typeface="Calibri"/>
              </a:defRPr>
            </a:lvl1pPr>
            <a:lvl2pPr marL="0" marR="0" lvl="1"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2pPr>
            <a:lvl3pPr marL="0" marR="0" lvl="2"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3pPr>
            <a:lvl4pPr marL="0" marR="0" lvl="3"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4pPr>
            <a:lvl5pPr marL="0" marR="0" lvl="4"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5pPr>
            <a:lvl6pPr marL="0" marR="0" lvl="5"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6pPr>
            <a:lvl7pPr marL="0" marR="0" lvl="6"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7pPr>
            <a:lvl8pPr marL="0" marR="0" lvl="7"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8pPr>
            <a:lvl9pPr marL="0" marR="0" lvl="8"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9pPr>
          </a:lstStyle>
          <a:p>
            <a:endParaRPr/>
          </a:p>
        </p:txBody>
      </p:sp>
      <p:sp>
        <p:nvSpPr>
          <p:cNvPr id="20" name="Shape 20"/>
          <p:cNvSpPr txBox="1">
            <a:spLocks noGrp="1"/>
          </p:cNvSpPr>
          <p:nvPr>
            <p:ph type="subTitle" idx="1"/>
          </p:nvPr>
        </p:nvSpPr>
        <p:spPr>
          <a:xfrm>
            <a:off x="1524000" y="3602037"/>
            <a:ext cx="9144000" cy="1655700"/>
          </a:xfrm>
          <a:prstGeom prst="rect">
            <a:avLst/>
          </a:prstGeom>
          <a:noFill/>
          <a:ln>
            <a:noFill/>
          </a:ln>
        </p:spPr>
        <p:txBody>
          <a:bodyPr wrap="square" lIns="91425" tIns="91425" rIns="91425" bIns="91425" anchor="t" anchorCtr="0"/>
          <a:lstStyle>
            <a:lvl1pPr marL="0" marR="0" lvl="0" indent="0" algn="ctr" rtl="0">
              <a:lnSpc>
                <a:spcPct val="90000"/>
              </a:lnSpc>
              <a:spcBef>
                <a:spcPts val="1000"/>
              </a:spcBef>
              <a:spcAft>
                <a:spcPts val="0"/>
              </a:spcAft>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spcAft>
                <a:spcPts val="0"/>
              </a:spcAft>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spcAft>
                <a:spcPts val="0"/>
              </a:spcAft>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spcAft>
                <a:spcPts val="0"/>
              </a:spcAft>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spcAft>
                <a:spcPts val="0"/>
              </a:spcAft>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spcAft>
                <a:spcPts val="0"/>
              </a:spcAft>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spcAft>
                <a:spcPts val="0"/>
              </a:spcAft>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spcAft>
                <a:spcPts val="0"/>
              </a:spcAft>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dt" idx="10"/>
          </p:nvPr>
        </p:nvSpPr>
        <p:spPr>
          <a:xfrm>
            <a:off x="838200" y="6356350"/>
            <a:ext cx="2743200" cy="365100"/>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ftr" idx="11"/>
          </p:nvPr>
        </p:nvSpPr>
        <p:spPr>
          <a:xfrm>
            <a:off x="4038600" y="6356350"/>
            <a:ext cx="4114800" cy="3651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dirty="0"/>
          </a:p>
        </p:txBody>
      </p:sp>
      <p:sp>
        <p:nvSpPr>
          <p:cNvPr id="23" name="Shape 23"/>
          <p:cNvSpPr txBox="1">
            <a:spLocks noGrp="1"/>
          </p:cNvSpPr>
          <p:nvPr>
            <p:ph type="sldNum" idx="12"/>
          </p:nvPr>
        </p:nvSpPr>
        <p:spPr>
          <a:xfrm>
            <a:off x="8610600" y="6356350"/>
            <a:ext cx="2743200" cy="365100"/>
          </a:xfrm>
          <a:prstGeom prst="rect">
            <a:avLst/>
          </a:prstGeom>
          <a:noFill/>
          <a:ln>
            <a:noFill/>
          </a:ln>
        </p:spPr>
        <p:txBody>
          <a:bodyPr wrap="square"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endParaRPr lang="en-US" sz="1200" b="0" i="0" u="none" strike="noStrike" cap="none" dirty="0">
              <a:solidFill>
                <a:srgbClr val="888888"/>
              </a:solidFill>
              <a:latin typeface="Calibri"/>
              <a:ea typeface="Calibri"/>
              <a:cs typeface="Calibri"/>
              <a:sym typeface="Calibri"/>
            </a:endParaRPr>
          </a:p>
        </p:txBody>
      </p:sp>
      <p:sp>
        <p:nvSpPr>
          <p:cNvPr id="24" name="Shape 24"/>
          <p:cNvSpPr txBox="1"/>
          <p:nvPr/>
        </p:nvSpPr>
        <p:spPr>
          <a:xfrm>
            <a:off x="123290" y="513708"/>
            <a:ext cx="184800" cy="36930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wo Content">
    <p:spTree>
      <p:nvGrpSpPr>
        <p:cNvPr id="1" name="Shape 88"/>
        <p:cNvGrpSpPr/>
        <p:nvPr/>
      </p:nvGrpSpPr>
      <p:grpSpPr>
        <a:xfrm>
          <a:off x="0" y="0"/>
          <a:ext cx="0" cy="0"/>
          <a:chOff x="0" y="0"/>
          <a:chExt cx="0" cy="0"/>
        </a:xfrm>
      </p:grpSpPr>
      <p:pic>
        <p:nvPicPr>
          <p:cNvPr id="90" name="Shape 90"/>
          <p:cNvPicPr preferRelativeResize="0"/>
          <p:nvPr/>
        </p:nvPicPr>
        <p:blipFill rotWithShape="1">
          <a:blip r:embed="rId2">
            <a:alphaModFix/>
          </a:blip>
          <a:srcRect/>
          <a:stretch/>
        </p:blipFill>
        <p:spPr>
          <a:xfrm>
            <a:off x="10405535" y="6400801"/>
            <a:ext cx="567300" cy="397499"/>
          </a:xfrm>
          <a:prstGeom prst="rect">
            <a:avLst/>
          </a:prstGeom>
          <a:noFill/>
          <a:ln>
            <a:noFill/>
          </a:ln>
        </p:spPr>
      </p:pic>
      <p:pic>
        <p:nvPicPr>
          <p:cNvPr id="91" name="Shape 91" descr="National Institutes of Health (NIH) - Turning Discovery Into Health"/>
          <p:cNvPicPr preferRelativeResize="0"/>
          <p:nvPr/>
        </p:nvPicPr>
        <p:blipFill rotWithShape="1">
          <a:blip r:embed="rId3">
            <a:alphaModFix/>
          </a:blip>
          <a:srcRect r="74732"/>
          <a:stretch/>
        </p:blipFill>
        <p:spPr>
          <a:xfrm>
            <a:off x="9550402" y="6447416"/>
            <a:ext cx="711300" cy="324000"/>
          </a:xfrm>
          <a:prstGeom prst="rect">
            <a:avLst/>
          </a:prstGeom>
          <a:noFill/>
          <a:ln>
            <a:noFill/>
          </a:ln>
        </p:spPr>
      </p:pic>
      <p:pic>
        <p:nvPicPr>
          <p:cNvPr id="92" name="Shape 92"/>
          <p:cNvPicPr preferRelativeResize="0"/>
          <p:nvPr/>
        </p:nvPicPr>
        <p:blipFill rotWithShape="1">
          <a:blip r:embed="rId4">
            <a:alphaModFix/>
          </a:blip>
          <a:srcRect/>
          <a:stretch/>
        </p:blipFill>
        <p:spPr>
          <a:xfrm>
            <a:off x="10972800" y="6400801"/>
            <a:ext cx="1170600" cy="380999"/>
          </a:xfrm>
          <a:prstGeom prst="rect">
            <a:avLst/>
          </a:prstGeom>
          <a:noFill/>
          <a:ln>
            <a:noFill/>
          </a:ln>
        </p:spPr>
      </p:pic>
      <p:pic>
        <p:nvPicPr>
          <p:cNvPr id="93" name="Shape 93"/>
          <p:cNvPicPr preferRelativeResize="0"/>
          <p:nvPr/>
        </p:nvPicPr>
        <p:blipFill rotWithShape="1">
          <a:blip r:embed="rId5">
            <a:alphaModFix/>
          </a:blip>
          <a:srcRect/>
          <a:stretch/>
        </p:blipFill>
        <p:spPr>
          <a:xfrm>
            <a:off x="0" y="0"/>
            <a:ext cx="5283300" cy="467700"/>
          </a:xfrm>
          <a:prstGeom prst="rect">
            <a:avLst/>
          </a:prstGeom>
          <a:noFill/>
          <a:ln>
            <a:noFill/>
          </a:ln>
        </p:spPr>
      </p:pic>
      <p:sp>
        <p:nvSpPr>
          <p:cNvPr id="94" name="Shape 94"/>
          <p:cNvSpPr txBox="1">
            <a:spLocks noGrp="1"/>
          </p:cNvSpPr>
          <p:nvPr>
            <p:ph type="title"/>
          </p:nvPr>
        </p:nvSpPr>
        <p:spPr>
          <a:xfrm>
            <a:off x="931333" y="457200"/>
            <a:ext cx="10329300" cy="8382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1pPr>
            <a:lvl2pPr marL="0" marR="0" lvl="1"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2pPr>
            <a:lvl3pPr marL="0" marR="0" lvl="2"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3pPr>
            <a:lvl4pPr marL="0" marR="0" lvl="3"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4pPr>
            <a:lvl5pPr marL="0" marR="0" lvl="4"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5pPr>
            <a:lvl6pPr marL="0" marR="0" lvl="5" indent="4572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6pPr>
            <a:lvl7pPr marL="0" marR="0" lvl="6" indent="9144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7pPr>
            <a:lvl8pPr marL="0" marR="0" lvl="7" indent="13716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8pPr>
            <a:lvl9pPr marL="0" marR="0" lvl="8" indent="18288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9pPr>
          </a:lstStyle>
          <a:p>
            <a:endParaRPr/>
          </a:p>
        </p:txBody>
      </p:sp>
      <p:sp>
        <p:nvSpPr>
          <p:cNvPr id="95" name="Shape 95"/>
          <p:cNvSpPr txBox="1">
            <a:spLocks noGrp="1"/>
          </p:cNvSpPr>
          <p:nvPr>
            <p:ph type="body" idx="1"/>
          </p:nvPr>
        </p:nvSpPr>
        <p:spPr>
          <a:xfrm>
            <a:off x="914400" y="1585912"/>
            <a:ext cx="5079900" cy="4495800"/>
          </a:xfrm>
          <a:prstGeom prst="rect">
            <a:avLst/>
          </a:prstGeom>
          <a:noFill/>
          <a:ln>
            <a:noFill/>
          </a:ln>
        </p:spPr>
        <p:txBody>
          <a:bodyPr wrap="square" lIns="91425" tIns="91425" rIns="91425" bIns="91425" anchor="t" anchorCtr="0"/>
          <a:lstStyle>
            <a:lvl1pPr marL="457200" marR="0" lvl="0" indent="-101600" algn="l" rtl="0">
              <a:lnSpc>
                <a:spcPct val="100000"/>
              </a:lnSpc>
              <a:spcBef>
                <a:spcPts val="600"/>
              </a:spcBef>
              <a:spcAft>
                <a:spcPts val="0"/>
              </a:spcAft>
              <a:buClr>
                <a:schemeClr val="accent5"/>
              </a:buClr>
              <a:buSzPct val="100000"/>
              <a:buFont typeface="Noto Sans Symbols"/>
              <a:buChar char="●"/>
              <a:defRPr sz="2800" b="0" i="0" u="none" strike="noStrike" cap="none">
                <a:solidFill>
                  <a:srgbClr val="000000"/>
                </a:solidFill>
                <a:latin typeface="Tahoma"/>
                <a:ea typeface="Tahoma"/>
                <a:cs typeface="Tahoma"/>
                <a:sym typeface="Tahoma"/>
              </a:defRPr>
            </a:lvl1pPr>
            <a:lvl2pPr marL="990600" marR="0" lvl="1" indent="-242569" algn="l" rtl="0">
              <a:lnSpc>
                <a:spcPct val="100000"/>
              </a:lnSpc>
              <a:spcBef>
                <a:spcPts val="600"/>
              </a:spcBef>
              <a:spcAft>
                <a:spcPts val="0"/>
              </a:spcAft>
              <a:buClr>
                <a:schemeClr val="accent5"/>
              </a:buClr>
              <a:buSzPct val="85000"/>
              <a:buFont typeface="Noto Sans Symbols"/>
              <a:buChar char="●"/>
              <a:defRPr sz="2800" b="0" i="0" u="none" strike="noStrike" cap="none">
                <a:solidFill>
                  <a:srgbClr val="000000"/>
                </a:solidFill>
                <a:latin typeface="Tahoma"/>
                <a:ea typeface="Tahoma"/>
                <a:cs typeface="Tahoma"/>
                <a:sym typeface="Tahoma"/>
              </a:defRPr>
            </a:lvl2pPr>
            <a:lvl3pPr marL="1554477" marR="0" lvl="2" indent="-327657" algn="l" rtl="0">
              <a:lnSpc>
                <a:spcPct val="100000"/>
              </a:lnSpc>
              <a:spcBef>
                <a:spcPts val="600"/>
              </a:spcBef>
              <a:spcAft>
                <a:spcPts val="0"/>
              </a:spcAft>
              <a:buClr>
                <a:schemeClr val="accent5"/>
              </a:buClr>
              <a:buSzPct val="90000"/>
              <a:buFont typeface="Noto Sans Symbols"/>
              <a:buChar char="□"/>
              <a:defRPr sz="2800" b="0" i="0" u="none" strike="noStrike" cap="none">
                <a:solidFill>
                  <a:srgbClr val="000000"/>
                </a:solidFill>
                <a:latin typeface="Tahoma"/>
                <a:ea typeface="Tahoma"/>
                <a:cs typeface="Tahoma"/>
                <a:sym typeface="Tahoma"/>
              </a:defRPr>
            </a:lvl3pPr>
            <a:lvl4pPr marL="2082800" marR="0" lvl="3" indent="-355600" algn="l" rtl="0">
              <a:lnSpc>
                <a:spcPct val="100000"/>
              </a:lnSpc>
              <a:spcBef>
                <a:spcPts val="600"/>
              </a:spcBef>
              <a:spcAft>
                <a:spcPts val="0"/>
              </a:spcAft>
              <a:buClr>
                <a:schemeClr val="accent5"/>
              </a:buClr>
              <a:buSzPct val="100000"/>
              <a:buFont typeface="Noto Sans Symbols"/>
              <a:buChar char="●"/>
              <a:defRPr sz="2800" b="0" i="0" u="none" strike="noStrike" cap="none">
                <a:solidFill>
                  <a:srgbClr val="000000"/>
                </a:solidFill>
                <a:latin typeface="Tahoma"/>
                <a:ea typeface="Tahoma"/>
                <a:cs typeface="Tahoma"/>
                <a:sym typeface="Tahoma"/>
              </a:defRPr>
            </a:lvl4pPr>
            <a:lvl5pPr marL="2540000" marR="0" lvl="4" indent="-398779" algn="l" rtl="0">
              <a:lnSpc>
                <a:spcPct val="100000"/>
              </a:lnSpc>
              <a:spcBef>
                <a:spcPts val="600"/>
              </a:spcBef>
              <a:spcAft>
                <a:spcPts val="0"/>
              </a:spcAft>
              <a:buClr>
                <a:schemeClr val="accent5"/>
              </a:buClr>
              <a:buSzPct val="90000"/>
              <a:buFont typeface="Noto Sans Symbols"/>
              <a:buChar char="●"/>
              <a:defRPr sz="2800" b="0" i="0" u="none" strike="noStrike" cap="none">
                <a:solidFill>
                  <a:srgbClr val="000000"/>
                </a:solidFill>
                <a:latin typeface="Tahoma"/>
                <a:ea typeface="Tahoma"/>
                <a:cs typeface="Tahoma"/>
                <a:sym typeface="Tahoma"/>
              </a:defRPr>
            </a:lvl5pPr>
            <a:lvl6pPr marL="2590800" marR="0" lvl="5"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6pPr>
            <a:lvl7pPr marL="3048000" marR="0" lvl="6"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7pPr>
            <a:lvl8pPr marL="3505200" marR="0" lvl="7"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8pPr>
            <a:lvl9pPr marL="3962400" marR="0" lvl="8"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9pPr>
          </a:lstStyle>
          <a:p>
            <a:endParaRPr/>
          </a:p>
        </p:txBody>
      </p:sp>
      <p:sp>
        <p:nvSpPr>
          <p:cNvPr id="96" name="Shape 96"/>
          <p:cNvSpPr txBox="1">
            <a:spLocks noGrp="1"/>
          </p:cNvSpPr>
          <p:nvPr>
            <p:ph type="sldNum" idx="12"/>
          </p:nvPr>
        </p:nvSpPr>
        <p:spPr>
          <a:xfrm>
            <a:off x="5892800" y="6172200"/>
            <a:ext cx="2844900" cy="368400"/>
          </a:xfrm>
          <a:prstGeom prst="rect">
            <a:avLst/>
          </a:prstGeom>
          <a:noFill/>
          <a:ln>
            <a:noFill/>
          </a:ln>
        </p:spPr>
        <p:txBody>
          <a:bodyPr wrap="square" lIns="45700" tIns="45700" rIns="45700" bIns="45700" anchor="ctr" anchorCtr="0">
            <a:noAutofit/>
          </a:bodyPr>
          <a:lstStyle/>
          <a:p>
            <a:pPr marL="0" marR="0" lvl="0" indent="0" algn="r" rtl="0">
              <a:lnSpc>
                <a:spcPct val="100000"/>
              </a:lnSpc>
              <a:spcBef>
                <a:spcPts val="0"/>
              </a:spcBef>
              <a:spcAft>
                <a:spcPts val="0"/>
              </a:spcAft>
              <a:buClr>
                <a:srgbClr val="000000"/>
              </a:buClr>
              <a:buSzPct val="25000"/>
              <a:buFont typeface="Times"/>
              <a:buNone/>
            </a:pPr>
            <a:fld id="{00000000-1234-1234-1234-123412341234}" type="slidenum">
              <a:rPr lang="en-US" sz="1200" b="0" i="0" u="none" strike="noStrike" cap="none">
                <a:solidFill>
                  <a:srgbClr val="000000"/>
                </a:solidFill>
                <a:latin typeface="Times"/>
                <a:ea typeface="Times"/>
                <a:cs typeface="Times"/>
                <a:sym typeface="Times"/>
              </a:rPr>
              <a:t>‹#›</a:t>
            </a:fld>
            <a:endParaRPr lang="en-US" sz="1200" b="0" i="0" u="none" strike="noStrike" cap="none">
              <a:solidFill>
                <a:srgbClr val="000000"/>
              </a:solidFill>
              <a:latin typeface="Times"/>
              <a:ea typeface="Times"/>
              <a:cs typeface="Times"/>
              <a:sym typeface="Time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Blank">
    <p:spTree>
      <p:nvGrpSpPr>
        <p:cNvPr id="1" name="Shape 97"/>
        <p:cNvGrpSpPr/>
        <p:nvPr/>
      </p:nvGrpSpPr>
      <p:grpSpPr>
        <a:xfrm>
          <a:off x="0" y="0"/>
          <a:ext cx="0" cy="0"/>
          <a:chOff x="0" y="0"/>
          <a:chExt cx="0" cy="0"/>
        </a:xfrm>
      </p:grpSpPr>
      <p:pic>
        <p:nvPicPr>
          <p:cNvPr id="99" name="Shape 99"/>
          <p:cNvPicPr preferRelativeResize="0"/>
          <p:nvPr/>
        </p:nvPicPr>
        <p:blipFill rotWithShape="1">
          <a:blip r:embed="rId2">
            <a:alphaModFix/>
          </a:blip>
          <a:srcRect/>
          <a:stretch/>
        </p:blipFill>
        <p:spPr>
          <a:xfrm>
            <a:off x="10405535" y="6400801"/>
            <a:ext cx="567300" cy="397499"/>
          </a:xfrm>
          <a:prstGeom prst="rect">
            <a:avLst/>
          </a:prstGeom>
          <a:noFill/>
          <a:ln>
            <a:noFill/>
          </a:ln>
        </p:spPr>
      </p:pic>
      <p:pic>
        <p:nvPicPr>
          <p:cNvPr id="100" name="Shape 100" descr="National Institutes of Health (NIH) - Turning Discovery Into Health"/>
          <p:cNvPicPr preferRelativeResize="0"/>
          <p:nvPr/>
        </p:nvPicPr>
        <p:blipFill rotWithShape="1">
          <a:blip r:embed="rId3">
            <a:alphaModFix/>
          </a:blip>
          <a:srcRect r="74732"/>
          <a:stretch/>
        </p:blipFill>
        <p:spPr>
          <a:xfrm>
            <a:off x="9550402" y="6447416"/>
            <a:ext cx="711300" cy="324000"/>
          </a:xfrm>
          <a:prstGeom prst="rect">
            <a:avLst/>
          </a:prstGeom>
          <a:noFill/>
          <a:ln>
            <a:noFill/>
          </a:ln>
        </p:spPr>
      </p:pic>
      <p:pic>
        <p:nvPicPr>
          <p:cNvPr id="101" name="Shape 101"/>
          <p:cNvPicPr preferRelativeResize="0"/>
          <p:nvPr/>
        </p:nvPicPr>
        <p:blipFill rotWithShape="1">
          <a:blip r:embed="rId4">
            <a:alphaModFix/>
          </a:blip>
          <a:srcRect/>
          <a:stretch/>
        </p:blipFill>
        <p:spPr>
          <a:xfrm>
            <a:off x="10972800" y="6400801"/>
            <a:ext cx="1170600" cy="380999"/>
          </a:xfrm>
          <a:prstGeom prst="rect">
            <a:avLst/>
          </a:prstGeom>
          <a:noFill/>
          <a:ln>
            <a:noFill/>
          </a:ln>
        </p:spPr>
      </p:pic>
      <p:pic>
        <p:nvPicPr>
          <p:cNvPr id="102" name="Shape 102"/>
          <p:cNvPicPr preferRelativeResize="0"/>
          <p:nvPr/>
        </p:nvPicPr>
        <p:blipFill rotWithShape="1">
          <a:blip r:embed="rId5">
            <a:alphaModFix/>
          </a:blip>
          <a:srcRect/>
          <a:stretch/>
        </p:blipFill>
        <p:spPr>
          <a:xfrm>
            <a:off x="0" y="0"/>
            <a:ext cx="5283300" cy="467700"/>
          </a:xfrm>
          <a:prstGeom prst="rect">
            <a:avLst/>
          </a:prstGeom>
          <a:noFill/>
          <a:ln>
            <a:noFill/>
          </a:ln>
        </p:spPr>
      </p:pic>
      <p:sp>
        <p:nvSpPr>
          <p:cNvPr id="103" name="Shape 103"/>
          <p:cNvSpPr txBox="1">
            <a:spLocks noGrp="1"/>
          </p:cNvSpPr>
          <p:nvPr>
            <p:ph type="sldNum" idx="12"/>
          </p:nvPr>
        </p:nvSpPr>
        <p:spPr>
          <a:xfrm>
            <a:off x="5892800" y="6172200"/>
            <a:ext cx="2844900" cy="368400"/>
          </a:xfrm>
          <a:prstGeom prst="rect">
            <a:avLst/>
          </a:prstGeom>
          <a:noFill/>
          <a:ln>
            <a:noFill/>
          </a:ln>
        </p:spPr>
        <p:txBody>
          <a:bodyPr wrap="square" lIns="45700" tIns="45700" rIns="45700" bIns="45700" anchor="ctr" anchorCtr="0">
            <a:noAutofit/>
          </a:bodyPr>
          <a:lstStyle/>
          <a:p>
            <a:pPr marL="0" marR="0" lvl="0" indent="0" algn="r" rtl="0">
              <a:lnSpc>
                <a:spcPct val="100000"/>
              </a:lnSpc>
              <a:spcBef>
                <a:spcPts val="0"/>
              </a:spcBef>
              <a:spcAft>
                <a:spcPts val="0"/>
              </a:spcAft>
              <a:buClr>
                <a:srgbClr val="000000"/>
              </a:buClr>
              <a:buSzPct val="25000"/>
              <a:buFont typeface="Times"/>
              <a:buNone/>
            </a:pPr>
            <a:fld id="{00000000-1234-1234-1234-123412341234}" type="slidenum">
              <a:rPr lang="en-US" sz="1200" b="0" i="0" u="none" strike="noStrike" cap="none">
                <a:solidFill>
                  <a:srgbClr val="000000"/>
                </a:solidFill>
                <a:latin typeface="Times"/>
                <a:ea typeface="Times"/>
                <a:cs typeface="Times"/>
                <a:sym typeface="Times"/>
              </a:rPr>
              <a:t>‹#›</a:t>
            </a:fld>
            <a:endParaRPr lang="en-US" sz="1200" b="0" i="0" u="none" strike="noStrike" cap="none">
              <a:solidFill>
                <a:srgbClr val="000000"/>
              </a:solidFill>
              <a:latin typeface="Times"/>
              <a:ea typeface="Times"/>
              <a:cs typeface="Times"/>
              <a:sym typeface="Time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Picture with Caption">
    <p:spTree>
      <p:nvGrpSpPr>
        <p:cNvPr id="1" name="Shape 104"/>
        <p:cNvGrpSpPr/>
        <p:nvPr/>
      </p:nvGrpSpPr>
      <p:grpSpPr>
        <a:xfrm>
          <a:off x="0" y="0"/>
          <a:ext cx="0" cy="0"/>
          <a:chOff x="0" y="0"/>
          <a:chExt cx="0" cy="0"/>
        </a:xfrm>
      </p:grpSpPr>
      <p:pic>
        <p:nvPicPr>
          <p:cNvPr id="106" name="Shape 106"/>
          <p:cNvPicPr preferRelativeResize="0"/>
          <p:nvPr/>
        </p:nvPicPr>
        <p:blipFill rotWithShape="1">
          <a:blip r:embed="rId2">
            <a:alphaModFix/>
          </a:blip>
          <a:srcRect/>
          <a:stretch/>
        </p:blipFill>
        <p:spPr>
          <a:xfrm>
            <a:off x="10405535" y="6400801"/>
            <a:ext cx="567300" cy="397499"/>
          </a:xfrm>
          <a:prstGeom prst="rect">
            <a:avLst/>
          </a:prstGeom>
          <a:noFill/>
          <a:ln>
            <a:noFill/>
          </a:ln>
        </p:spPr>
      </p:pic>
      <p:pic>
        <p:nvPicPr>
          <p:cNvPr id="107" name="Shape 107" descr="National Institutes of Health (NIH) - Turning Discovery Into Health"/>
          <p:cNvPicPr preferRelativeResize="0"/>
          <p:nvPr/>
        </p:nvPicPr>
        <p:blipFill rotWithShape="1">
          <a:blip r:embed="rId3">
            <a:alphaModFix/>
          </a:blip>
          <a:srcRect r="74732"/>
          <a:stretch/>
        </p:blipFill>
        <p:spPr>
          <a:xfrm>
            <a:off x="9550402" y="6447416"/>
            <a:ext cx="711300" cy="324000"/>
          </a:xfrm>
          <a:prstGeom prst="rect">
            <a:avLst/>
          </a:prstGeom>
          <a:noFill/>
          <a:ln>
            <a:noFill/>
          </a:ln>
        </p:spPr>
      </p:pic>
      <p:pic>
        <p:nvPicPr>
          <p:cNvPr id="108" name="Shape 108"/>
          <p:cNvPicPr preferRelativeResize="0"/>
          <p:nvPr/>
        </p:nvPicPr>
        <p:blipFill rotWithShape="1">
          <a:blip r:embed="rId4">
            <a:alphaModFix/>
          </a:blip>
          <a:srcRect/>
          <a:stretch/>
        </p:blipFill>
        <p:spPr>
          <a:xfrm>
            <a:off x="10972800" y="6400801"/>
            <a:ext cx="1170600" cy="380999"/>
          </a:xfrm>
          <a:prstGeom prst="rect">
            <a:avLst/>
          </a:prstGeom>
          <a:noFill/>
          <a:ln>
            <a:noFill/>
          </a:ln>
        </p:spPr>
      </p:pic>
      <p:pic>
        <p:nvPicPr>
          <p:cNvPr id="109" name="Shape 109"/>
          <p:cNvPicPr preferRelativeResize="0"/>
          <p:nvPr/>
        </p:nvPicPr>
        <p:blipFill rotWithShape="1">
          <a:blip r:embed="rId5">
            <a:alphaModFix/>
          </a:blip>
          <a:srcRect/>
          <a:stretch/>
        </p:blipFill>
        <p:spPr>
          <a:xfrm>
            <a:off x="0" y="0"/>
            <a:ext cx="5283300" cy="467700"/>
          </a:xfrm>
          <a:prstGeom prst="rect">
            <a:avLst/>
          </a:prstGeom>
          <a:noFill/>
          <a:ln>
            <a:noFill/>
          </a:ln>
        </p:spPr>
      </p:pic>
      <p:sp>
        <p:nvSpPr>
          <p:cNvPr id="110" name="Shape 110"/>
          <p:cNvSpPr txBox="1">
            <a:spLocks noGrp="1"/>
          </p:cNvSpPr>
          <p:nvPr>
            <p:ph type="title"/>
          </p:nvPr>
        </p:nvSpPr>
        <p:spPr>
          <a:xfrm>
            <a:off x="2389716" y="4800600"/>
            <a:ext cx="7315200" cy="566700"/>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5AA2AE"/>
              </a:buClr>
              <a:buFont typeface="Tahoma"/>
              <a:buNone/>
              <a:defRPr sz="2000" b="1" i="0" u="none" strike="noStrike" cap="none">
                <a:solidFill>
                  <a:srgbClr val="5AA2AE"/>
                </a:solidFill>
                <a:latin typeface="Tahoma"/>
                <a:ea typeface="Tahoma"/>
                <a:cs typeface="Tahoma"/>
                <a:sym typeface="Tahoma"/>
              </a:defRPr>
            </a:lvl1pPr>
            <a:lvl2pPr marL="0" marR="0" lvl="1"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2pPr>
            <a:lvl3pPr marL="0" marR="0" lvl="2"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3pPr>
            <a:lvl4pPr marL="0" marR="0" lvl="3"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4pPr>
            <a:lvl5pPr marL="0" marR="0" lvl="4"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5pPr>
            <a:lvl6pPr marL="0" marR="0" lvl="5" indent="4572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6pPr>
            <a:lvl7pPr marL="0" marR="0" lvl="6" indent="9144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7pPr>
            <a:lvl8pPr marL="0" marR="0" lvl="7" indent="13716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8pPr>
            <a:lvl9pPr marL="0" marR="0" lvl="8" indent="18288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9pPr>
          </a:lstStyle>
          <a:p>
            <a:endParaRPr/>
          </a:p>
        </p:txBody>
      </p:sp>
      <p:sp>
        <p:nvSpPr>
          <p:cNvPr id="111" name="Shape 111"/>
          <p:cNvSpPr>
            <a:spLocks noGrp="1"/>
          </p:cNvSpPr>
          <p:nvPr>
            <p:ph type="pic" idx="2"/>
          </p:nvPr>
        </p:nvSpPr>
        <p:spPr>
          <a:xfrm>
            <a:off x="2389716" y="612775"/>
            <a:ext cx="7315200" cy="4114800"/>
          </a:xfrm>
          <a:prstGeom prst="rect">
            <a:avLst/>
          </a:prstGeom>
          <a:noFill/>
          <a:ln>
            <a:noFill/>
          </a:ln>
        </p:spPr>
        <p:txBody>
          <a:bodyPr wrap="square" lIns="91425" tIns="91425" rIns="91425" bIns="91425" anchor="t" anchorCtr="0"/>
          <a:lstStyle>
            <a:lvl1pPr marL="457200" marR="0" lvl="0" indent="-152400" algn="l" rtl="0">
              <a:lnSpc>
                <a:spcPct val="100000"/>
              </a:lnSpc>
              <a:spcBef>
                <a:spcPts val="500"/>
              </a:spcBef>
              <a:spcAft>
                <a:spcPts val="0"/>
              </a:spcAft>
              <a:buClr>
                <a:schemeClr val="accent5"/>
              </a:buClr>
              <a:buSzPct val="100000"/>
              <a:buFont typeface="Noto Sans Symbols"/>
              <a:buChar char="●"/>
              <a:defRPr sz="2400" b="0" i="0" u="none" strike="noStrike" cap="none">
                <a:solidFill>
                  <a:srgbClr val="000000"/>
                </a:solidFill>
                <a:latin typeface="Tahoma"/>
                <a:ea typeface="Tahoma"/>
                <a:cs typeface="Tahoma"/>
                <a:sym typeface="Tahoma"/>
              </a:defRPr>
            </a:lvl1pPr>
            <a:lvl2pPr marL="955963" marR="0" lvl="1" indent="-242223" algn="l" rtl="0">
              <a:lnSpc>
                <a:spcPct val="100000"/>
              </a:lnSpc>
              <a:spcBef>
                <a:spcPts val="500"/>
              </a:spcBef>
              <a:spcAft>
                <a:spcPts val="0"/>
              </a:spcAft>
              <a:buClr>
                <a:schemeClr val="accent5"/>
              </a:buClr>
              <a:buSzPct val="85000"/>
              <a:buFont typeface="Noto Sans Symbols"/>
              <a:buChar char="●"/>
              <a:defRPr sz="2400" b="0" i="0" u="none" strike="noStrike" cap="none">
                <a:solidFill>
                  <a:srgbClr val="000000"/>
                </a:solidFill>
                <a:latin typeface="Tahoma"/>
                <a:ea typeface="Tahoma"/>
                <a:cs typeface="Tahoma"/>
                <a:sym typeface="Tahoma"/>
              </a:defRPr>
            </a:lvl2pPr>
            <a:lvl3pPr marL="1463037" marR="0" lvl="2" indent="-284477"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3pPr>
            <a:lvl4pPr marL="1920237" marR="0" lvl="3" indent="-243837" algn="l" rtl="0">
              <a:lnSpc>
                <a:spcPct val="100000"/>
              </a:lnSpc>
              <a:spcBef>
                <a:spcPts val="500"/>
              </a:spcBef>
              <a:spcAft>
                <a:spcPts val="0"/>
              </a:spcAft>
              <a:buClr>
                <a:schemeClr val="accent5"/>
              </a:buClr>
              <a:buSzPct val="100000"/>
              <a:buFont typeface="Noto Sans Symbols"/>
              <a:buChar char="●"/>
              <a:defRPr sz="2400" b="0" i="0" u="none" strike="noStrike" cap="none">
                <a:solidFill>
                  <a:srgbClr val="000000"/>
                </a:solidFill>
                <a:latin typeface="Tahoma"/>
                <a:ea typeface="Tahoma"/>
                <a:cs typeface="Tahoma"/>
                <a:sym typeface="Tahoma"/>
              </a:defRPr>
            </a:lvl4pPr>
            <a:lvl5pPr marL="2377437" marR="0" lvl="4" indent="-284477"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5pPr>
            <a:lvl6pPr marL="2590800" marR="0" lvl="5"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6pPr>
            <a:lvl7pPr marL="3048000" marR="0" lvl="6"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7pPr>
            <a:lvl8pPr marL="3505200" marR="0" lvl="7"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8pPr>
            <a:lvl9pPr marL="3962400" marR="0" lvl="8"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9pPr>
          </a:lstStyle>
          <a:p>
            <a:endParaRPr/>
          </a:p>
        </p:txBody>
      </p:sp>
      <p:sp>
        <p:nvSpPr>
          <p:cNvPr id="112" name="Shape 112"/>
          <p:cNvSpPr txBox="1">
            <a:spLocks noGrp="1"/>
          </p:cNvSpPr>
          <p:nvPr>
            <p:ph type="body" idx="1"/>
          </p:nvPr>
        </p:nvSpPr>
        <p:spPr>
          <a:xfrm>
            <a:off x="2389716" y="5367337"/>
            <a:ext cx="7315200" cy="804900"/>
          </a:xfrm>
          <a:prstGeom prst="rect">
            <a:avLst/>
          </a:prstGeom>
          <a:noFill/>
          <a:ln>
            <a:noFill/>
          </a:ln>
        </p:spPr>
        <p:txBody>
          <a:bodyPr wrap="square" lIns="91425" tIns="91425" rIns="91425" bIns="91425" anchor="t" anchorCtr="0"/>
          <a:lstStyle>
            <a:lvl1pPr marL="0" marR="0" lvl="0" indent="0" algn="just" rtl="0">
              <a:lnSpc>
                <a:spcPct val="100000"/>
              </a:lnSpc>
              <a:spcBef>
                <a:spcPts val="300"/>
              </a:spcBef>
              <a:spcAft>
                <a:spcPts val="0"/>
              </a:spcAft>
              <a:buClr>
                <a:srgbClr val="000000"/>
              </a:buClr>
              <a:buFont typeface="Noto Sans Symbols"/>
              <a:buNone/>
              <a:defRPr sz="1400" b="0" i="0" u="none" strike="noStrike" cap="none">
                <a:solidFill>
                  <a:srgbClr val="000000"/>
                </a:solidFill>
                <a:latin typeface="Tahoma"/>
                <a:ea typeface="Tahoma"/>
                <a:cs typeface="Tahoma"/>
                <a:sym typeface="Tahoma"/>
              </a:defRPr>
            </a:lvl1pPr>
            <a:lvl2pPr marL="0" marR="0" lvl="1" indent="457200" algn="just" rtl="0">
              <a:lnSpc>
                <a:spcPct val="100000"/>
              </a:lnSpc>
              <a:spcBef>
                <a:spcPts val="300"/>
              </a:spcBef>
              <a:spcAft>
                <a:spcPts val="0"/>
              </a:spcAft>
              <a:buClr>
                <a:srgbClr val="000000"/>
              </a:buClr>
              <a:buFont typeface="Noto Sans Symbols"/>
              <a:buNone/>
              <a:defRPr sz="1400" b="0" i="0" u="none" strike="noStrike" cap="none">
                <a:solidFill>
                  <a:srgbClr val="000000"/>
                </a:solidFill>
                <a:latin typeface="Tahoma"/>
                <a:ea typeface="Tahoma"/>
                <a:cs typeface="Tahoma"/>
                <a:sym typeface="Tahoma"/>
              </a:defRPr>
            </a:lvl2pPr>
            <a:lvl3pPr marL="0" marR="0" lvl="2" indent="914400" algn="just" rtl="0">
              <a:lnSpc>
                <a:spcPct val="100000"/>
              </a:lnSpc>
              <a:spcBef>
                <a:spcPts val="300"/>
              </a:spcBef>
              <a:spcAft>
                <a:spcPts val="0"/>
              </a:spcAft>
              <a:buClr>
                <a:srgbClr val="000000"/>
              </a:buClr>
              <a:buFont typeface="Noto Sans Symbols"/>
              <a:buNone/>
              <a:defRPr sz="1400" b="0" i="0" u="none" strike="noStrike" cap="none">
                <a:solidFill>
                  <a:srgbClr val="000000"/>
                </a:solidFill>
                <a:latin typeface="Tahoma"/>
                <a:ea typeface="Tahoma"/>
                <a:cs typeface="Tahoma"/>
                <a:sym typeface="Tahoma"/>
              </a:defRPr>
            </a:lvl3pPr>
            <a:lvl4pPr marL="0" marR="0" lvl="3" indent="1371600" algn="just" rtl="0">
              <a:lnSpc>
                <a:spcPct val="100000"/>
              </a:lnSpc>
              <a:spcBef>
                <a:spcPts val="300"/>
              </a:spcBef>
              <a:spcAft>
                <a:spcPts val="0"/>
              </a:spcAft>
              <a:buClr>
                <a:srgbClr val="000000"/>
              </a:buClr>
              <a:buFont typeface="Noto Sans Symbols"/>
              <a:buNone/>
              <a:defRPr sz="1400" b="0" i="0" u="none" strike="noStrike" cap="none">
                <a:solidFill>
                  <a:srgbClr val="000000"/>
                </a:solidFill>
                <a:latin typeface="Tahoma"/>
                <a:ea typeface="Tahoma"/>
                <a:cs typeface="Tahoma"/>
                <a:sym typeface="Tahoma"/>
              </a:defRPr>
            </a:lvl4pPr>
            <a:lvl5pPr marL="0" marR="0" lvl="4" indent="1828800" algn="just" rtl="0">
              <a:lnSpc>
                <a:spcPct val="100000"/>
              </a:lnSpc>
              <a:spcBef>
                <a:spcPts val="300"/>
              </a:spcBef>
              <a:spcAft>
                <a:spcPts val="0"/>
              </a:spcAft>
              <a:buClr>
                <a:srgbClr val="000000"/>
              </a:buClr>
              <a:buFont typeface="Noto Sans Symbols"/>
              <a:buNone/>
              <a:defRPr sz="1400" b="0" i="0" u="none" strike="noStrike" cap="none">
                <a:solidFill>
                  <a:srgbClr val="000000"/>
                </a:solidFill>
                <a:latin typeface="Tahoma"/>
                <a:ea typeface="Tahoma"/>
                <a:cs typeface="Tahoma"/>
                <a:sym typeface="Tahoma"/>
              </a:defRPr>
            </a:lvl5pPr>
            <a:lvl6pPr marL="2590800" marR="0" lvl="5"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6pPr>
            <a:lvl7pPr marL="3048000" marR="0" lvl="6"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7pPr>
            <a:lvl8pPr marL="3505200" marR="0" lvl="7"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8pPr>
            <a:lvl9pPr marL="3962400" marR="0" lvl="8"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9pPr>
          </a:lstStyle>
          <a:p>
            <a:endParaRPr/>
          </a:p>
        </p:txBody>
      </p:sp>
      <p:sp>
        <p:nvSpPr>
          <p:cNvPr id="113" name="Shape 113"/>
          <p:cNvSpPr txBox="1">
            <a:spLocks noGrp="1"/>
          </p:cNvSpPr>
          <p:nvPr>
            <p:ph type="sldNum" idx="12"/>
          </p:nvPr>
        </p:nvSpPr>
        <p:spPr>
          <a:xfrm>
            <a:off x="5892800" y="6172200"/>
            <a:ext cx="2844900" cy="368400"/>
          </a:xfrm>
          <a:prstGeom prst="rect">
            <a:avLst/>
          </a:prstGeom>
          <a:noFill/>
          <a:ln>
            <a:noFill/>
          </a:ln>
        </p:spPr>
        <p:txBody>
          <a:bodyPr wrap="square" lIns="45700" tIns="45700" rIns="45700" bIns="45700" anchor="ctr" anchorCtr="0">
            <a:noAutofit/>
          </a:bodyPr>
          <a:lstStyle/>
          <a:p>
            <a:pPr marL="0" marR="0" lvl="0" indent="0" algn="r" rtl="0">
              <a:lnSpc>
                <a:spcPct val="100000"/>
              </a:lnSpc>
              <a:spcBef>
                <a:spcPts val="0"/>
              </a:spcBef>
              <a:spcAft>
                <a:spcPts val="0"/>
              </a:spcAft>
              <a:buClr>
                <a:srgbClr val="000000"/>
              </a:buClr>
              <a:buSzPct val="25000"/>
              <a:buFont typeface="Times"/>
              <a:buNone/>
            </a:pPr>
            <a:fld id="{00000000-1234-1234-1234-123412341234}" type="slidenum">
              <a:rPr lang="en-US" sz="1200" b="0" i="0" u="none" strike="noStrike" cap="none">
                <a:solidFill>
                  <a:srgbClr val="000000"/>
                </a:solidFill>
                <a:latin typeface="Times"/>
                <a:ea typeface="Times"/>
                <a:cs typeface="Times"/>
                <a:sym typeface="Times"/>
              </a:rPr>
              <a:t>‹#›</a:t>
            </a:fld>
            <a:endParaRPr lang="en-US" sz="1200" b="0" i="0" u="none" strike="noStrike" cap="none">
              <a:solidFill>
                <a:srgbClr val="000000"/>
              </a:solidFill>
              <a:latin typeface="Times"/>
              <a:ea typeface="Times"/>
              <a:cs typeface="Times"/>
              <a:sym typeface="Time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itle and Vertical Text">
    <p:spTree>
      <p:nvGrpSpPr>
        <p:cNvPr id="1" name="Shape 114"/>
        <p:cNvGrpSpPr/>
        <p:nvPr/>
      </p:nvGrpSpPr>
      <p:grpSpPr>
        <a:xfrm>
          <a:off x="0" y="0"/>
          <a:ext cx="0" cy="0"/>
          <a:chOff x="0" y="0"/>
          <a:chExt cx="0" cy="0"/>
        </a:xfrm>
      </p:grpSpPr>
      <p:pic>
        <p:nvPicPr>
          <p:cNvPr id="116" name="Shape 116"/>
          <p:cNvPicPr preferRelativeResize="0"/>
          <p:nvPr/>
        </p:nvPicPr>
        <p:blipFill rotWithShape="1">
          <a:blip r:embed="rId2">
            <a:alphaModFix/>
          </a:blip>
          <a:srcRect/>
          <a:stretch/>
        </p:blipFill>
        <p:spPr>
          <a:xfrm>
            <a:off x="10405535" y="6400801"/>
            <a:ext cx="567300" cy="397499"/>
          </a:xfrm>
          <a:prstGeom prst="rect">
            <a:avLst/>
          </a:prstGeom>
          <a:noFill/>
          <a:ln>
            <a:noFill/>
          </a:ln>
        </p:spPr>
      </p:pic>
      <p:pic>
        <p:nvPicPr>
          <p:cNvPr id="117" name="Shape 117" descr="National Institutes of Health (NIH) - Turning Discovery Into Health"/>
          <p:cNvPicPr preferRelativeResize="0"/>
          <p:nvPr/>
        </p:nvPicPr>
        <p:blipFill rotWithShape="1">
          <a:blip r:embed="rId3">
            <a:alphaModFix/>
          </a:blip>
          <a:srcRect r="74732"/>
          <a:stretch/>
        </p:blipFill>
        <p:spPr>
          <a:xfrm>
            <a:off x="9550402" y="6447416"/>
            <a:ext cx="711300" cy="324000"/>
          </a:xfrm>
          <a:prstGeom prst="rect">
            <a:avLst/>
          </a:prstGeom>
          <a:noFill/>
          <a:ln>
            <a:noFill/>
          </a:ln>
        </p:spPr>
      </p:pic>
      <p:pic>
        <p:nvPicPr>
          <p:cNvPr id="118" name="Shape 118"/>
          <p:cNvPicPr preferRelativeResize="0"/>
          <p:nvPr/>
        </p:nvPicPr>
        <p:blipFill rotWithShape="1">
          <a:blip r:embed="rId4">
            <a:alphaModFix/>
          </a:blip>
          <a:srcRect/>
          <a:stretch/>
        </p:blipFill>
        <p:spPr>
          <a:xfrm>
            <a:off x="10972800" y="6400801"/>
            <a:ext cx="1170600" cy="380999"/>
          </a:xfrm>
          <a:prstGeom prst="rect">
            <a:avLst/>
          </a:prstGeom>
          <a:noFill/>
          <a:ln>
            <a:noFill/>
          </a:ln>
        </p:spPr>
      </p:pic>
      <p:pic>
        <p:nvPicPr>
          <p:cNvPr id="119" name="Shape 119"/>
          <p:cNvPicPr preferRelativeResize="0"/>
          <p:nvPr/>
        </p:nvPicPr>
        <p:blipFill rotWithShape="1">
          <a:blip r:embed="rId5">
            <a:alphaModFix/>
          </a:blip>
          <a:srcRect/>
          <a:stretch/>
        </p:blipFill>
        <p:spPr>
          <a:xfrm>
            <a:off x="0" y="0"/>
            <a:ext cx="5283300" cy="467700"/>
          </a:xfrm>
          <a:prstGeom prst="rect">
            <a:avLst/>
          </a:prstGeom>
          <a:noFill/>
          <a:ln>
            <a:noFill/>
          </a:ln>
        </p:spPr>
      </p:pic>
      <p:sp>
        <p:nvSpPr>
          <p:cNvPr id="120" name="Shape 120"/>
          <p:cNvSpPr txBox="1">
            <a:spLocks noGrp="1"/>
          </p:cNvSpPr>
          <p:nvPr>
            <p:ph type="title"/>
          </p:nvPr>
        </p:nvSpPr>
        <p:spPr>
          <a:xfrm>
            <a:off x="931333" y="457200"/>
            <a:ext cx="10329300" cy="8382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1pPr>
            <a:lvl2pPr marL="0" marR="0" lvl="1"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2pPr>
            <a:lvl3pPr marL="0" marR="0" lvl="2"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3pPr>
            <a:lvl4pPr marL="0" marR="0" lvl="3"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4pPr>
            <a:lvl5pPr marL="0" marR="0" lvl="4"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5pPr>
            <a:lvl6pPr marL="0" marR="0" lvl="5" indent="4572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6pPr>
            <a:lvl7pPr marL="0" marR="0" lvl="6" indent="9144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7pPr>
            <a:lvl8pPr marL="0" marR="0" lvl="7" indent="13716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8pPr>
            <a:lvl9pPr marL="0" marR="0" lvl="8" indent="18288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9pPr>
          </a:lstStyle>
          <a:p>
            <a:endParaRPr/>
          </a:p>
        </p:txBody>
      </p:sp>
      <p:sp>
        <p:nvSpPr>
          <p:cNvPr id="121" name="Shape 121"/>
          <p:cNvSpPr txBox="1">
            <a:spLocks noGrp="1"/>
          </p:cNvSpPr>
          <p:nvPr>
            <p:ph type="body" idx="1"/>
          </p:nvPr>
        </p:nvSpPr>
        <p:spPr>
          <a:xfrm>
            <a:off x="914400" y="1371600"/>
            <a:ext cx="10363200" cy="4495800"/>
          </a:xfrm>
          <a:prstGeom prst="rect">
            <a:avLst/>
          </a:prstGeom>
          <a:noFill/>
          <a:ln>
            <a:noFill/>
          </a:ln>
        </p:spPr>
        <p:txBody>
          <a:bodyPr wrap="square" lIns="91425" tIns="91425" rIns="91425" bIns="91425" anchor="t" anchorCtr="0"/>
          <a:lstStyle>
            <a:lvl1pPr marL="457200" marR="0" lvl="0" indent="-152400" algn="l" rtl="0">
              <a:lnSpc>
                <a:spcPct val="100000"/>
              </a:lnSpc>
              <a:spcBef>
                <a:spcPts val="500"/>
              </a:spcBef>
              <a:spcAft>
                <a:spcPts val="0"/>
              </a:spcAft>
              <a:buClr>
                <a:schemeClr val="accent5"/>
              </a:buClr>
              <a:buSzPct val="100000"/>
              <a:buFont typeface="Noto Sans Symbols"/>
              <a:buChar char="●"/>
              <a:defRPr sz="2400" b="0" i="0" u="none" strike="noStrike" cap="none">
                <a:solidFill>
                  <a:srgbClr val="000000"/>
                </a:solidFill>
                <a:latin typeface="Tahoma"/>
                <a:ea typeface="Tahoma"/>
                <a:cs typeface="Tahoma"/>
                <a:sym typeface="Tahoma"/>
              </a:defRPr>
            </a:lvl1pPr>
            <a:lvl2pPr marL="955963" marR="0" lvl="1" indent="-242223" algn="l" rtl="0">
              <a:lnSpc>
                <a:spcPct val="100000"/>
              </a:lnSpc>
              <a:spcBef>
                <a:spcPts val="500"/>
              </a:spcBef>
              <a:spcAft>
                <a:spcPts val="0"/>
              </a:spcAft>
              <a:buClr>
                <a:schemeClr val="accent5"/>
              </a:buClr>
              <a:buSzPct val="85000"/>
              <a:buFont typeface="Noto Sans Symbols"/>
              <a:buChar char="●"/>
              <a:defRPr sz="2400" b="0" i="0" u="none" strike="noStrike" cap="none">
                <a:solidFill>
                  <a:srgbClr val="000000"/>
                </a:solidFill>
                <a:latin typeface="Tahoma"/>
                <a:ea typeface="Tahoma"/>
                <a:cs typeface="Tahoma"/>
                <a:sym typeface="Tahoma"/>
              </a:defRPr>
            </a:lvl2pPr>
            <a:lvl3pPr marL="1463037" marR="0" lvl="2" indent="-284477"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3pPr>
            <a:lvl4pPr marL="1920237" marR="0" lvl="3" indent="-243837" algn="l" rtl="0">
              <a:lnSpc>
                <a:spcPct val="100000"/>
              </a:lnSpc>
              <a:spcBef>
                <a:spcPts val="500"/>
              </a:spcBef>
              <a:spcAft>
                <a:spcPts val="0"/>
              </a:spcAft>
              <a:buClr>
                <a:schemeClr val="accent5"/>
              </a:buClr>
              <a:buSzPct val="100000"/>
              <a:buFont typeface="Noto Sans Symbols"/>
              <a:buChar char="●"/>
              <a:defRPr sz="2400" b="0" i="0" u="none" strike="noStrike" cap="none">
                <a:solidFill>
                  <a:srgbClr val="000000"/>
                </a:solidFill>
                <a:latin typeface="Tahoma"/>
                <a:ea typeface="Tahoma"/>
                <a:cs typeface="Tahoma"/>
                <a:sym typeface="Tahoma"/>
              </a:defRPr>
            </a:lvl4pPr>
            <a:lvl5pPr marL="2377437" marR="0" lvl="4" indent="-284477"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5pPr>
            <a:lvl6pPr marL="2590800" marR="0" lvl="5"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6pPr>
            <a:lvl7pPr marL="3048000" marR="0" lvl="6"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7pPr>
            <a:lvl8pPr marL="3505200" marR="0" lvl="7"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8pPr>
            <a:lvl9pPr marL="3962400" marR="0" lvl="8"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9pPr>
          </a:lstStyle>
          <a:p>
            <a:endParaRPr/>
          </a:p>
        </p:txBody>
      </p:sp>
      <p:sp>
        <p:nvSpPr>
          <p:cNvPr id="122" name="Shape 122"/>
          <p:cNvSpPr txBox="1">
            <a:spLocks noGrp="1"/>
          </p:cNvSpPr>
          <p:nvPr>
            <p:ph type="sldNum" idx="12"/>
          </p:nvPr>
        </p:nvSpPr>
        <p:spPr>
          <a:xfrm>
            <a:off x="5892800" y="6172200"/>
            <a:ext cx="2844900" cy="368400"/>
          </a:xfrm>
          <a:prstGeom prst="rect">
            <a:avLst/>
          </a:prstGeom>
          <a:noFill/>
          <a:ln>
            <a:noFill/>
          </a:ln>
        </p:spPr>
        <p:txBody>
          <a:bodyPr wrap="square" lIns="45700" tIns="45700" rIns="45700" bIns="45700" anchor="ctr" anchorCtr="0">
            <a:noAutofit/>
          </a:bodyPr>
          <a:lstStyle/>
          <a:p>
            <a:pPr marL="0" marR="0" lvl="0" indent="0" algn="r" rtl="0">
              <a:lnSpc>
                <a:spcPct val="100000"/>
              </a:lnSpc>
              <a:spcBef>
                <a:spcPts val="0"/>
              </a:spcBef>
              <a:spcAft>
                <a:spcPts val="0"/>
              </a:spcAft>
              <a:buClr>
                <a:srgbClr val="000000"/>
              </a:buClr>
              <a:buSzPct val="25000"/>
              <a:buFont typeface="Times"/>
              <a:buNone/>
            </a:pPr>
            <a:fld id="{00000000-1234-1234-1234-123412341234}" type="slidenum">
              <a:rPr lang="en-US" sz="1200" b="0" i="0" u="none" strike="noStrike" cap="none">
                <a:solidFill>
                  <a:srgbClr val="000000"/>
                </a:solidFill>
                <a:latin typeface="Times"/>
                <a:ea typeface="Times"/>
                <a:cs typeface="Times"/>
                <a:sym typeface="Times"/>
              </a:rPr>
              <a:t>‹#›</a:t>
            </a:fld>
            <a:endParaRPr lang="en-US" sz="1200" b="0" i="0" u="none" strike="noStrike" cap="none">
              <a:solidFill>
                <a:srgbClr val="000000"/>
              </a:solidFill>
              <a:latin typeface="Times"/>
              <a:ea typeface="Times"/>
              <a:cs typeface="Times"/>
              <a:sym typeface="Time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Vertical Title and Text">
    <p:spTree>
      <p:nvGrpSpPr>
        <p:cNvPr id="1" name="Shape 123"/>
        <p:cNvGrpSpPr/>
        <p:nvPr/>
      </p:nvGrpSpPr>
      <p:grpSpPr>
        <a:xfrm>
          <a:off x="0" y="0"/>
          <a:ext cx="0" cy="0"/>
          <a:chOff x="0" y="0"/>
          <a:chExt cx="0" cy="0"/>
        </a:xfrm>
      </p:grpSpPr>
      <p:pic>
        <p:nvPicPr>
          <p:cNvPr id="125" name="Shape 125"/>
          <p:cNvPicPr preferRelativeResize="0"/>
          <p:nvPr/>
        </p:nvPicPr>
        <p:blipFill rotWithShape="1">
          <a:blip r:embed="rId2">
            <a:alphaModFix/>
          </a:blip>
          <a:srcRect/>
          <a:stretch/>
        </p:blipFill>
        <p:spPr>
          <a:xfrm>
            <a:off x="10405535" y="6400801"/>
            <a:ext cx="567300" cy="397499"/>
          </a:xfrm>
          <a:prstGeom prst="rect">
            <a:avLst/>
          </a:prstGeom>
          <a:noFill/>
          <a:ln>
            <a:noFill/>
          </a:ln>
        </p:spPr>
      </p:pic>
      <p:pic>
        <p:nvPicPr>
          <p:cNvPr id="126" name="Shape 126" descr="National Institutes of Health (NIH) - Turning Discovery Into Health"/>
          <p:cNvPicPr preferRelativeResize="0"/>
          <p:nvPr/>
        </p:nvPicPr>
        <p:blipFill rotWithShape="1">
          <a:blip r:embed="rId3">
            <a:alphaModFix/>
          </a:blip>
          <a:srcRect r="74732"/>
          <a:stretch/>
        </p:blipFill>
        <p:spPr>
          <a:xfrm>
            <a:off x="9550402" y="6447416"/>
            <a:ext cx="711300" cy="324000"/>
          </a:xfrm>
          <a:prstGeom prst="rect">
            <a:avLst/>
          </a:prstGeom>
          <a:noFill/>
          <a:ln>
            <a:noFill/>
          </a:ln>
        </p:spPr>
      </p:pic>
      <p:pic>
        <p:nvPicPr>
          <p:cNvPr id="127" name="Shape 127"/>
          <p:cNvPicPr preferRelativeResize="0"/>
          <p:nvPr/>
        </p:nvPicPr>
        <p:blipFill rotWithShape="1">
          <a:blip r:embed="rId4">
            <a:alphaModFix/>
          </a:blip>
          <a:srcRect/>
          <a:stretch/>
        </p:blipFill>
        <p:spPr>
          <a:xfrm>
            <a:off x="10972800" y="6400801"/>
            <a:ext cx="1170600" cy="380999"/>
          </a:xfrm>
          <a:prstGeom prst="rect">
            <a:avLst/>
          </a:prstGeom>
          <a:noFill/>
          <a:ln>
            <a:noFill/>
          </a:ln>
        </p:spPr>
      </p:pic>
      <p:pic>
        <p:nvPicPr>
          <p:cNvPr id="128" name="Shape 128"/>
          <p:cNvPicPr preferRelativeResize="0"/>
          <p:nvPr/>
        </p:nvPicPr>
        <p:blipFill rotWithShape="1">
          <a:blip r:embed="rId5">
            <a:alphaModFix/>
          </a:blip>
          <a:srcRect/>
          <a:stretch/>
        </p:blipFill>
        <p:spPr>
          <a:xfrm>
            <a:off x="0" y="0"/>
            <a:ext cx="5283300" cy="467700"/>
          </a:xfrm>
          <a:prstGeom prst="rect">
            <a:avLst/>
          </a:prstGeom>
          <a:noFill/>
          <a:ln>
            <a:noFill/>
          </a:ln>
        </p:spPr>
      </p:pic>
      <p:sp>
        <p:nvSpPr>
          <p:cNvPr id="129" name="Shape 129"/>
          <p:cNvSpPr txBox="1">
            <a:spLocks noGrp="1"/>
          </p:cNvSpPr>
          <p:nvPr>
            <p:ph type="title"/>
          </p:nvPr>
        </p:nvSpPr>
        <p:spPr>
          <a:xfrm>
            <a:off x="8686800" y="685802"/>
            <a:ext cx="2590800" cy="53958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1pPr>
            <a:lvl2pPr marL="0" marR="0" lvl="1"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2pPr>
            <a:lvl3pPr marL="0" marR="0" lvl="2"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3pPr>
            <a:lvl4pPr marL="0" marR="0" lvl="3"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4pPr>
            <a:lvl5pPr marL="0" marR="0" lvl="4"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5pPr>
            <a:lvl6pPr marL="0" marR="0" lvl="5" indent="4572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6pPr>
            <a:lvl7pPr marL="0" marR="0" lvl="6" indent="9144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7pPr>
            <a:lvl8pPr marL="0" marR="0" lvl="7" indent="13716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8pPr>
            <a:lvl9pPr marL="0" marR="0" lvl="8" indent="18288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9pPr>
          </a:lstStyle>
          <a:p>
            <a:endParaRPr/>
          </a:p>
        </p:txBody>
      </p:sp>
      <p:sp>
        <p:nvSpPr>
          <p:cNvPr id="130" name="Shape 130"/>
          <p:cNvSpPr txBox="1">
            <a:spLocks noGrp="1"/>
          </p:cNvSpPr>
          <p:nvPr>
            <p:ph type="body" idx="1"/>
          </p:nvPr>
        </p:nvSpPr>
        <p:spPr>
          <a:xfrm>
            <a:off x="914400" y="685802"/>
            <a:ext cx="7569300" cy="5395800"/>
          </a:xfrm>
          <a:prstGeom prst="rect">
            <a:avLst/>
          </a:prstGeom>
          <a:noFill/>
          <a:ln>
            <a:noFill/>
          </a:ln>
        </p:spPr>
        <p:txBody>
          <a:bodyPr wrap="square" lIns="91425" tIns="91425" rIns="91425" bIns="91425" anchor="t" anchorCtr="0"/>
          <a:lstStyle>
            <a:lvl1pPr marL="457200" marR="0" lvl="0" indent="-152400" algn="l" rtl="0">
              <a:lnSpc>
                <a:spcPct val="100000"/>
              </a:lnSpc>
              <a:spcBef>
                <a:spcPts val="500"/>
              </a:spcBef>
              <a:spcAft>
                <a:spcPts val="0"/>
              </a:spcAft>
              <a:buClr>
                <a:schemeClr val="accent5"/>
              </a:buClr>
              <a:buSzPct val="100000"/>
              <a:buFont typeface="Noto Sans Symbols"/>
              <a:buChar char="●"/>
              <a:defRPr sz="2400" b="0" i="0" u="none" strike="noStrike" cap="none">
                <a:solidFill>
                  <a:srgbClr val="000000"/>
                </a:solidFill>
                <a:latin typeface="Tahoma"/>
                <a:ea typeface="Tahoma"/>
                <a:cs typeface="Tahoma"/>
                <a:sym typeface="Tahoma"/>
              </a:defRPr>
            </a:lvl1pPr>
            <a:lvl2pPr marL="955963" marR="0" lvl="1" indent="-242223" algn="l" rtl="0">
              <a:lnSpc>
                <a:spcPct val="100000"/>
              </a:lnSpc>
              <a:spcBef>
                <a:spcPts val="500"/>
              </a:spcBef>
              <a:spcAft>
                <a:spcPts val="0"/>
              </a:spcAft>
              <a:buClr>
                <a:schemeClr val="accent5"/>
              </a:buClr>
              <a:buSzPct val="85000"/>
              <a:buFont typeface="Noto Sans Symbols"/>
              <a:buChar char="●"/>
              <a:defRPr sz="2400" b="0" i="0" u="none" strike="noStrike" cap="none">
                <a:solidFill>
                  <a:srgbClr val="000000"/>
                </a:solidFill>
                <a:latin typeface="Tahoma"/>
                <a:ea typeface="Tahoma"/>
                <a:cs typeface="Tahoma"/>
                <a:sym typeface="Tahoma"/>
              </a:defRPr>
            </a:lvl2pPr>
            <a:lvl3pPr marL="1463037" marR="0" lvl="2" indent="-284477"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3pPr>
            <a:lvl4pPr marL="1920237" marR="0" lvl="3" indent="-243837" algn="l" rtl="0">
              <a:lnSpc>
                <a:spcPct val="100000"/>
              </a:lnSpc>
              <a:spcBef>
                <a:spcPts val="500"/>
              </a:spcBef>
              <a:spcAft>
                <a:spcPts val="0"/>
              </a:spcAft>
              <a:buClr>
                <a:schemeClr val="accent5"/>
              </a:buClr>
              <a:buSzPct val="100000"/>
              <a:buFont typeface="Noto Sans Symbols"/>
              <a:buChar char="●"/>
              <a:defRPr sz="2400" b="0" i="0" u="none" strike="noStrike" cap="none">
                <a:solidFill>
                  <a:srgbClr val="000000"/>
                </a:solidFill>
                <a:latin typeface="Tahoma"/>
                <a:ea typeface="Tahoma"/>
                <a:cs typeface="Tahoma"/>
                <a:sym typeface="Tahoma"/>
              </a:defRPr>
            </a:lvl4pPr>
            <a:lvl5pPr marL="2377437" marR="0" lvl="4" indent="-284477"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5pPr>
            <a:lvl6pPr marL="2590800" marR="0" lvl="5"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6pPr>
            <a:lvl7pPr marL="3048000" marR="0" lvl="6"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7pPr>
            <a:lvl8pPr marL="3505200" marR="0" lvl="7"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8pPr>
            <a:lvl9pPr marL="3962400" marR="0" lvl="8"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9pPr>
          </a:lstStyle>
          <a:p>
            <a:endParaRPr/>
          </a:p>
        </p:txBody>
      </p:sp>
      <p:sp>
        <p:nvSpPr>
          <p:cNvPr id="131" name="Shape 131"/>
          <p:cNvSpPr txBox="1">
            <a:spLocks noGrp="1"/>
          </p:cNvSpPr>
          <p:nvPr>
            <p:ph type="sldNum" idx="12"/>
          </p:nvPr>
        </p:nvSpPr>
        <p:spPr>
          <a:xfrm>
            <a:off x="5892800" y="6172200"/>
            <a:ext cx="2844900" cy="368400"/>
          </a:xfrm>
          <a:prstGeom prst="rect">
            <a:avLst/>
          </a:prstGeom>
          <a:noFill/>
          <a:ln>
            <a:noFill/>
          </a:ln>
        </p:spPr>
        <p:txBody>
          <a:bodyPr wrap="square" lIns="45700" tIns="45700" rIns="45700" bIns="45700" anchor="ctr" anchorCtr="0">
            <a:noAutofit/>
          </a:bodyPr>
          <a:lstStyle/>
          <a:p>
            <a:pPr marL="0" marR="0" lvl="0" indent="0" algn="r" rtl="0">
              <a:lnSpc>
                <a:spcPct val="100000"/>
              </a:lnSpc>
              <a:spcBef>
                <a:spcPts val="0"/>
              </a:spcBef>
              <a:spcAft>
                <a:spcPts val="0"/>
              </a:spcAft>
              <a:buClr>
                <a:srgbClr val="000000"/>
              </a:buClr>
              <a:buSzPct val="25000"/>
              <a:buFont typeface="Times"/>
              <a:buNone/>
            </a:pPr>
            <a:fld id="{00000000-1234-1234-1234-123412341234}" type="slidenum">
              <a:rPr lang="en-US" sz="1200" b="0" i="0" u="none" strike="noStrike" cap="none">
                <a:solidFill>
                  <a:srgbClr val="000000"/>
                </a:solidFill>
                <a:latin typeface="Times"/>
                <a:ea typeface="Times"/>
                <a:cs typeface="Times"/>
                <a:sym typeface="Times"/>
              </a:rPr>
              <a:t>‹#›</a:t>
            </a:fld>
            <a:endParaRPr lang="en-US" sz="1200" b="0" i="0" u="none" strike="noStrike" cap="none">
              <a:solidFill>
                <a:srgbClr val="000000"/>
              </a:solidFill>
              <a:latin typeface="Times"/>
              <a:ea typeface="Times"/>
              <a:cs typeface="Times"/>
              <a:sym typeface="Time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itle and Table">
    <p:spTree>
      <p:nvGrpSpPr>
        <p:cNvPr id="1" name="Shape 132"/>
        <p:cNvGrpSpPr/>
        <p:nvPr/>
      </p:nvGrpSpPr>
      <p:grpSpPr>
        <a:xfrm>
          <a:off x="0" y="0"/>
          <a:ext cx="0" cy="0"/>
          <a:chOff x="0" y="0"/>
          <a:chExt cx="0" cy="0"/>
        </a:xfrm>
      </p:grpSpPr>
      <p:pic>
        <p:nvPicPr>
          <p:cNvPr id="134" name="Shape 134"/>
          <p:cNvPicPr preferRelativeResize="0"/>
          <p:nvPr/>
        </p:nvPicPr>
        <p:blipFill rotWithShape="1">
          <a:blip r:embed="rId2">
            <a:alphaModFix/>
          </a:blip>
          <a:srcRect/>
          <a:stretch/>
        </p:blipFill>
        <p:spPr>
          <a:xfrm>
            <a:off x="10405535" y="6400801"/>
            <a:ext cx="567300" cy="397499"/>
          </a:xfrm>
          <a:prstGeom prst="rect">
            <a:avLst/>
          </a:prstGeom>
          <a:noFill/>
          <a:ln>
            <a:noFill/>
          </a:ln>
        </p:spPr>
      </p:pic>
      <p:pic>
        <p:nvPicPr>
          <p:cNvPr id="135" name="Shape 135" descr="National Institutes of Health (NIH) - Turning Discovery Into Health"/>
          <p:cNvPicPr preferRelativeResize="0"/>
          <p:nvPr/>
        </p:nvPicPr>
        <p:blipFill rotWithShape="1">
          <a:blip r:embed="rId3">
            <a:alphaModFix/>
          </a:blip>
          <a:srcRect r="74732"/>
          <a:stretch/>
        </p:blipFill>
        <p:spPr>
          <a:xfrm>
            <a:off x="9550402" y="6447416"/>
            <a:ext cx="711300" cy="324000"/>
          </a:xfrm>
          <a:prstGeom prst="rect">
            <a:avLst/>
          </a:prstGeom>
          <a:noFill/>
          <a:ln>
            <a:noFill/>
          </a:ln>
        </p:spPr>
      </p:pic>
      <p:pic>
        <p:nvPicPr>
          <p:cNvPr id="136" name="Shape 136"/>
          <p:cNvPicPr preferRelativeResize="0"/>
          <p:nvPr/>
        </p:nvPicPr>
        <p:blipFill rotWithShape="1">
          <a:blip r:embed="rId4">
            <a:alphaModFix/>
          </a:blip>
          <a:srcRect/>
          <a:stretch/>
        </p:blipFill>
        <p:spPr>
          <a:xfrm>
            <a:off x="10972800" y="6400801"/>
            <a:ext cx="1170600" cy="380999"/>
          </a:xfrm>
          <a:prstGeom prst="rect">
            <a:avLst/>
          </a:prstGeom>
          <a:noFill/>
          <a:ln>
            <a:noFill/>
          </a:ln>
        </p:spPr>
      </p:pic>
      <p:pic>
        <p:nvPicPr>
          <p:cNvPr id="137" name="Shape 137"/>
          <p:cNvPicPr preferRelativeResize="0"/>
          <p:nvPr/>
        </p:nvPicPr>
        <p:blipFill rotWithShape="1">
          <a:blip r:embed="rId5">
            <a:alphaModFix/>
          </a:blip>
          <a:srcRect/>
          <a:stretch/>
        </p:blipFill>
        <p:spPr>
          <a:xfrm>
            <a:off x="0" y="0"/>
            <a:ext cx="5283300" cy="467700"/>
          </a:xfrm>
          <a:prstGeom prst="rect">
            <a:avLst/>
          </a:prstGeom>
          <a:noFill/>
          <a:ln>
            <a:noFill/>
          </a:ln>
        </p:spPr>
      </p:pic>
      <p:sp>
        <p:nvSpPr>
          <p:cNvPr id="138" name="Shape 138"/>
          <p:cNvSpPr txBox="1">
            <a:spLocks noGrp="1"/>
          </p:cNvSpPr>
          <p:nvPr>
            <p:ph type="title"/>
          </p:nvPr>
        </p:nvSpPr>
        <p:spPr>
          <a:xfrm>
            <a:off x="914400" y="457200"/>
            <a:ext cx="10329300" cy="8382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1pPr>
            <a:lvl2pPr marL="0" marR="0" lvl="1"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2pPr>
            <a:lvl3pPr marL="0" marR="0" lvl="2"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3pPr>
            <a:lvl4pPr marL="0" marR="0" lvl="3"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4pPr>
            <a:lvl5pPr marL="0" marR="0" lvl="4"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5pPr>
            <a:lvl6pPr marL="0" marR="0" lvl="5" indent="4572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6pPr>
            <a:lvl7pPr marL="0" marR="0" lvl="6" indent="9144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7pPr>
            <a:lvl8pPr marL="0" marR="0" lvl="7" indent="13716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8pPr>
            <a:lvl9pPr marL="0" marR="0" lvl="8" indent="18288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9pPr>
          </a:lstStyle>
          <a:p>
            <a:endParaRPr/>
          </a:p>
        </p:txBody>
      </p:sp>
      <p:sp>
        <p:nvSpPr>
          <p:cNvPr id="139" name="Shape 139"/>
          <p:cNvSpPr txBox="1">
            <a:spLocks noGrp="1"/>
          </p:cNvSpPr>
          <p:nvPr>
            <p:ph type="sldNum" idx="12"/>
          </p:nvPr>
        </p:nvSpPr>
        <p:spPr>
          <a:xfrm>
            <a:off x="5892800" y="6172200"/>
            <a:ext cx="2844900" cy="368400"/>
          </a:xfrm>
          <a:prstGeom prst="rect">
            <a:avLst/>
          </a:prstGeom>
          <a:noFill/>
          <a:ln>
            <a:noFill/>
          </a:ln>
        </p:spPr>
        <p:txBody>
          <a:bodyPr wrap="square" lIns="45700" tIns="45700" rIns="45700" bIns="45700" anchor="ctr" anchorCtr="0">
            <a:noAutofit/>
          </a:bodyPr>
          <a:lstStyle/>
          <a:p>
            <a:pPr marL="0" marR="0" lvl="0" indent="0" algn="r" rtl="0">
              <a:lnSpc>
                <a:spcPct val="100000"/>
              </a:lnSpc>
              <a:spcBef>
                <a:spcPts val="0"/>
              </a:spcBef>
              <a:spcAft>
                <a:spcPts val="0"/>
              </a:spcAft>
              <a:buClr>
                <a:srgbClr val="000000"/>
              </a:buClr>
              <a:buSzPct val="25000"/>
              <a:buFont typeface="Times"/>
              <a:buNone/>
            </a:pPr>
            <a:fld id="{00000000-1234-1234-1234-123412341234}" type="slidenum">
              <a:rPr lang="en-US" sz="1200" b="0" i="0" u="none" strike="noStrike" cap="none">
                <a:solidFill>
                  <a:srgbClr val="000000"/>
                </a:solidFill>
                <a:latin typeface="Times"/>
                <a:ea typeface="Times"/>
                <a:cs typeface="Times"/>
                <a:sym typeface="Times"/>
              </a:rPr>
              <a:t>‹#›</a:t>
            </a:fld>
            <a:endParaRPr lang="en-US" sz="1200" b="0" i="0" u="none" strike="noStrike" cap="none">
              <a:solidFill>
                <a:srgbClr val="000000"/>
              </a:solidFill>
              <a:latin typeface="Times"/>
              <a:ea typeface="Times"/>
              <a:cs typeface="Times"/>
              <a:sym typeface="Time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Title, Text and Chart">
    <p:spTree>
      <p:nvGrpSpPr>
        <p:cNvPr id="1" name="Shape 140"/>
        <p:cNvGrpSpPr/>
        <p:nvPr/>
      </p:nvGrpSpPr>
      <p:grpSpPr>
        <a:xfrm>
          <a:off x="0" y="0"/>
          <a:ext cx="0" cy="0"/>
          <a:chOff x="0" y="0"/>
          <a:chExt cx="0" cy="0"/>
        </a:xfrm>
      </p:grpSpPr>
      <p:pic>
        <p:nvPicPr>
          <p:cNvPr id="142" name="Shape 142"/>
          <p:cNvPicPr preferRelativeResize="0"/>
          <p:nvPr/>
        </p:nvPicPr>
        <p:blipFill rotWithShape="1">
          <a:blip r:embed="rId2">
            <a:alphaModFix/>
          </a:blip>
          <a:srcRect/>
          <a:stretch/>
        </p:blipFill>
        <p:spPr>
          <a:xfrm>
            <a:off x="10405535" y="6400801"/>
            <a:ext cx="567300" cy="397499"/>
          </a:xfrm>
          <a:prstGeom prst="rect">
            <a:avLst/>
          </a:prstGeom>
          <a:noFill/>
          <a:ln>
            <a:noFill/>
          </a:ln>
        </p:spPr>
      </p:pic>
      <p:pic>
        <p:nvPicPr>
          <p:cNvPr id="143" name="Shape 143" descr="National Institutes of Health (NIH) - Turning Discovery Into Health"/>
          <p:cNvPicPr preferRelativeResize="0"/>
          <p:nvPr/>
        </p:nvPicPr>
        <p:blipFill rotWithShape="1">
          <a:blip r:embed="rId3">
            <a:alphaModFix/>
          </a:blip>
          <a:srcRect r="74732"/>
          <a:stretch/>
        </p:blipFill>
        <p:spPr>
          <a:xfrm>
            <a:off x="9550402" y="6447416"/>
            <a:ext cx="711300" cy="324000"/>
          </a:xfrm>
          <a:prstGeom prst="rect">
            <a:avLst/>
          </a:prstGeom>
          <a:noFill/>
          <a:ln>
            <a:noFill/>
          </a:ln>
        </p:spPr>
      </p:pic>
      <p:pic>
        <p:nvPicPr>
          <p:cNvPr id="144" name="Shape 144"/>
          <p:cNvPicPr preferRelativeResize="0"/>
          <p:nvPr/>
        </p:nvPicPr>
        <p:blipFill rotWithShape="1">
          <a:blip r:embed="rId4">
            <a:alphaModFix/>
          </a:blip>
          <a:srcRect/>
          <a:stretch/>
        </p:blipFill>
        <p:spPr>
          <a:xfrm>
            <a:off x="10972800" y="6400801"/>
            <a:ext cx="1170600" cy="380999"/>
          </a:xfrm>
          <a:prstGeom prst="rect">
            <a:avLst/>
          </a:prstGeom>
          <a:noFill/>
          <a:ln>
            <a:noFill/>
          </a:ln>
        </p:spPr>
      </p:pic>
      <p:pic>
        <p:nvPicPr>
          <p:cNvPr id="145" name="Shape 145"/>
          <p:cNvPicPr preferRelativeResize="0"/>
          <p:nvPr/>
        </p:nvPicPr>
        <p:blipFill rotWithShape="1">
          <a:blip r:embed="rId5">
            <a:alphaModFix/>
          </a:blip>
          <a:srcRect/>
          <a:stretch/>
        </p:blipFill>
        <p:spPr>
          <a:xfrm>
            <a:off x="0" y="0"/>
            <a:ext cx="5283300" cy="467700"/>
          </a:xfrm>
          <a:prstGeom prst="rect">
            <a:avLst/>
          </a:prstGeom>
          <a:noFill/>
          <a:ln>
            <a:noFill/>
          </a:ln>
        </p:spPr>
      </p:pic>
      <p:sp>
        <p:nvSpPr>
          <p:cNvPr id="146" name="Shape 146"/>
          <p:cNvSpPr txBox="1">
            <a:spLocks noGrp="1"/>
          </p:cNvSpPr>
          <p:nvPr>
            <p:ph type="title"/>
          </p:nvPr>
        </p:nvSpPr>
        <p:spPr>
          <a:xfrm>
            <a:off x="914400" y="457200"/>
            <a:ext cx="10329300" cy="8382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1pPr>
            <a:lvl2pPr marL="0" marR="0" lvl="1"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2pPr>
            <a:lvl3pPr marL="0" marR="0" lvl="2"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3pPr>
            <a:lvl4pPr marL="0" marR="0" lvl="3"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4pPr>
            <a:lvl5pPr marL="0" marR="0" lvl="4"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5pPr>
            <a:lvl6pPr marL="0" marR="0" lvl="5" indent="4572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6pPr>
            <a:lvl7pPr marL="0" marR="0" lvl="6" indent="9144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7pPr>
            <a:lvl8pPr marL="0" marR="0" lvl="7" indent="13716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8pPr>
            <a:lvl9pPr marL="0" marR="0" lvl="8" indent="18288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9pPr>
          </a:lstStyle>
          <a:p>
            <a:endParaRPr/>
          </a:p>
        </p:txBody>
      </p:sp>
      <p:sp>
        <p:nvSpPr>
          <p:cNvPr id="147" name="Shape 147"/>
          <p:cNvSpPr txBox="1">
            <a:spLocks noGrp="1"/>
          </p:cNvSpPr>
          <p:nvPr>
            <p:ph type="body" idx="1"/>
          </p:nvPr>
        </p:nvSpPr>
        <p:spPr>
          <a:xfrm>
            <a:off x="914400" y="1371600"/>
            <a:ext cx="5079900" cy="4495800"/>
          </a:xfrm>
          <a:prstGeom prst="rect">
            <a:avLst/>
          </a:prstGeom>
          <a:noFill/>
          <a:ln>
            <a:noFill/>
          </a:ln>
        </p:spPr>
        <p:txBody>
          <a:bodyPr wrap="square" lIns="91425" tIns="91425" rIns="91425" bIns="91425" anchor="t" anchorCtr="0"/>
          <a:lstStyle>
            <a:lvl1pPr marL="457200" marR="0" lvl="0" indent="-152400" algn="l" rtl="0">
              <a:lnSpc>
                <a:spcPct val="100000"/>
              </a:lnSpc>
              <a:spcBef>
                <a:spcPts val="500"/>
              </a:spcBef>
              <a:spcAft>
                <a:spcPts val="0"/>
              </a:spcAft>
              <a:buClr>
                <a:schemeClr val="accent5"/>
              </a:buClr>
              <a:buSzPct val="100000"/>
              <a:buFont typeface="Noto Sans Symbols"/>
              <a:buChar char="●"/>
              <a:defRPr sz="2400" b="0" i="0" u="none" strike="noStrike" cap="none">
                <a:solidFill>
                  <a:srgbClr val="000000"/>
                </a:solidFill>
                <a:latin typeface="Tahoma"/>
                <a:ea typeface="Tahoma"/>
                <a:cs typeface="Tahoma"/>
                <a:sym typeface="Tahoma"/>
              </a:defRPr>
            </a:lvl1pPr>
            <a:lvl2pPr marL="955963" marR="0" lvl="1" indent="-242223" algn="l" rtl="0">
              <a:lnSpc>
                <a:spcPct val="100000"/>
              </a:lnSpc>
              <a:spcBef>
                <a:spcPts val="500"/>
              </a:spcBef>
              <a:spcAft>
                <a:spcPts val="0"/>
              </a:spcAft>
              <a:buClr>
                <a:schemeClr val="accent5"/>
              </a:buClr>
              <a:buSzPct val="85000"/>
              <a:buFont typeface="Noto Sans Symbols"/>
              <a:buChar char="●"/>
              <a:defRPr sz="2400" b="0" i="0" u="none" strike="noStrike" cap="none">
                <a:solidFill>
                  <a:srgbClr val="000000"/>
                </a:solidFill>
                <a:latin typeface="Tahoma"/>
                <a:ea typeface="Tahoma"/>
                <a:cs typeface="Tahoma"/>
                <a:sym typeface="Tahoma"/>
              </a:defRPr>
            </a:lvl2pPr>
            <a:lvl3pPr marL="1463037" marR="0" lvl="2" indent="-284477"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3pPr>
            <a:lvl4pPr marL="1920237" marR="0" lvl="3" indent="-243837" algn="l" rtl="0">
              <a:lnSpc>
                <a:spcPct val="100000"/>
              </a:lnSpc>
              <a:spcBef>
                <a:spcPts val="500"/>
              </a:spcBef>
              <a:spcAft>
                <a:spcPts val="0"/>
              </a:spcAft>
              <a:buClr>
                <a:schemeClr val="accent5"/>
              </a:buClr>
              <a:buSzPct val="100000"/>
              <a:buFont typeface="Noto Sans Symbols"/>
              <a:buChar char="●"/>
              <a:defRPr sz="2400" b="0" i="0" u="none" strike="noStrike" cap="none">
                <a:solidFill>
                  <a:srgbClr val="000000"/>
                </a:solidFill>
                <a:latin typeface="Tahoma"/>
                <a:ea typeface="Tahoma"/>
                <a:cs typeface="Tahoma"/>
                <a:sym typeface="Tahoma"/>
              </a:defRPr>
            </a:lvl4pPr>
            <a:lvl5pPr marL="2377437" marR="0" lvl="4" indent="-284477"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5pPr>
            <a:lvl6pPr marL="2590800" marR="0" lvl="5"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6pPr>
            <a:lvl7pPr marL="3048000" marR="0" lvl="6"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7pPr>
            <a:lvl8pPr marL="3505200" marR="0" lvl="7"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8pPr>
            <a:lvl9pPr marL="3962400" marR="0" lvl="8"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9pPr>
          </a:lstStyle>
          <a:p>
            <a:endParaRPr/>
          </a:p>
        </p:txBody>
      </p:sp>
      <p:sp>
        <p:nvSpPr>
          <p:cNvPr id="148" name="Shape 148"/>
          <p:cNvSpPr txBox="1">
            <a:spLocks noGrp="1"/>
          </p:cNvSpPr>
          <p:nvPr>
            <p:ph type="sldNum" idx="12"/>
          </p:nvPr>
        </p:nvSpPr>
        <p:spPr>
          <a:xfrm>
            <a:off x="5892800" y="6172200"/>
            <a:ext cx="2844900" cy="368400"/>
          </a:xfrm>
          <a:prstGeom prst="rect">
            <a:avLst/>
          </a:prstGeom>
          <a:noFill/>
          <a:ln>
            <a:noFill/>
          </a:ln>
        </p:spPr>
        <p:txBody>
          <a:bodyPr wrap="square" lIns="45700" tIns="45700" rIns="45700" bIns="45700" anchor="ctr" anchorCtr="0">
            <a:noAutofit/>
          </a:bodyPr>
          <a:lstStyle/>
          <a:p>
            <a:pPr marL="0" marR="0" lvl="0" indent="0" algn="r" rtl="0">
              <a:lnSpc>
                <a:spcPct val="100000"/>
              </a:lnSpc>
              <a:spcBef>
                <a:spcPts val="0"/>
              </a:spcBef>
              <a:spcAft>
                <a:spcPts val="0"/>
              </a:spcAft>
              <a:buClr>
                <a:srgbClr val="000000"/>
              </a:buClr>
              <a:buSzPct val="25000"/>
              <a:buFont typeface="Times"/>
              <a:buNone/>
            </a:pPr>
            <a:fld id="{00000000-1234-1234-1234-123412341234}" type="slidenum">
              <a:rPr lang="en-US" sz="1200" b="0" i="0" u="none" strike="noStrike" cap="none">
                <a:solidFill>
                  <a:srgbClr val="000000"/>
                </a:solidFill>
                <a:latin typeface="Times"/>
                <a:ea typeface="Times"/>
                <a:cs typeface="Times"/>
                <a:sym typeface="Times"/>
              </a:rPr>
              <a:t>‹#›</a:t>
            </a:fld>
            <a:endParaRPr lang="en-US" sz="1200" b="0" i="0" u="none" strike="noStrike" cap="none">
              <a:solidFill>
                <a:srgbClr val="000000"/>
              </a:solidFill>
              <a:latin typeface="Times"/>
              <a:ea typeface="Times"/>
              <a:cs typeface="Times"/>
              <a:sym typeface="Time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1">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838200" y="365125"/>
            <a:ext cx="10515600" cy="1325700"/>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marL="0" marR="0" lvl="1"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2pPr>
            <a:lvl3pPr marL="0" marR="0" lvl="2"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3pPr>
            <a:lvl4pPr marL="0" marR="0" lvl="3"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4pPr>
            <a:lvl5pPr marL="0" marR="0" lvl="4"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5pPr>
            <a:lvl6pPr marL="0" marR="0" lvl="5"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6pPr>
            <a:lvl7pPr marL="0" marR="0" lvl="6"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7pPr>
            <a:lvl8pPr marL="0" marR="0" lvl="7"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8pPr>
            <a:lvl9pPr marL="0" marR="0" lvl="8"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9pPr>
          </a:lstStyle>
          <a:p>
            <a:endParaRPr/>
          </a:p>
        </p:txBody>
      </p:sp>
      <p:sp>
        <p:nvSpPr>
          <p:cNvPr id="27" name="Shape 27"/>
          <p:cNvSpPr txBox="1">
            <a:spLocks noGrp="1"/>
          </p:cNvSpPr>
          <p:nvPr>
            <p:ph type="body" idx="1"/>
          </p:nvPr>
        </p:nvSpPr>
        <p:spPr>
          <a:xfrm>
            <a:off x="838200" y="1825625"/>
            <a:ext cx="10515600" cy="4351200"/>
          </a:xfrm>
          <a:prstGeom prst="rect">
            <a:avLst/>
          </a:prstGeom>
          <a:noFill/>
          <a:ln>
            <a:noFill/>
          </a:ln>
        </p:spPr>
        <p:txBody>
          <a:bodyPr wrap="square" lIns="91425" tIns="91425" rIns="91425" bIns="91425" anchor="t" anchorCtr="0"/>
          <a:lstStyle>
            <a:lvl1pPr marL="228600" marR="0" lvl="0" indent="127000" algn="l" rtl="0">
              <a:lnSpc>
                <a:spcPct val="90000"/>
              </a:lnSpc>
              <a:spcBef>
                <a:spcPts val="100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90000"/>
              </a:lnSpc>
              <a:spcBef>
                <a:spcPts val="500"/>
              </a:spcBef>
              <a:spcAft>
                <a:spcPts val="0"/>
              </a:spcAft>
              <a:buClr>
                <a:schemeClr val="dk1"/>
              </a:buClr>
              <a:buSzPct val="100000"/>
              <a:buFont typeface="Arial"/>
              <a:buChar char="•"/>
              <a:defRPr sz="2200" b="0" i="0" u="none" strike="noStrike" cap="none">
                <a:solidFill>
                  <a:schemeClr val="dk1"/>
                </a:solidFill>
                <a:latin typeface="Calibri"/>
                <a:ea typeface="Calibri"/>
                <a:cs typeface="Calibri"/>
                <a:sym typeface="Calibri"/>
              </a:defRPr>
            </a:lvl3pPr>
            <a:lvl4pPr marL="1600200" marR="0" lvl="3"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29" name="Shape 29"/>
          <p:cNvSpPr txBox="1">
            <a:spLocks noGrp="1"/>
          </p:cNvSpPr>
          <p:nvPr>
            <p:ph type="ftr" idx="11"/>
          </p:nvPr>
        </p:nvSpPr>
        <p:spPr>
          <a:xfrm>
            <a:off x="4038600" y="6356350"/>
            <a:ext cx="4114800" cy="3651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Shape 17"/>
          <p:cNvSpPr txBox="1">
            <a:spLocks/>
          </p:cNvSpPr>
          <p:nvPr userDrawn="1"/>
        </p:nvSpPr>
        <p:spPr>
          <a:xfrm>
            <a:off x="9206345" y="46125"/>
            <a:ext cx="2844900" cy="368400"/>
          </a:xfrm>
          <a:prstGeom prst="rect">
            <a:avLst/>
          </a:prstGeom>
          <a:noFill/>
          <a:ln>
            <a:noFill/>
          </a:ln>
        </p:spPr>
        <p:txBody>
          <a:bodyPr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algn="r">
              <a:buClr>
                <a:srgbClr val="000000"/>
              </a:buClr>
              <a:buSzPct val="25000"/>
              <a:buFont typeface="Times"/>
              <a:buNone/>
            </a:pPr>
            <a:fld id="{00000000-1234-1234-1234-123412341234}" type="slidenum">
              <a:rPr lang="en-US" sz="1200" b="1" smtClean="0">
                <a:solidFill>
                  <a:schemeClr val="bg1"/>
                </a:solidFill>
                <a:latin typeface="Times"/>
                <a:ea typeface="Times"/>
                <a:cs typeface="Times"/>
                <a:sym typeface="Times"/>
              </a:rPr>
              <a:pPr algn="r">
                <a:buClr>
                  <a:srgbClr val="000000"/>
                </a:buClr>
                <a:buSzPct val="25000"/>
                <a:buFont typeface="Times"/>
                <a:buNone/>
              </a:pPr>
              <a:t>‹#›</a:t>
            </a:fld>
            <a:endParaRPr lang="en-US" sz="1200" b="1" dirty="0">
              <a:solidFill>
                <a:schemeClr val="bg1"/>
              </a:solidFill>
              <a:latin typeface="Times"/>
              <a:ea typeface="Times"/>
              <a:cs typeface="Times"/>
              <a:sym typeface="Times"/>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and Content 1 1">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838200" y="365125"/>
            <a:ext cx="10515600" cy="1325700"/>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marL="0" marR="0" lvl="1"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2pPr>
            <a:lvl3pPr marL="0" marR="0" lvl="2"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3pPr>
            <a:lvl4pPr marL="0" marR="0" lvl="3"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4pPr>
            <a:lvl5pPr marL="0" marR="0" lvl="4"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5pPr>
            <a:lvl6pPr marL="0" marR="0" lvl="5"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6pPr>
            <a:lvl7pPr marL="0" marR="0" lvl="6"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7pPr>
            <a:lvl8pPr marL="0" marR="0" lvl="7"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8pPr>
            <a:lvl9pPr marL="0" marR="0" lvl="8" indent="0" algn="ctr" rtl="0">
              <a:lnSpc>
                <a:spcPct val="100000"/>
              </a:lnSpc>
              <a:spcBef>
                <a:spcPts val="0"/>
              </a:spcBef>
              <a:spcAft>
                <a:spcPts val="0"/>
              </a:spcAft>
              <a:buClr>
                <a:srgbClr val="5AA2AE"/>
              </a:buClr>
              <a:buFont typeface="Tahoma"/>
              <a:buNone/>
              <a:defRPr sz="1800" b="1" i="0" u="none" strike="noStrike" cap="none">
                <a:solidFill>
                  <a:srgbClr val="5AA2AE"/>
                </a:solidFill>
                <a:latin typeface="Tahoma"/>
                <a:ea typeface="Tahoma"/>
                <a:cs typeface="Tahoma"/>
                <a:sym typeface="Tahoma"/>
              </a:defRPr>
            </a:lvl9pPr>
          </a:lstStyle>
          <a:p>
            <a:endParaRPr/>
          </a:p>
        </p:txBody>
      </p:sp>
      <p:sp>
        <p:nvSpPr>
          <p:cNvPr id="33" name="Shape 33"/>
          <p:cNvSpPr txBox="1">
            <a:spLocks noGrp="1"/>
          </p:cNvSpPr>
          <p:nvPr>
            <p:ph type="body" idx="1"/>
          </p:nvPr>
        </p:nvSpPr>
        <p:spPr>
          <a:xfrm>
            <a:off x="838200" y="1825625"/>
            <a:ext cx="10515600" cy="4351200"/>
          </a:xfrm>
          <a:prstGeom prst="rect">
            <a:avLst/>
          </a:prstGeom>
          <a:noFill/>
          <a:ln>
            <a:noFill/>
          </a:ln>
        </p:spPr>
        <p:txBody>
          <a:bodyPr wrap="square" lIns="91425" tIns="91425" rIns="91425" bIns="91425" anchor="t" anchorCtr="0"/>
          <a:lstStyle>
            <a:lvl1pPr marL="228600" marR="0" lvl="0" indent="127000" algn="l" rtl="0">
              <a:lnSpc>
                <a:spcPct val="90000"/>
              </a:lnSpc>
              <a:spcBef>
                <a:spcPts val="100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90000"/>
              </a:lnSpc>
              <a:spcBef>
                <a:spcPts val="5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4" name="Shape 34"/>
          <p:cNvSpPr txBox="1">
            <a:spLocks noGrp="1"/>
          </p:cNvSpPr>
          <p:nvPr>
            <p:ph type="dt" idx="10"/>
          </p:nvPr>
        </p:nvSpPr>
        <p:spPr>
          <a:xfrm>
            <a:off x="838200" y="6356350"/>
            <a:ext cx="2743200" cy="365100"/>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ftr" idx="11"/>
          </p:nvPr>
        </p:nvSpPr>
        <p:spPr>
          <a:xfrm>
            <a:off x="4038600" y="6356350"/>
            <a:ext cx="4114800" cy="3651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sldNum" idx="12"/>
          </p:nvPr>
        </p:nvSpPr>
        <p:spPr>
          <a:xfrm>
            <a:off x="8610600" y="6356350"/>
            <a:ext cx="2743200" cy="365100"/>
          </a:xfrm>
          <a:prstGeom prst="rect">
            <a:avLst/>
          </a:prstGeom>
          <a:noFill/>
          <a:ln>
            <a:noFill/>
          </a:ln>
        </p:spPr>
        <p:txBody>
          <a:bodyPr wrap="square"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endParaRPr lang="en-US" sz="1200" b="0" i="0" u="none" strike="noStrike" cap="none" dirty="0">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Slide">
    <p:spTree>
      <p:nvGrpSpPr>
        <p:cNvPr id="1" name="Shape 37"/>
        <p:cNvGrpSpPr/>
        <p:nvPr/>
      </p:nvGrpSpPr>
      <p:grpSpPr>
        <a:xfrm>
          <a:off x="0" y="0"/>
          <a:ext cx="0" cy="0"/>
          <a:chOff x="0" y="0"/>
          <a:chExt cx="0" cy="0"/>
        </a:xfrm>
      </p:grpSpPr>
      <p:sp>
        <p:nvSpPr>
          <p:cNvPr id="38" name="Shape 38"/>
          <p:cNvSpPr/>
          <p:nvPr/>
        </p:nvSpPr>
        <p:spPr>
          <a:xfrm>
            <a:off x="-5644" y="0"/>
            <a:ext cx="12192000" cy="152400"/>
          </a:xfrm>
          <a:prstGeom prst="rect">
            <a:avLst/>
          </a:prstGeom>
          <a:solidFill>
            <a:srgbClr val="242852"/>
          </a:solidFill>
          <a:ln w="9525" cap="flat" cmpd="sng">
            <a:solidFill>
              <a:srgbClr val="000000"/>
            </a:solidFill>
            <a:prstDash val="solid"/>
            <a:miter lim="8000"/>
            <a:headEnd type="none" w="med" len="med"/>
            <a:tailEnd type="none" w="med" len="med"/>
          </a:ln>
        </p:spPr>
        <p:txBody>
          <a:bodyPr wrap="square" lIns="45700" tIns="45700" rIns="45700" bIns="45700" anchor="ctr" anchorCtr="0">
            <a:noAutofit/>
          </a:bodyPr>
          <a:lstStyle/>
          <a:p>
            <a:pPr marL="0" marR="0" lvl="0" indent="0" algn="ctr" rtl="0">
              <a:lnSpc>
                <a:spcPct val="100000"/>
              </a:lnSpc>
              <a:spcBef>
                <a:spcPts val="0"/>
              </a:spcBef>
              <a:spcAft>
                <a:spcPts val="0"/>
              </a:spcAft>
              <a:buClr>
                <a:srgbClr val="000000"/>
              </a:buClr>
              <a:buFont typeface="Arial"/>
              <a:buNone/>
            </a:pPr>
            <a:endParaRPr sz="2400" b="0" i="0" u="none" strike="noStrike" cap="none">
              <a:solidFill>
                <a:srgbClr val="000000"/>
              </a:solidFill>
              <a:latin typeface="Tahoma"/>
              <a:ea typeface="Tahoma"/>
              <a:cs typeface="Tahoma"/>
              <a:sym typeface="Tahoma"/>
            </a:endParaRPr>
          </a:p>
        </p:txBody>
      </p:sp>
      <p:sp>
        <p:nvSpPr>
          <p:cNvPr id="39" name="Shape 39"/>
          <p:cNvSpPr txBox="1">
            <a:spLocks noGrp="1"/>
          </p:cNvSpPr>
          <p:nvPr>
            <p:ph type="body" idx="1"/>
          </p:nvPr>
        </p:nvSpPr>
        <p:spPr>
          <a:xfrm>
            <a:off x="1828800" y="3276600"/>
            <a:ext cx="8534400" cy="1752600"/>
          </a:xfrm>
          <a:prstGeom prst="rect">
            <a:avLst/>
          </a:prstGeom>
          <a:noFill/>
          <a:ln>
            <a:noFill/>
          </a:ln>
        </p:spPr>
        <p:txBody>
          <a:bodyPr wrap="square" lIns="91425" tIns="91425" rIns="91425" bIns="91425" anchor="t" anchorCtr="0"/>
          <a:lstStyle>
            <a:lvl1pPr marL="0" marR="0" lvl="0" indent="0" algn="ctr" rtl="0">
              <a:lnSpc>
                <a:spcPct val="100000"/>
              </a:lnSpc>
              <a:spcBef>
                <a:spcPts val="0"/>
              </a:spcBef>
              <a:spcAft>
                <a:spcPts val="0"/>
              </a:spcAft>
              <a:buClr>
                <a:srgbClr val="000000"/>
              </a:buClr>
              <a:buFont typeface="Noto Sans Symbols"/>
              <a:buNone/>
              <a:defRPr sz="2400" b="0" i="0" u="none" strike="noStrike" cap="none">
                <a:solidFill>
                  <a:srgbClr val="000000"/>
                </a:solidFill>
                <a:latin typeface="Tahoma"/>
                <a:ea typeface="Tahoma"/>
                <a:cs typeface="Tahoma"/>
                <a:sym typeface="Tahoma"/>
              </a:defRPr>
            </a:lvl1pPr>
            <a:lvl2pPr marL="955963" marR="0" lvl="1" indent="-242223" algn="ctr" rtl="0">
              <a:lnSpc>
                <a:spcPct val="100000"/>
              </a:lnSpc>
              <a:spcBef>
                <a:spcPts val="0"/>
              </a:spcBef>
              <a:spcAft>
                <a:spcPts val="0"/>
              </a:spcAft>
              <a:buClr>
                <a:srgbClr val="000000"/>
              </a:buClr>
              <a:buSzPct val="85000"/>
              <a:buFont typeface="Noto Sans Symbols"/>
              <a:buChar char="●"/>
              <a:defRPr sz="2400" b="0" i="0" u="none" strike="noStrike" cap="none">
                <a:solidFill>
                  <a:srgbClr val="000000"/>
                </a:solidFill>
                <a:latin typeface="Tahoma"/>
                <a:ea typeface="Tahoma"/>
                <a:cs typeface="Tahoma"/>
                <a:sym typeface="Tahoma"/>
              </a:defRPr>
            </a:lvl2pPr>
            <a:lvl3pPr marL="1463037" marR="0" lvl="2" indent="-284477" algn="ctr" rtl="0">
              <a:lnSpc>
                <a:spcPct val="100000"/>
              </a:lnSpc>
              <a:spcBef>
                <a:spcPts val="0"/>
              </a:spcBef>
              <a:spcAft>
                <a:spcPts val="0"/>
              </a:spcAft>
              <a:buClr>
                <a:srgbClr val="000000"/>
              </a:buClr>
              <a:buSzPct val="90000"/>
              <a:buFont typeface="Noto Sans Symbols"/>
              <a:buChar char="□"/>
              <a:defRPr sz="2400" b="0" i="0" u="none" strike="noStrike" cap="none">
                <a:solidFill>
                  <a:srgbClr val="000000"/>
                </a:solidFill>
                <a:latin typeface="Tahoma"/>
                <a:ea typeface="Tahoma"/>
                <a:cs typeface="Tahoma"/>
                <a:sym typeface="Tahoma"/>
              </a:defRPr>
            </a:lvl3pPr>
            <a:lvl4pPr marL="1920237" marR="0" lvl="3" indent="-243837" algn="ctr" rtl="0">
              <a:lnSpc>
                <a:spcPct val="100000"/>
              </a:lnSpc>
              <a:spcBef>
                <a:spcPts val="0"/>
              </a:spcBef>
              <a:spcAft>
                <a:spcPts val="0"/>
              </a:spcAft>
              <a:buClr>
                <a:srgbClr val="000000"/>
              </a:buClr>
              <a:buSzPct val="100000"/>
              <a:buFont typeface="Noto Sans Symbols"/>
              <a:buChar char="●"/>
              <a:defRPr sz="2400" b="0" i="0" u="none" strike="noStrike" cap="none">
                <a:solidFill>
                  <a:srgbClr val="000000"/>
                </a:solidFill>
                <a:latin typeface="Tahoma"/>
                <a:ea typeface="Tahoma"/>
                <a:cs typeface="Tahoma"/>
                <a:sym typeface="Tahoma"/>
              </a:defRPr>
            </a:lvl4pPr>
            <a:lvl5pPr marL="2377437" marR="0" lvl="4" indent="-284477" algn="ctr" rtl="0">
              <a:lnSpc>
                <a:spcPct val="100000"/>
              </a:lnSpc>
              <a:spcBef>
                <a:spcPts val="0"/>
              </a:spcBef>
              <a:spcAft>
                <a:spcPts val="0"/>
              </a:spcAft>
              <a:buClr>
                <a:srgbClr val="000000"/>
              </a:buClr>
              <a:buSzPct val="90000"/>
              <a:buFont typeface="Noto Sans Symbols"/>
              <a:buChar char="●"/>
              <a:defRPr sz="2400" b="0" i="0" u="none" strike="noStrike" cap="none">
                <a:solidFill>
                  <a:srgbClr val="000000"/>
                </a:solidFill>
                <a:latin typeface="Tahoma"/>
                <a:ea typeface="Tahoma"/>
                <a:cs typeface="Tahoma"/>
                <a:sym typeface="Tahoma"/>
              </a:defRPr>
            </a:lvl5pPr>
            <a:lvl6pPr marL="2590800" marR="0" lvl="5"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6pPr>
            <a:lvl7pPr marL="3048000" marR="0" lvl="6"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7pPr>
            <a:lvl8pPr marL="3505200" marR="0" lvl="7"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8pPr>
            <a:lvl9pPr marL="3962400" marR="0" lvl="8"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9pPr>
          </a:lstStyle>
          <a:p>
            <a:endParaRPr/>
          </a:p>
        </p:txBody>
      </p:sp>
      <p:sp>
        <p:nvSpPr>
          <p:cNvPr id="40" name="Shape 40"/>
          <p:cNvSpPr txBox="1">
            <a:spLocks noGrp="1"/>
          </p:cNvSpPr>
          <p:nvPr>
            <p:ph type="title"/>
          </p:nvPr>
        </p:nvSpPr>
        <p:spPr>
          <a:xfrm>
            <a:off x="914400" y="1447800"/>
            <a:ext cx="10363200" cy="11430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5AA2AE"/>
              </a:buClr>
              <a:buFont typeface="Tahoma"/>
              <a:buNone/>
              <a:defRPr sz="3200" b="1" i="0" u="none" strike="noStrike" cap="none">
                <a:solidFill>
                  <a:srgbClr val="5AA2AE"/>
                </a:solidFill>
                <a:latin typeface="Tahoma"/>
                <a:ea typeface="Tahoma"/>
                <a:cs typeface="Tahoma"/>
                <a:sym typeface="Tahoma"/>
              </a:defRPr>
            </a:lvl1pPr>
            <a:lvl2pPr marL="0" marR="0" lvl="1"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2pPr>
            <a:lvl3pPr marL="0" marR="0" lvl="2"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3pPr>
            <a:lvl4pPr marL="0" marR="0" lvl="3"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4pPr>
            <a:lvl5pPr marL="0" marR="0" lvl="4"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5pPr>
            <a:lvl6pPr marL="0" marR="0" lvl="5" indent="4572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6pPr>
            <a:lvl7pPr marL="0" marR="0" lvl="6" indent="9144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7pPr>
            <a:lvl8pPr marL="0" marR="0" lvl="7" indent="13716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8pPr>
            <a:lvl9pPr marL="0" marR="0" lvl="8" indent="18288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9pPr>
          </a:lstStyle>
          <a:p>
            <a:endParaRPr/>
          </a:p>
        </p:txBody>
      </p:sp>
      <p:sp>
        <p:nvSpPr>
          <p:cNvPr id="41" name="Shape 41"/>
          <p:cNvSpPr/>
          <p:nvPr/>
        </p:nvSpPr>
        <p:spPr>
          <a:xfrm>
            <a:off x="0" y="0"/>
            <a:ext cx="12192000" cy="458700"/>
          </a:xfrm>
          <a:prstGeom prst="rect">
            <a:avLst/>
          </a:prstGeom>
          <a:solidFill>
            <a:schemeClr val="accent5"/>
          </a:solidFill>
          <a:ln w="9525" cap="flat" cmpd="sng">
            <a:solidFill>
              <a:srgbClr val="000000"/>
            </a:solidFill>
            <a:prstDash val="solid"/>
            <a:miter lim="8000"/>
            <a:headEnd type="none" w="med" len="med"/>
            <a:tailEnd type="none" w="med" len="med"/>
          </a:ln>
        </p:spPr>
        <p:txBody>
          <a:bodyPr wrap="square" lIns="45700" tIns="45700" rIns="45700" bIns="45700" anchor="ctr" anchorCtr="0">
            <a:noAutofit/>
          </a:bodyPr>
          <a:lstStyle/>
          <a:p>
            <a:pPr marL="0" marR="0" lvl="0" indent="0" algn="ctr" rtl="0">
              <a:lnSpc>
                <a:spcPct val="100000"/>
              </a:lnSpc>
              <a:spcBef>
                <a:spcPts val="0"/>
              </a:spcBef>
              <a:spcAft>
                <a:spcPts val="0"/>
              </a:spcAft>
              <a:buClr>
                <a:srgbClr val="000000"/>
              </a:buClr>
              <a:buFont typeface="Arial"/>
              <a:buNone/>
            </a:pPr>
            <a:endParaRPr sz="2400" b="0" i="0" u="none" strike="noStrike" cap="none">
              <a:solidFill>
                <a:srgbClr val="000000"/>
              </a:solidFill>
              <a:latin typeface="Tahoma"/>
              <a:ea typeface="Tahoma"/>
              <a:cs typeface="Tahoma"/>
              <a:sym typeface="Tahoma"/>
            </a:endParaRPr>
          </a:p>
        </p:txBody>
      </p:sp>
      <p:pic>
        <p:nvPicPr>
          <p:cNvPr id="42" name="Shape 42"/>
          <p:cNvPicPr preferRelativeResize="0"/>
          <p:nvPr/>
        </p:nvPicPr>
        <p:blipFill rotWithShape="1">
          <a:blip r:embed="rId2">
            <a:alphaModFix/>
          </a:blip>
          <a:srcRect r="34761"/>
          <a:stretch/>
        </p:blipFill>
        <p:spPr>
          <a:xfrm>
            <a:off x="0" y="0"/>
            <a:ext cx="12192000" cy="385799"/>
          </a:xfrm>
          <a:prstGeom prst="rect">
            <a:avLst/>
          </a:prstGeom>
          <a:noFill/>
          <a:ln>
            <a:noFill/>
          </a:ln>
        </p:spPr>
      </p:pic>
      <p:pic>
        <p:nvPicPr>
          <p:cNvPr id="43" name="Shape 43"/>
          <p:cNvPicPr preferRelativeResize="0"/>
          <p:nvPr/>
        </p:nvPicPr>
        <p:blipFill rotWithShape="1">
          <a:blip r:embed="rId3">
            <a:alphaModFix/>
          </a:blip>
          <a:srcRect/>
          <a:stretch/>
        </p:blipFill>
        <p:spPr>
          <a:xfrm>
            <a:off x="70553" y="6096000"/>
            <a:ext cx="6019800" cy="666600"/>
          </a:xfrm>
          <a:prstGeom prst="rect">
            <a:avLst/>
          </a:prstGeom>
          <a:noFill/>
          <a:ln>
            <a:noFill/>
          </a:ln>
        </p:spPr>
      </p:pic>
      <p:pic>
        <p:nvPicPr>
          <p:cNvPr id="44" name="Shape 44"/>
          <p:cNvPicPr preferRelativeResize="0"/>
          <p:nvPr/>
        </p:nvPicPr>
        <p:blipFill rotWithShape="1">
          <a:blip r:embed="rId4">
            <a:alphaModFix/>
          </a:blip>
          <a:srcRect/>
          <a:stretch/>
        </p:blipFill>
        <p:spPr>
          <a:xfrm>
            <a:off x="10405535" y="6400801"/>
            <a:ext cx="567300" cy="397499"/>
          </a:xfrm>
          <a:prstGeom prst="rect">
            <a:avLst/>
          </a:prstGeom>
          <a:noFill/>
          <a:ln>
            <a:noFill/>
          </a:ln>
        </p:spPr>
      </p:pic>
      <p:pic>
        <p:nvPicPr>
          <p:cNvPr id="45" name="Shape 45"/>
          <p:cNvPicPr preferRelativeResize="0"/>
          <p:nvPr/>
        </p:nvPicPr>
        <p:blipFill rotWithShape="1">
          <a:blip r:embed="rId5">
            <a:alphaModFix/>
          </a:blip>
          <a:srcRect/>
          <a:stretch/>
        </p:blipFill>
        <p:spPr>
          <a:xfrm>
            <a:off x="10972800" y="6400801"/>
            <a:ext cx="1170600" cy="380999"/>
          </a:xfrm>
          <a:prstGeom prst="rect">
            <a:avLst/>
          </a:prstGeom>
          <a:noFill/>
          <a:ln>
            <a:noFill/>
          </a:ln>
        </p:spPr>
      </p:pic>
      <p:sp>
        <p:nvSpPr>
          <p:cNvPr id="46" name="Shape 46"/>
          <p:cNvSpPr txBox="1">
            <a:spLocks noGrp="1"/>
          </p:cNvSpPr>
          <p:nvPr>
            <p:ph type="sldNum" idx="12"/>
          </p:nvPr>
        </p:nvSpPr>
        <p:spPr>
          <a:xfrm>
            <a:off x="5892800" y="6172200"/>
            <a:ext cx="2844900" cy="368400"/>
          </a:xfrm>
          <a:prstGeom prst="rect">
            <a:avLst/>
          </a:prstGeom>
          <a:noFill/>
          <a:ln>
            <a:noFill/>
          </a:ln>
        </p:spPr>
        <p:txBody>
          <a:bodyPr wrap="square" lIns="45700" tIns="45700" rIns="45700" bIns="45700" anchor="ctr" anchorCtr="0">
            <a:noAutofit/>
          </a:bodyPr>
          <a:lstStyle/>
          <a:p>
            <a:pPr marL="0" marR="0" lvl="0" indent="0" algn="r" rtl="0">
              <a:lnSpc>
                <a:spcPct val="100000"/>
              </a:lnSpc>
              <a:spcBef>
                <a:spcPts val="0"/>
              </a:spcBef>
              <a:spcAft>
                <a:spcPts val="0"/>
              </a:spcAft>
              <a:buClr>
                <a:srgbClr val="000000"/>
              </a:buClr>
              <a:buSzPct val="25000"/>
              <a:buFont typeface="Times"/>
              <a:buNone/>
            </a:pPr>
            <a:fld id="{00000000-1234-1234-1234-123412341234}" type="slidenum">
              <a:rPr lang="en-US" sz="1200" b="0" i="0" u="none" strike="noStrike" cap="none">
                <a:solidFill>
                  <a:srgbClr val="000000"/>
                </a:solidFill>
                <a:latin typeface="Times"/>
                <a:ea typeface="Times"/>
                <a:cs typeface="Times"/>
                <a:sym typeface="Times"/>
              </a:rPr>
              <a:t>‹#›</a:t>
            </a:fld>
            <a:endParaRPr lang="en-US" sz="1200" b="0" i="0" u="none" strike="noStrike" cap="none">
              <a:solidFill>
                <a:srgbClr val="000000"/>
              </a:solidFill>
              <a:latin typeface="Times"/>
              <a:ea typeface="Times"/>
              <a:cs typeface="Times"/>
              <a:sym typeface="Time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47"/>
        <p:cNvGrpSpPr/>
        <p:nvPr/>
      </p:nvGrpSpPr>
      <p:grpSpPr>
        <a:xfrm>
          <a:off x="0" y="0"/>
          <a:ext cx="0" cy="0"/>
          <a:chOff x="0" y="0"/>
          <a:chExt cx="0" cy="0"/>
        </a:xfrm>
      </p:grpSpPr>
      <p:sp>
        <p:nvSpPr>
          <p:cNvPr id="48" name="Shape 48"/>
          <p:cNvSpPr txBox="1">
            <a:spLocks noGrp="1"/>
          </p:cNvSpPr>
          <p:nvPr>
            <p:ph type="body" idx="1"/>
          </p:nvPr>
        </p:nvSpPr>
        <p:spPr>
          <a:xfrm>
            <a:off x="914400" y="1371600"/>
            <a:ext cx="10363200" cy="4495800"/>
          </a:xfrm>
          <a:prstGeom prst="rect">
            <a:avLst/>
          </a:prstGeom>
          <a:noFill/>
          <a:ln>
            <a:noFill/>
          </a:ln>
        </p:spPr>
        <p:txBody>
          <a:bodyPr wrap="square" lIns="91425" tIns="91425" rIns="91425" bIns="91425" anchor="t" anchorCtr="0"/>
          <a:lstStyle>
            <a:lvl1pPr marL="457200" marR="0" lvl="0" indent="-152400" algn="l" rtl="0">
              <a:lnSpc>
                <a:spcPct val="100000"/>
              </a:lnSpc>
              <a:spcBef>
                <a:spcPts val="500"/>
              </a:spcBef>
              <a:spcAft>
                <a:spcPts val="0"/>
              </a:spcAft>
              <a:buClr>
                <a:schemeClr val="accent5"/>
              </a:buClr>
              <a:buSzPct val="100000"/>
              <a:buFont typeface="Noto Sans Symbols"/>
              <a:buChar char="●"/>
              <a:defRPr sz="2400" b="0" i="0" u="none" strike="noStrike" cap="none">
                <a:solidFill>
                  <a:srgbClr val="000000"/>
                </a:solidFill>
                <a:latin typeface="Tahoma"/>
                <a:ea typeface="Tahoma"/>
                <a:cs typeface="Tahoma"/>
                <a:sym typeface="Tahoma"/>
              </a:defRPr>
            </a:lvl1pPr>
            <a:lvl2pPr marL="955963" marR="0" lvl="1" indent="-242223" algn="l" rtl="0">
              <a:lnSpc>
                <a:spcPct val="100000"/>
              </a:lnSpc>
              <a:spcBef>
                <a:spcPts val="500"/>
              </a:spcBef>
              <a:spcAft>
                <a:spcPts val="0"/>
              </a:spcAft>
              <a:buClr>
                <a:schemeClr val="accent5"/>
              </a:buClr>
              <a:buSzPct val="85000"/>
              <a:buFont typeface="Noto Sans Symbols"/>
              <a:buChar char="●"/>
              <a:defRPr sz="2400" b="0" i="0" u="none" strike="noStrike" cap="none">
                <a:solidFill>
                  <a:srgbClr val="000000"/>
                </a:solidFill>
                <a:latin typeface="Tahoma"/>
                <a:ea typeface="Tahoma"/>
                <a:cs typeface="Tahoma"/>
                <a:sym typeface="Tahoma"/>
              </a:defRPr>
            </a:lvl2pPr>
            <a:lvl3pPr marL="1463037" marR="0" lvl="2" indent="-284477"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3pPr>
            <a:lvl4pPr marL="1920237" marR="0" lvl="3" indent="-243837" algn="l" rtl="0">
              <a:lnSpc>
                <a:spcPct val="100000"/>
              </a:lnSpc>
              <a:spcBef>
                <a:spcPts val="500"/>
              </a:spcBef>
              <a:spcAft>
                <a:spcPts val="0"/>
              </a:spcAft>
              <a:buClr>
                <a:schemeClr val="accent5"/>
              </a:buClr>
              <a:buSzPct val="100000"/>
              <a:buFont typeface="Noto Sans Symbols"/>
              <a:buChar char="●"/>
              <a:defRPr sz="2400" b="0" i="0" u="none" strike="noStrike" cap="none">
                <a:solidFill>
                  <a:srgbClr val="000000"/>
                </a:solidFill>
                <a:latin typeface="Tahoma"/>
                <a:ea typeface="Tahoma"/>
                <a:cs typeface="Tahoma"/>
                <a:sym typeface="Tahoma"/>
              </a:defRPr>
            </a:lvl4pPr>
            <a:lvl5pPr marL="2377437" marR="0" lvl="4" indent="-284477"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5pPr>
            <a:lvl6pPr marL="2590800" marR="0" lvl="5"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6pPr>
            <a:lvl7pPr marL="3048000" marR="0" lvl="6"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7pPr>
            <a:lvl8pPr marL="3505200" marR="0" lvl="7"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8pPr>
            <a:lvl9pPr marL="3962400" marR="0" lvl="8"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9pPr>
          </a:lstStyle>
          <a:p>
            <a:endParaRPr/>
          </a:p>
        </p:txBody>
      </p:sp>
      <p:sp>
        <p:nvSpPr>
          <p:cNvPr id="49" name="Shape 49"/>
          <p:cNvSpPr txBox="1">
            <a:spLocks noGrp="1"/>
          </p:cNvSpPr>
          <p:nvPr>
            <p:ph type="title"/>
          </p:nvPr>
        </p:nvSpPr>
        <p:spPr>
          <a:xfrm>
            <a:off x="931333" y="457200"/>
            <a:ext cx="10329300" cy="8382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1pPr>
            <a:lvl2pPr marL="0" marR="0" lvl="1"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2pPr>
            <a:lvl3pPr marL="0" marR="0" lvl="2"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3pPr>
            <a:lvl4pPr marL="0" marR="0" lvl="3"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4pPr>
            <a:lvl5pPr marL="0" marR="0" lvl="4"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5pPr>
            <a:lvl6pPr marL="0" marR="0" lvl="5" indent="4572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6pPr>
            <a:lvl7pPr marL="0" marR="0" lvl="6" indent="9144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7pPr>
            <a:lvl8pPr marL="0" marR="0" lvl="7" indent="13716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8pPr>
            <a:lvl9pPr marL="0" marR="0" lvl="8" indent="18288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9pPr>
          </a:lstStyle>
          <a:p>
            <a:endParaRPr/>
          </a:p>
        </p:txBody>
      </p:sp>
      <p:sp>
        <p:nvSpPr>
          <p:cNvPr id="50" name="Shape 50"/>
          <p:cNvSpPr txBox="1">
            <a:spLocks noGrp="1"/>
          </p:cNvSpPr>
          <p:nvPr>
            <p:ph type="sldNum" idx="12"/>
          </p:nvPr>
        </p:nvSpPr>
        <p:spPr>
          <a:xfrm>
            <a:off x="5892800" y="6172200"/>
            <a:ext cx="2844900" cy="368400"/>
          </a:xfrm>
          <a:prstGeom prst="rect">
            <a:avLst/>
          </a:prstGeom>
          <a:noFill/>
          <a:ln>
            <a:noFill/>
          </a:ln>
        </p:spPr>
        <p:txBody>
          <a:bodyPr wrap="square" lIns="45700" tIns="45700" rIns="45700" bIns="45700" anchor="ctr" anchorCtr="0">
            <a:noAutofit/>
          </a:bodyPr>
          <a:lstStyle/>
          <a:p>
            <a:pPr marL="0" marR="0" lvl="0" indent="0" algn="r" rtl="0">
              <a:lnSpc>
                <a:spcPct val="100000"/>
              </a:lnSpc>
              <a:spcBef>
                <a:spcPts val="0"/>
              </a:spcBef>
              <a:spcAft>
                <a:spcPts val="0"/>
              </a:spcAft>
              <a:buClr>
                <a:srgbClr val="000000"/>
              </a:buClr>
              <a:buSzPct val="25000"/>
              <a:buFont typeface="Times"/>
              <a:buNone/>
            </a:pPr>
            <a:fld id="{00000000-1234-1234-1234-123412341234}" type="slidenum">
              <a:rPr lang="en-US" sz="1200" b="0" i="0" u="none" strike="noStrike" cap="none">
                <a:solidFill>
                  <a:srgbClr val="000000"/>
                </a:solidFill>
                <a:latin typeface="Times"/>
                <a:ea typeface="Times"/>
                <a:cs typeface="Times"/>
                <a:sym typeface="Times"/>
              </a:rPr>
              <a:t>‹#›</a:t>
            </a:fld>
            <a:endParaRPr lang="en-US" sz="1200" b="0" i="0" u="none" strike="noStrike" cap="none">
              <a:solidFill>
                <a:srgbClr val="000000"/>
              </a:solidFill>
              <a:latin typeface="Times"/>
              <a:ea typeface="Times"/>
              <a:cs typeface="Times"/>
              <a:sym typeface="Time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Only">
    <p:spTree>
      <p:nvGrpSpPr>
        <p:cNvPr id="1" name="Shape 51"/>
        <p:cNvGrpSpPr/>
        <p:nvPr/>
      </p:nvGrpSpPr>
      <p:grpSpPr>
        <a:xfrm>
          <a:off x="0" y="0"/>
          <a:ext cx="0" cy="0"/>
          <a:chOff x="0" y="0"/>
          <a:chExt cx="0" cy="0"/>
        </a:xfrm>
      </p:grpSpPr>
      <p:pic>
        <p:nvPicPr>
          <p:cNvPr id="53" name="Shape 53"/>
          <p:cNvPicPr preferRelativeResize="0"/>
          <p:nvPr/>
        </p:nvPicPr>
        <p:blipFill rotWithShape="1">
          <a:blip r:embed="rId2">
            <a:alphaModFix/>
          </a:blip>
          <a:srcRect/>
          <a:stretch/>
        </p:blipFill>
        <p:spPr>
          <a:xfrm>
            <a:off x="10405535" y="6400801"/>
            <a:ext cx="567300" cy="397499"/>
          </a:xfrm>
          <a:prstGeom prst="rect">
            <a:avLst/>
          </a:prstGeom>
          <a:noFill/>
          <a:ln>
            <a:noFill/>
          </a:ln>
        </p:spPr>
      </p:pic>
      <p:pic>
        <p:nvPicPr>
          <p:cNvPr id="54" name="Shape 54" descr="National Institutes of Health (NIH) - Turning Discovery Into Health"/>
          <p:cNvPicPr preferRelativeResize="0"/>
          <p:nvPr/>
        </p:nvPicPr>
        <p:blipFill rotWithShape="1">
          <a:blip r:embed="rId3">
            <a:alphaModFix/>
          </a:blip>
          <a:srcRect r="74732"/>
          <a:stretch/>
        </p:blipFill>
        <p:spPr>
          <a:xfrm>
            <a:off x="9550402" y="6447416"/>
            <a:ext cx="711300" cy="324000"/>
          </a:xfrm>
          <a:prstGeom prst="rect">
            <a:avLst/>
          </a:prstGeom>
          <a:noFill/>
          <a:ln>
            <a:noFill/>
          </a:ln>
        </p:spPr>
      </p:pic>
      <p:pic>
        <p:nvPicPr>
          <p:cNvPr id="55" name="Shape 55"/>
          <p:cNvPicPr preferRelativeResize="0"/>
          <p:nvPr/>
        </p:nvPicPr>
        <p:blipFill rotWithShape="1">
          <a:blip r:embed="rId4">
            <a:alphaModFix/>
          </a:blip>
          <a:srcRect/>
          <a:stretch/>
        </p:blipFill>
        <p:spPr>
          <a:xfrm>
            <a:off x="10972800" y="6400801"/>
            <a:ext cx="1170600" cy="380999"/>
          </a:xfrm>
          <a:prstGeom prst="rect">
            <a:avLst/>
          </a:prstGeom>
          <a:noFill/>
          <a:ln>
            <a:noFill/>
          </a:ln>
        </p:spPr>
      </p:pic>
      <p:pic>
        <p:nvPicPr>
          <p:cNvPr id="56" name="Shape 56"/>
          <p:cNvPicPr preferRelativeResize="0"/>
          <p:nvPr/>
        </p:nvPicPr>
        <p:blipFill rotWithShape="1">
          <a:blip r:embed="rId5">
            <a:alphaModFix/>
          </a:blip>
          <a:srcRect/>
          <a:stretch/>
        </p:blipFill>
        <p:spPr>
          <a:xfrm>
            <a:off x="0" y="0"/>
            <a:ext cx="5283300" cy="467700"/>
          </a:xfrm>
          <a:prstGeom prst="rect">
            <a:avLst/>
          </a:prstGeom>
          <a:noFill/>
          <a:ln>
            <a:noFill/>
          </a:ln>
        </p:spPr>
      </p:pic>
      <p:sp>
        <p:nvSpPr>
          <p:cNvPr id="57" name="Shape 57"/>
          <p:cNvSpPr txBox="1">
            <a:spLocks noGrp="1"/>
          </p:cNvSpPr>
          <p:nvPr>
            <p:ph type="title"/>
          </p:nvPr>
        </p:nvSpPr>
        <p:spPr>
          <a:xfrm>
            <a:off x="931333" y="457200"/>
            <a:ext cx="10329300" cy="8382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1pPr>
            <a:lvl2pPr marL="0" marR="0" lvl="1"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2pPr>
            <a:lvl3pPr marL="0" marR="0" lvl="2"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3pPr>
            <a:lvl4pPr marL="0" marR="0" lvl="3"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4pPr>
            <a:lvl5pPr marL="0" marR="0" lvl="4"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5pPr>
            <a:lvl6pPr marL="0" marR="0" lvl="5" indent="4572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6pPr>
            <a:lvl7pPr marL="0" marR="0" lvl="6" indent="9144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7pPr>
            <a:lvl8pPr marL="0" marR="0" lvl="7" indent="13716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8pPr>
            <a:lvl9pPr marL="0" marR="0" lvl="8" indent="18288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9pPr>
          </a:lstStyle>
          <a:p>
            <a:endParaRPr/>
          </a:p>
        </p:txBody>
      </p:sp>
      <p:sp>
        <p:nvSpPr>
          <p:cNvPr id="58" name="Shape 58"/>
          <p:cNvSpPr txBox="1">
            <a:spLocks noGrp="1"/>
          </p:cNvSpPr>
          <p:nvPr>
            <p:ph type="sldNum" idx="12"/>
          </p:nvPr>
        </p:nvSpPr>
        <p:spPr>
          <a:xfrm>
            <a:off x="5892800" y="6172200"/>
            <a:ext cx="2844900" cy="368400"/>
          </a:xfrm>
          <a:prstGeom prst="rect">
            <a:avLst/>
          </a:prstGeom>
          <a:noFill/>
          <a:ln>
            <a:noFill/>
          </a:ln>
        </p:spPr>
        <p:txBody>
          <a:bodyPr wrap="square" lIns="45700" tIns="45700" rIns="45700" bIns="45700" anchor="ctr" anchorCtr="0">
            <a:noAutofit/>
          </a:bodyPr>
          <a:lstStyle/>
          <a:p>
            <a:pPr marL="0" marR="0" lvl="0" indent="0" algn="r" rtl="0">
              <a:lnSpc>
                <a:spcPct val="100000"/>
              </a:lnSpc>
              <a:spcBef>
                <a:spcPts val="0"/>
              </a:spcBef>
              <a:spcAft>
                <a:spcPts val="0"/>
              </a:spcAft>
              <a:buClr>
                <a:srgbClr val="000000"/>
              </a:buClr>
              <a:buSzPct val="25000"/>
              <a:buFont typeface="Times"/>
              <a:buNone/>
            </a:pPr>
            <a:fld id="{00000000-1234-1234-1234-123412341234}" type="slidenum">
              <a:rPr lang="en-US" sz="1200" b="0" i="0" u="none" strike="noStrike" cap="none">
                <a:solidFill>
                  <a:srgbClr val="000000"/>
                </a:solidFill>
                <a:latin typeface="Times"/>
                <a:ea typeface="Times"/>
                <a:cs typeface="Times"/>
                <a:sym typeface="Times"/>
              </a:rPr>
              <a:t>‹#›</a:t>
            </a:fld>
            <a:endParaRPr lang="en-US" sz="1200" b="0" i="0" u="none" strike="noStrike" cap="none">
              <a:solidFill>
                <a:srgbClr val="000000"/>
              </a:solidFill>
              <a:latin typeface="Times"/>
              <a:ea typeface="Times"/>
              <a:cs typeface="Times"/>
              <a:sym typeface="Time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Content with Caption">
    <p:spTree>
      <p:nvGrpSpPr>
        <p:cNvPr id="1" name="Shape 59"/>
        <p:cNvGrpSpPr/>
        <p:nvPr/>
      </p:nvGrpSpPr>
      <p:grpSpPr>
        <a:xfrm>
          <a:off x="0" y="0"/>
          <a:ext cx="0" cy="0"/>
          <a:chOff x="0" y="0"/>
          <a:chExt cx="0" cy="0"/>
        </a:xfrm>
      </p:grpSpPr>
      <p:pic>
        <p:nvPicPr>
          <p:cNvPr id="61" name="Shape 61"/>
          <p:cNvPicPr preferRelativeResize="0"/>
          <p:nvPr/>
        </p:nvPicPr>
        <p:blipFill rotWithShape="1">
          <a:blip r:embed="rId2">
            <a:alphaModFix/>
          </a:blip>
          <a:srcRect/>
          <a:stretch/>
        </p:blipFill>
        <p:spPr>
          <a:xfrm>
            <a:off x="10405535" y="6400801"/>
            <a:ext cx="567300" cy="397499"/>
          </a:xfrm>
          <a:prstGeom prst="rect">
            <a:avLst/>
          </a:prstGeom>
          <a:noFill/>
          <a:ln>
            <a:noFill/>
          </a:ln>
        </p:spPr>
      </p:pic>
      <p:pic>
        <p:nvPicPr>
          <p:cNvPr id="62" name="Shape 62" descr="National Institutes of Health (NIH) - Turning Discovery Into Health"/>
          <p:cNvPicPr preferRelativeResize="0"/>
          <p:nvPr/>
        </p:nvPicPr>
        <p:blipFill rotWithShape="1">
          <a:blip r:embed="rId3">
            <a:alphaModFix/>
          </a:blip>
          <a:srcRect r="74732"/>
          <a:stretch/>
        </p:blipFill>
        <p:spPr>
          <a:xfrm>
            <a:off x="9550402" y="6447416"/>
            <a:ext cx="711300" cy="324000"/>
          </a:xfrm>
          <a:prstGeom prst="rect">
            <a:avLst/>
          </a:prstGeom>
          <a:noFill/>
          <a:ln>
            <a:noFill/>
          </a:ln>
        </p:spPr>
      </p:pic>
      <p:pic>
        <p:nvPicPr>
          <p:cNvPr id="63" name="Shape 63"/>
          <p:cNvPicPr preferRelativeResize="0"/>
          <p:nvPr/>
        </p:nvPicPr>
        <p:blipFill rotWithShape="1">
          <a:blip r:embed="rId4">
            <a:alphaModFix/>
          </a:blip>
          <a:srcRect/>
          <a:stretch/>
        </p:blipFill>
        <p:spPr>
          <a:xfrm>
            <a:off x="10972800" y="6400801"/>
            <a:ext cx="1170600" cy="380999"/>
          </a:xfrm>
          <a:prstGeom prst="rect">
            <a:avLst/>
          </a:prstGeom>
          <a:noFill/>
          <a:ln>
            <a:noFill/>
          </a:ln>
        </p:spPr>
      </p:pic>
      <p:pic>
        <p:nvPicPr>
          <p:cNvPr id="64" name="Shape 64"/>
          <p:cNvPicPr preferRelativeResize="0"/>
          <p:nvPr/>
        </p:nvPicPr>
        <p:blipFill rotWithShape="1">
          <a:blip r:embed="rId5">
            <a:alphaModFix/>
          </a:blip>
          <a:srcRect/>
          <a:stretch/>
        </p:blipFill>
        <p:spPr>
          <a:xfrm>
            <a:off x="0" y="0"/>
            <a:ext cx="5283300" cy="467700"/>
          </a:xfrm>
          <a:prstGeom prst="rect">
            <a:avLst/>
          </a:prstGeom>
          <a:noFill/>
          <a:ln>
            <a:noFill/>
          </a:ln>
        </p:spPr>
      </p:pic>
      <p:sp>
        <p:nvSpPr>
          <p:cNvPr id="65" name="Shape 65"/>
          <p:cNvSpPr txBox="1">
            <a:spLocks noGrp="1"/>
          </p:cNvSpPr>
          <p:nvPr>
            <p:ph type="title"/>
          </p:nvPr>
        </p:nvSpPr>
        <p:spPr>
          <a:xfrm>
            <a:off x="609600" y="685800"/>
            <a:ext cx="4011000" cy="749400"/>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5AA2AE"/>
              </a:buClr>
              <a:buFont typeface="Tahoma"/>
              <a:buNone/>
              <a:defRPr sz="2000" b="1" i="0" u="none" strike="noStrike" cap="none">
                <a:solidFill>
                  <a:srgbClr val="5AA2AE"/>
                </a:solidFill>
                <a:latin typeface="Tahoma"/>
                <a:ea typeface="Tahoma"/>
                <a:cs typeface="Tahoma"/>
                <a:sym typeface="Tahoma"/>
              </a:defRPr>
            </a:lvl1pPr>
            <a:lvl2pPr marL="0" marR="0" lvl="1"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2pPr>
            <a:lvl3pPr marL="0" marR="0" lvl="2"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3pPr>
            <a:lvl4pPr marL="0" marR="0" lvl="3"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4pPr>
            <a:lvl5pPr marL="0" marR="0" lvl="4"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5pPr>
            <a:lvl6pPr marL="0" marR="0" lvl="5" indent="4572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6pPr>
            <a:lvl7pPr marL="0" marR="0" lvl="6" indent="9144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7pPr>
            <a:lvl8pPr marL="0" marR="0" lvl="7" indent="13716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8pPr>
            <a:lvl9pPr marL="0" marR="0" lvl="8" indent="18288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9pPr>
          </a:lstStyle>
          <a:p>
            <a:endParaRPr/>
          </a:p>
        </p:txBody>
      </p:sp>
      <p:sp>
        <p:nvSpPr>
          <p:cNvPr id="66" name="Shape 66"/>
          <p:cNvSpPr txBox="1">
            <a:spLocks noGrp="1"/>
          </p:cNvSpPr>
          <p:nvPr>
            <p:ph type="body" idx="1"/>
          </p:nvPr>
        </p:nvSpPr>
        <p:spPr>
          <a:xfrm>
            <a:off x="4766732" y="685800"/>
            <a:ext cx="6815700" cy="5440500"/>
          </a:xfrm>
          <a:prstGeom prst="rect">
            <a:avLst/>
          </a:prstGeom>
          <a:noFill/>
          <a:ln>
            <a:noFill/>
          </a:ln>
        </p:spPr>
        <p:txBody>
          <a:bodyPr wrap="square" lIns="91425" tIns="91425" rIns="91425" bIns="91425" anchor="t" anchorCtr="0"/>
          <a:lstStyle>
            <a:lvl1pPr marL="457200" marR="0" lvl="0" indent="-50800" algn="l" rtl="0">
              <a:lnSpc>
                <a:spcPct val="100000"/>
              </a:lnSpc>
              <a:spcBef>
                <a:spcPts val="700"/>
              </a:spcBef>
              <a:spcAft>
                <a:spcPts val="0"/>
              </a:spcAft>
              <a:buClr>
                <a:schemeClr val="accent5"/>
              </a:buClr>
              <a:buSzPct val="100000"/>
              <a:buFont typeface="Noto Sans Symbols"/>
              <a:buChar char="●"/>
              <a:defRPr sz="3200" b="0" i="0" u="none" strike="noStrike" cap="none">
                <a:solidFill>
                  <a:srgbClr val="000000"/>
                </a:solidFill>
                <a:latin typeface="Tahoma"/>
                <a:ea typeface="Tahoma"/>
                <a:cs typeface="Tahoma"/>
                <a:sym typeface="Tahoma"/>
              </a:defRPr>
            </a:lvl1pPr>
            <a:lvl2pPr marL="979713" marR="0" lvl="1" indent="-184693" algn="l" rtl="0">
              <a:lnSpc>
                <a:spcPct val="100000"/>
              </a:lnSpc>
              <a:spcBef>
                <a:spcPts val="700"/>
              </a:spcBef>
              <a:spcAft>
                <a:spcPts val="0"/>
              </a:spcAft>
              <a:buClr>
                <a:schemeClr val="accent5"/>
              </a:buClr>
              <a:buSzPct val="85000"/>
              <a:buFont typeface="Noto Sans Symbols"/>
              <a:buChar char="●"/>
              <a:defRPr sz="3200" b="0" i="0" u="none" strike="noStrike" cap="none">
                <a:solidFill>
                  <a:srgbClr val="000000"/>
                </a:solidFill>
                <a:latin typeface="Tahoma"/>
                <a:ea typeface="Tahoma"/>
                <a:cs typeface="Tahoma"/>
                <a:sym typeface="Tahoma"/>
              </a:defRPr>
            </a:lvl2pPr>
            <a:lvl3pPr marL="1524000" marR="0" lvl="2" indent="-248919" algn="l" rtl="0">
              <a:lnSpc>
                <a:spcPct val="100000"/>
              </a:lnSpc>
              <a:spcBef>
                <a:spcPts val="700"/>
              </a:spcBef>
              <a:spcAft>
                <a:spcPts val="0"/>
              </a:spcAft>
              <a:buClr>
                <a:schemeClr val="accent5"/>
              </a:buClr>
              <a:buSzPct val="90000"/>
              <a:buFont typeface="Noto Sans Symbols"/>
              <a:buChar char="□"/>
              <a:defRPr sz="3200" b="0" i="0" u="none" strike="noStrike" cap="none">
                <a:solidFill>
                  <a:srgbClr val="000000"/>
                </a:solidFill>
                <a:latin typeface="Tahoma"/>
                <a:ea typeface="Tahoma"/>
                <a:cs typeface="Tahoma"/>
                <a:sym typeface="Tahoma"/>
              </a:defRPr>
            </a:lvl3pPr>
            <a:lvl4pPr marL="2103120" marR="0" lvl="3" indent="-325120" algn="l" rtl="0">
              <a:lnSpc>
                <a:spcPct val="100000"/>
              </a:lnSpc>
              <a:spcBef>
                <a:spcPts val="700"/>
              </a:spcBef>
              <a:spcAft>
                <a:spcPts val="0"/>
              </a:spcAft>
              <a:buClr>
                <a:schemeClr val="accent5"/>
              </a:buClr>
              <a:buSzPct val="100000"/>
              <a:buFont typeface="Noto Sans Symbols"/>
              <a:buChar char="●"/>
              <a:defRPr sz="3200" b="0" i="0" u="none" strike="noStrike" cap="none">
                <a:solidFill>
                  <a:srgbClr val="000000"/>
                </a:solidFill>
                <a:latin typeface="Tahoma"/>
                <a:ea typeface="Tahoma"/>
                <a:cs typeface="Tahoma"/>
                <a:sym typeface="Tahoma"/>
              </a:defRPr>
            </a:lvl4pPr>
            <a:lvl5pPr marL="2560320" marR="0" lvl="4" indent="-370840" algn="l" rtl="0">
              <a:lnSpc>
                <a:spcPct val="100000"/>
              </a:lnSpc>
              <a:spcBef>
                <a:spcPts val="700"/>
              </a:spcBef>
              <a:spcAft>
                <a:spcPts val="0"/>
              </a:spcAft>
              <a:buClr>
                <a:schemeClr val="accent5"/>
              </a:buClr>
              <a:buSzPct val="90000"/>
              <a:buFont typeface="Noto Sans Symbols"/>
              <a:buChar char="●"/>
              <a:defRPr sz="3200" b="0" i="0" u="none" strike="noStrike" cap="none">
                <a:solidFill>
                  <a:srgbClr val="000000"/>
                </a:solidFill>
                <a:latin typeface="Tahoma"/>
                <a:ea typeface="Tahoma"/>
                <a:cs typeface="Tahoma"/>
                <a:sym typeface="Tahoma"/>
              </a:defRPr>
            </a:lvl5pPr>
            <a:lvl6pPr marL="2590800" marR="0" lvl="5"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6pPr>
            <a:lvl7pPr marL="3048000" marR="0" lvl="6"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7pPr>
            <a:lvl8pPr marL="3505200" marR="0" lvl="7"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8pPr>
            <a:lvl9pPr marL="3962400" marR="0" lvl="8"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9pPr>
          </a:lstStyle>
          <a:p>
            <a:endParaRPr/>
          </a:p>
        </p:txBody>
      </p:sp>
      <p:sp>
        <p:nvSpPr>
          <p:cNvPr id="67" name="Shape 67"/>
          <p:cNvSpPr txBox="1">
            <a:spLocks noGrp="1"/>
          </p:cNvSpPr>
          <p:nvPr>
            <p:ph type="body" idx="2"/>
          </p:nvPr>
        </p:nvSpPr>
        <p:spPr>
          <a:xfrm>
            <a:off x="609600" y="1435103"/>
            <a:ext cx="4011000" cy="4691100"/>
          </a:xfrm>
          <a:prstGeom prst="rect">
            <a:avLst/>
          </a:prstGeom>
          <a:noFill/>
          <a:ln>
            <a:noFill/>
          </a:ln>
        </p:spPr>
        <p:txBody>
          <a:bodyPr wrap="square" lIns="91425" tIns="91425" rIns="91425" bIns="91425" anchor="t" anchorCtr="0"/>
          <a:lstStyle>
            <a:lvl1pPr marL="457200" marR="0" lvl="0" indent="-152400" algn="l" rtl="0">
              <a:lnSpc>
                <a:spcPct val="100000"/>
              </a:lnSpc>
              <a:spcBef>
                <a:spcPts val="500"/>
              </a:spcBef>
              <a:spcAft>
                <a:spcPts val="0"/>
              </a:spcAft>
              <a:buClr>
                <a:schemeClr val="accent5"/>
              </a:buClr>
              <a:buSzPct val="100000"/>
              <a:buFont typeface="Noto Sans Symbols"/>
              <a:buChar char="●"/>
              <a:defRPr sz="2400" b="0" i="0" u="none" strike="noStrike" cap="none">
                <a:solidFill>
                  <a:srgbClr val="000000"/>
                </a:solidFill>
                <a:latin typeface="Tahoma"/>
                <a:ea typeface="Tahoma"/>
                <a:cs typeface="Tahoma"/>
                <a:sym typeface="Tahoma"/>
              </a:defRPr>
            </a:lvl1pPr>
            <a:lvl2pPr marL="955963" marR="0" lvl="1" indent="-242223" algn="l" rtl="0">
              <a:lnSpc>
                <a:spcPct val="100000"/>
              </a:lnSpc>
              <a:spcBef>
                <a:spcPts val="500"/>
              </a:spcBef>
              <a:spcAft>
                <a:spcPts val="0"/>
              </a:spcAft>
              <a:buClr>
                <a:schemeClr val="accent5"/>
              </a:buClr>
              <a:buSzPct val="85000"/>
              <a:buFont typeface="Noto Sans Symbols"/>
              <a:buChar char="●"/>
              <a:defRPr sz="2400" b="0" i="0" u="none" strike="noStrike" cap="none">
                <a:solidFill>
                  <a:srgbClr val="000000"/>
                </a:solidFill>
                <a:latin typeface="Tahoma"/>
                <a:ea typeface="Tahoma"/>
                <a:cs typeface="Tahoma"/>
                <a:sym typeface="Tahoma"/>
              </a:defRPr>
            </a:lvl2pPr>
            <a:lvl3pPr marL="1463037" marR="0" lvl="2" indent="-284477"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3pPr>
            <a:lvl4pPr marL="1920237" marR="0" lvl="3" indent="-243837" algn="l" rtl="0">
              <a:lnSpc>
                <a:spcPct val="100000"/>
              </a:lnSpc>
              <a:spcBef>
                <a:spcPts val="500"/>
              </a:spcBef>
              <a:spcAft>
                <a:spcPts val="0"/>
              </a:spcAft>
              <a:buClr>
                <a:schemeClr val="accent5"/>
              </a:buClr>
              <a:buSzPct val="100000"/>
              <a:buFont typeface="Noto Sans Symbols"/>
              <a:buChar char="●"/>
              <a:defRPr sz="2400" b="0" i="0" u="none" strike="noStrike" cap="none">
                <a:solidFill>
                  <a:srgbClr val="000000"/>
                </a:solidFill>
                <a:latin typeface="Tahoma"/>
                <a:ea typeface="Tahoma"/>
                <a:cs typeface="Tahoma"/>
                <a:sym typeface="Tahoma"/>
              </a:defRPr>
            </a:lvl4pPr>
            <a:lvl5pPr marL="2377437" marR="0" lvl="4" indent="-284477"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5pPr>
            <a:lvl6pPr marL="2590800" marR="0" lvl="5"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6pPr>
            <a:lvl7pPr marL="3048000" marR="0" lvl="6"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7pPr>
            <a:lvl8pPr marL="3505200" marR="0" lvl="7"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8pPr>
            <a:lvl9pPr marL="3962400" marR="0" lvl="8"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9pPr>
          </a:lstStyle>
          <a:p>
            <a:endParaRPr/>
          </a:p>
        </p:txBody>
      </p:sp>
      <p:sp>
        <p:nvSpPr>
          <p:cNvPr id="68" name="Shape 68"/>
          <p:cNvSpPr txBox="1">
            <a:spLocks noGrp="1"/>
          </p:cNvSpPr>
          <p:nvPr>
            <p:ph type="sldNum" idx="12"/>
          </p:nvPr>
        </p:nvSpPr>
        <p:spPr>
          <a:xfrm>
            <a:off x="5892800" y="6172200"/>
            <a:ext cx="2844900" cy="368400"/>
          </a:xfrm>
          <a:prstGeom prst="rect">
            <a:avLst/>
          </a:prstGeom>
          <a:noFill/>
          <a:ln>
            <a:noFill/>
          </a:ln>
        </p:spPr>
        <p:txBody>
          <a:bodyPr wrap="square" lIns="45700" tIns="45700" rIns="45700" bIns="45700" anchor="ctr" anchorCtr="0">
            <a:noAutofit/>
          </a:bodyPr>
          <a:lstStyle/>
          <a:p>
            <a:pPr marL="0" marR="0" lvl="0" indent="0" algn="r" rtl="0">
              <a:lnSpc>
                <a:spcPct val="100000"/>
              </a:lnSpc>
              <a:spcBef>
                <a:spcPts val="0"/>
              </a:spcBef>
              <a:spcAft>
                <a:spcPts val="0"/>
              </a:spcAft>
              <a:buClr>
                <a:srgbClr val="000000"/>
              </a:buClr>
              <a:buSzPct val="25000"/>
              <a:buFont typeface="Times"/>
              <a:buNone/>
            </a:pPr>
            <a:fld id="{00000000-1234-1234-1234-123412341234}" type="slidenum">
              <a:rPr lang="en-US" sz="1200" b="0" i="0" u="none" strike="noStrike" cap="none">
                <a:solidFill>
                  <a:srgbClr val="000000"/>
                </a:solidFill>
                <a:latin typeface="Times"/>
                <a:ea typeface="Times"/>
                <a:cs typeface="Times"/>
                <a:sym typeface="Times"/>
              </a:rPr>
              <a:t>‹#›</a:t>
            </a:fld>
            <a:endParaRPr lang="en-US" sz="1200" b="0" i="0" u="none" strike="noStrike" cap="none">
              <a:solidFill>
                <a:srgbClr val="000000"/>
              </a:solidFill>
              <a:latin typeface="Times"/>
              <a:ea typeface="Times"/>
              <a:cs typeface="Times"/>
              <a:sym typeface="Time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Comparison">
    <p:spTree>
      <p:nvGrpSpPr>
        <p:cNvPr id="1" name="Shape 69"/>
        <p:cNvGrpSpPr/>
        <p:nvPr/>
      </p:nvGrpSpPr>
      <p:grpSpPr>
        <a:xfrm>
          <a:off x="0" y="0"/>
          <a:ext cx="0" cy="0"/>
          <a:chOff x="0" y="0"/>
          <a:chExt cx="0" cy="0"/>
        </a:xfrm>
      </p:grpSpPr>
      <p:pic>
        <p:nvPicPr>
          <p:cNvPr id="71" name="Shape 71"/>
          <p:cNvPicPr preferRelativeResize="0"/>
          <p:nvPr/>
        </p:nvPicPr>
        <p:blipFill rotWithShape="1">
          <a:blip r:embed="rId2">
            <a:alphaModFix/>
          </a:blip>
          <a:srcRect/>
          <a:stretch/>
        </p:blipFill>
        <p:spPr>
          <a:xfrm>
            <a:off x="10405535" y="6400801"/>
            <a:ext cx="567300" cy="397499"/>
          </a:xfrm>
          <a:prstGeom prst="rect">
            <a:avLst/>
          </a:prstGeom>
          <a:noFill/>
          <a:ln>
            <a:noFill/>
          </a:ln>
        </p:spPr>
      </p:pic>
      <p:pic>
        <p:nvPicPr>
          <p:cNvPr id="72" name="Shape 72" descr="National Institutes of Health (NIH) - Turning Discovery Into Health"/>
          <p:cNvPicPr preferRelativeResize="0"/>
          <p:nvPr/>
        </p:nvPicPr>
        <p:blipFill rotWithShape="1">
          <a:blip r:embed="rId3">
            <a:alphaModFix/>
          </a:blip>
          <a:srcRect r="74732"/>
          <a:stretch/>
        </p:blipFill>
        <p:spPr>
          <a:xfrm>
            <a:off x="9550402" y="6447416"/>
            <a:ext cx="711300" cy="324000"/>
          </a:xfrm>
          <a:prstGeom prst="rect">
            <a:avLst/>
          </a:prstGeom>
          <a:noFill/>
          <a:ln>
            <a:noFill/>
          </a:ln>
        </p:spPr>
      </p:pic>
      <p:pic>
        <p:nvPicPr>
          <p:cNvPr id="73" name="Shape 73"/>
          <p:cNvPicPr preferRelativeResize="0"/>
          <p:nvPr/>
        </p:nvPicPr>
        <p:blipFill rotWithShape="1">
          <a:blip r:embed="rId4">
            <a:alphaModFix/>
          </a:blip>
          <a:srcRect/>
          <a:stretch/>
        </p:blipFill>
        <p:spPr>
          <a:xfrm>
            <a:off x="10972800" y="6400801"/>
            <a:ext cx="1170600" cy="380999"/>
          </a:xfrm>
          <a:prstGeom prst="rect">
            <a:avLst/>
          </a:prstGeom>
          <a:noFill/>
          <a:ln>
            <a:noFill/>
          </a:ln>
        </p:spPr>
      </p:pic>
      <p:pic>
        <p:nvPicPr>
          <p:cNvPr id="74" name="Shape 74"/>
          <p:cNvPicPr preferRelativeResize="0"/>
          <p:nvPr/>
        </p:nvPicPr>
        <p:blipFill rotWithShape="1">
          <a:blip r:embed="rId5">
            <a:alphaModFix/>
          </a:blip>
          <a:srcRect/>
          <a:stretch/>
        </p:blipFill>
        <p:spPr>
          <a:xfrm>
            <a:off x="0" y="0"/>
            <a:ext cx="5283300" cy="467700"/>
          </a:xfrm>
          <a:prstGeom prst="rect">
            <a:avLst/>
          </a:prstGeom>
          <a:noFill/>
          <a:ln>
            <a:noFill/>
          </a:ln>
        </p:spPr>
      </p:pic>
      <p:sp>
        <p:nvSpPr>
          <p:cNvPr id="75" name="Shape 75"/>
          <p:cNvSpPr txBox="1">
            <a:spLocks noGrp="1"/>
          </p:cNvSpPr>
          <p:nvPr>
            <p:ph type="title"/>
          </p:nvPr>
        </p:nvSpPr>
        <p:spPr>
          <a:xfrm>
            <a:off x="609600" y="457200"/>
            <a:ext cx="10972800" cy="8079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1pPr>
            <a:lvl2pPr marL="0" marR="0" lvl="1"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2pPr>
            <a:lvl3pPr marL="0" marR="0" lvl="2"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3pPr>
            <a:lvl4pPr marL="0" marR="0" lvl="3"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4pPr>
            <a:lvl5pPr marL="0" marR="0" lvl="4"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5pPr>
            <a:lvl6pPr marL="0" marR="0" lvl="5" indent="4572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6pPr>
            <a:lvl7pPr marL="0" marR="0" lvl="6" indent="9144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7pPr>
            <a:lvl8pPr marL="0" marR="0" lvl="7" indent="13716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8pPr>
            <a:lvl9pPr marL="0" marR="0" lvl="8" indent="18288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9pPr>
          </a:lstStyle>
          <a:p>
            <a:endParaRPr/>
          </a:p>
        </p:txBody>
      </p:sp>
      <p:sp>
        <p:nvSpPr>
          <p:cNvPr id="76" name="Shape 76"/>
          <p:cNvSpPr txBox="1">
            <a:spLocks noGrp="1"/>
          </p:cNvSpPr>
          <p:nvPr>
            <p:ph type="body" idx="1"/>
          </p:nvPr>
        </p:nvSpPr>
        <p:spPr>
          <a:xfrm>
            <a:off x="609600" y="1535112"/>
            <a:ext cx="5386800" cy="639900"/>
          </a:xfrm>
          <a:prstGeom prst="rect">
            <a:avLst/>
          </a:prstGeom>
          <a:noFill/>
          <a:ln>
            <a:noFill/>
          </a:ln>
        </p:spPr>
        <p:txBody>
          <a:bodyPr wrap="square" lIns="91425" tIns="91425" rIns="91425" bIns="91425" anchor="b" anchorCtr="0"/>
          <a:lstStyle>
            <a:lvl1pPr marL="0" marR="0" lvl="0" indent="0" algn="just" rtl="0">
              <a:lnSpc>
                <a:spcPct val="100000"/>
              </a:lnSpc>
              <a:spcBef>
                <a:spcPts val="500"/>
              </a:spcBef>
              <a:spcAft>
                <a:spcPts val="0"/>
              </a:spcAft>
              <a:buClr>
                <a:srgbClr val="000000"/>
              </a:buClr>
              <a:buFont typeface="Noto Sans Symbols"/>
              <a:buNone/>
              <a:defRPr sz="2400" b="1" i="0" u="none" strike="noStrike" cap="none">
                <a:solidFill>
                  <a:srgbClr val="000000"/>
                </a:solidFill>
                <a:latin typeface="Tahoma"/>
                <a:ea typeface="Tahoma"/>
                <a:cs typeface="Tahoma"/>
                <a:sym typeface="Tahoma"/>
              </a:defRPr>
            </a:lvl1pPr>
            <a:lvl2pPr marL="0" marR="0" lvl="1" indent="457200" algn="just" rtl="0">
              <a:lnSpc>
                <a:spcPct val="100000"/>
              </a:lnSpc>
              <a:spcBef>
                <a:spcPts val="500"/>
              </a:spcBef>
              <a:spcAft>
                <a:spcPts val="0"/>
              </a:spcAft>
              <a:buClr>
                <a:srgbClr val="000000"/>
              </a:buClr>
              <a:buFont typeface="Noto Sans Symbols"/>
              <a:buNone/>
              <a:defRPr sz="2400" b="1" i="0" u="none" strike="noStrike" cap="none">
                <a:solidFill>
                  <a:srgbClr val="000000"/>
                </a:solidFill>
                <a:latin typeface="Tahoma"/>
                <a:ea typeface="Tahoma"/>
                <a:cs typeface="Tahoma"/>
                <a:sym typeface="Tahoma"/>
              </a:defRPr>
            </a:lvl2pPr>
            <a:lvl3pPr marL="0" marR="0" lvl="2" indent="914400" algn="just" rtl="0">
              <a:lnSpc>
                <a:spcPct val="100000"/>
              </a:lnSpc>
              <a:spcBef>
                <a:spcPts val="500"/>
              </a:spcBef>
              <a:spcAft>
                <a:spcPts val="0"/>
              </a:spcAft>
              <a:buClr>
                <a:srgbClr val="000000"/>
              </a:buClr>
              <a:buFont typeface="Noto Sans Symbols"/>
              <a:buNone/>
              <a:defRPr sz="2400" b="1" i="0" u="none" strike="noStrike" cap="none">
                <a:solidFill>
                  <a:srgbClr val="000000"/>
                </a:solidFill>
                <a:latin typeface="Tahoma"/>
                <a:ea typeface="Tahoma"/>
                <a:cs typeface="Tahoma"/>
                <a:sym typeface="Tahoma"/>
              </a:defRPr>
            </a:lvl3pPr>
            <a:lvl4pPr marL="0" marR="0" lvl="3" indent="1371600" algn="just" rtl="0">
              <a:lnSpc>
                <a:spcPct val="100000"/>
              </a:lnSpc>
              <a:spcBef>
                <a:spcPts val="500"/>
              </a:spcBef>
              <a:spcAft>
                <a:spcPts val="0"/>
              </a:spcAft>
              <a:buClr>
                <a:srgbClr val="000000"/>
              </a:buClr>
              <a:buFont typeface="Noto Sans Symbols"/>
              <a:buNone/>
              <a:defRPr sz="2400" b="1" i="0" u="none" strike="noStrike" cap="none">
                <a:solidFill>
                  <a:srgbClr val="000000"/>
                </a:solidFill>
                <a:latin typeface="Tahoma"/>
                <a:ea typeface="Tahoma"/>
                <a:cs typeface="Tahoma"/>
                <a:sym typeface="Tahoma"/>
              </a:defRPr>
            </a:lvl4pPr>
            <a:lvl5pPr marL="0" marR="0" lvl="4" indent="1828800" algn="just" rtl="0">
              <a:lnSpc>
                <a:spcPct val="100000"/>
              </a:lnSpc>
              <a:spcBef>
                <a:spcPts val="500"/>
              </a:spcBef>
              <a:spcAft>
                <a:spcPts val="0"/>
              </a:spcAft>
              <a:buClr>
                <a:srgbClr val="000000"/>
              </a:buClr>
              <a:buFont typeface="Noto Sans Symbols"/>
              <a:buNone/>
              <a:defRPr sz="2400" b="1" i="0" u="none" strike="noStrike" cap="none">
                <a:solidFill>
                  <a:srgbClr val="000000"/>
                </a:solidFill>
                <a:latin typeface="Tahoma"/>
                <a:ea typeface="Tahoma"/>
                <a:cs typeface="Tahoma"/>
                <a:sym typeface="Tahoma"/>
              </a:defRPr>
            </a:lvl5pPr>
            <a:lvl6pPr marL="2590800" marR="0" lvl="5"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6pPr>
            <a:lvl7pPr marL="3048000" marR="0" lvl="6"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7pPr>
            <a:lvl8pPr marL="3505200" marR="0" lvl="7"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8pPr>
            <a:lvl9pPr marL="3962400" marR="0" lvl="8"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9pPr>
          </a:lstStyle>
          <a:p>
            <a:endParaRPr/>
          </a:p>
        </p:txBody>
      </p:sp>
      <p:sp>
        <p:nvSpPr>
          <p:cNvPr id="77" name="Shape 77"/>
          <p:cNvSpPr txBox="1">
            <a:spLocks noGrp="1"/>
          </p:cNvSpPr>
          <p:nvPr>
            <p:ph type="body" idx="2"/>
          </p:nvPr>
        </p:nvSpPr>
        <p:spPr>
          <a:xfrm>
            <a:off x="6193367" y="1535112"/>
            <a:ext cx="5388900" cy="639900"/>
          </a:xfrm>
          <a:prstGeom prst="rect">
            <a:avLst/>
          </a:prstGeom>
          <a:noFill/>
          <a:ln>
            <a:noFill/>
          </a:ln>
        </p:spPr>
        <p:txBody>
          <a:bodyPr wrap="square" lIns="91425" tIns="91425" rIns="91425" bIns="91425" anchor="b" anchorCtr="0"/>
          <a:lstStyle>
            <a:lvl1pPr marL="457200" marR="0" lvl="0" indent="-152400" algn="l" rtl="0">
              <a:lnSpc>
                <a:spcPct val="100000"/>
              </a:lnSpc>
              <a:spcBef>
                <a:spcPts val="500"/>
              </a:spcBef>
              <a:spcAft>
                <a:spcPts val="0"/>
              </a:spcAft>
              <a:buClr>
                <a:schemeClr val="accent5"/>
              </a:buClr>
              <a:buSzPct val="100000"/>
              <a:buFont typeface="Noto Sans Symbols"/>
              <a:buChar char="●"/>
              <a:defRPr sz="2400" b="0" i="0" u="none" strike="noStrike" cap="none">
                <a:solidFill>
                  <a:srgbClr val="000000"/>
                </a:solidFill>
                <a:latin typeface="Tahoma"/>
                <a:ea typeface="Tahoma"/>
                <a:cs typeface="Tahoma"/>
                <a:sym typeface="Tahoma"/>
              </a:defRPr>
            </a:lvl1pPr>
            <a:lvl2pPr marL="955963" marR="0" lvl="1" indent="-242223" algn="l" rtl="0">
              <a:lnSpc>
                <a:spcPct val="100000"/>
              </a:lnSpc>
              <a:spcBef>
                <a:spcPts val="500"/>
              </a:spcBef>
              <a:spcAft>
                <a:spcPts val="0"/>
              </a:spcAft>
              <a:buClr>
                <a:schemeClr val="accent5"/>
              </a:buClr>
              <a:buSzPct val="85000"/>
              <a:buFont typeface="Noto Sans Symbols"/>
              <a:buChar char="●"/>
              <a:defRPr sz="2400" b="0" i="0" u="none" strike="noStrike" cap="none">
                <a:solidFill>
                  <a:srgbClr val="000000"/>
                </a:solidFill>
                <a:latin typeface="Tahoma"/>
                <a:ea typeface="Tahoma"/>
                <a:cs typeface="Tahoma"/>
                <a:sym typeface="Tahoma"/>
              </a:defRPr>
            </a:lvl2pPr>
            <a:lvl3pPr marL="1463037" marR="0" lvl="2" indent="-284477"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3pPr>
            <a:lvl4pPr marL="1920237" marR="0" lvl="3" indent="-243837" algn="l" rtl="0">
              <a:lnSpc>
                <a:spcPct val="100000"/>
              </a:lnSpc>
              <a:spcBef>
                <a:spcPts val="500"/>
              </a:spcBef>
              <a:spcAft>
                <a:spcPts val="0"/>
              </a:spcAft>
              <a:buClr>
                <a:schemeClr val="accent5"/>
              </a:buClr>
              <a:buSzPct val="100000"/>
              <a:buFont typeface="Noto Sans Symbols"/>
              <a:buChar char="●"/>
              <a:defRPr sz="2400" b="0" i="0" u="none" strike="noStrike" cap="none">
                <a:solidFill>
                  <a:srgbClr val="000000"/>
                </a:solidFill>
                <a:latin typeface="Tahoma"/>
                <a:ea typeface="Tahoma"/>
                <a:cs typeface="Tahoma"/>
                <a:sym typeface="Tahoma"/>
              </a:defRPr>
            </a:lvl4pPr>
            <a:lvl5pPr marL="2377437" marR="0" lvl="4" indent="-284477"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5pPr>
            <a:lvl6pPr marL="2590800" marR="0" lvl="5"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6pPr>
            <a:lvl7pPr marL="3048000" marR="0" lvl="6"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7pPr>
            <a:lvl8pPr marL="3505200" marR="0" lvl="7"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8pPr>
            <a:lvl9pPr marL="3962400" marR="0" lvl="8"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9pPr>
          </a:lstStyle>
          <a:p>
            <a:endParaRPr/>
          </a:p>
        </p:txBody>
      </p:sp>
      <p:sp>
        <p:nvSpPr>
          <p:cNvPr id="78" name="Shape 78"/>
          <p:cNvSpPr txBox="1">
            <a:spLocks noGrp="1"/>
          </p:cNvSpPr>
          <p:nvPr>
            <p:ph type="sldNum" idx="12"/>
          </p:nvPr>
        </p:nvSpPr>
        <p:spPr>
          <a:xfrm>
            <a:off x="5892800" y="6172200"/>
            <a:ext cx="2844900" cy="368400"/>
          </a:xfrm>
          <a:prstGeom prst="rect">
            <a:avLst/>
          </a:prstGeom>
          <a:noFill/>
          <a:ln>
            <a:noFill/>
          </a:ln>
        </p:spPr>
        <p:txBody>
          <a:bodyPr wrap="square" lIns="45700" tIns="45700" rIns="45700" bIns="45700" anchor="ctr" anchorCtr="0">
            <a:noAutofit/>
          </a:bodyPr>
          <a:lstStyle/>
          <a:p>
            <a:pPr marL="0" marR="0" lvl="0" indent="0" algn="r" rtl="0">
              <a:lnSpc>
                <a:spcPct val="100000"/>
              </a:lnSpc>
              <a:spcBef>
                <a:spcPts val="0"/>
              </a:spcBef>
              <a:spcAft>
                <a:spcPts val="0"/>
              </a:spcAft>
              <a:buClr>
                <a:srgbClr val="000000"/>
              </a:buClr>
              <a:buSzPct val="25000"/>
              <a:buFont typeface="Times"/>
              <a:buNone/>
            </a:pPr>
            <a:fld id="{00000000-1234-1234-1234-123412341234}" type="slidenum">
              <a:rPr lang="en-US" sz="1200" b="0" i="0" u="none" strike="noStrike" cap="none">
                <a:solidFill>
                  <a:srgbClr val="000000"/>
                </a:solidFill>
                <a:latin typeface="Times"/>
                <a:ea typeface="Times"/>
                <a:cs typeface="Times"/>
                <a:sym typeface="Times"/>
              </a:rPr>
              <a:t>‹#›</a:t>
            </a:fld>
            <a:endParaRPr lang="en-US" sz="1200" b="0" i="0" u="none" strike="noStrike" cap="none">
              <a:solidFill>
                <a:srgbClr val="000000"/>
              </a:solidFill>
              <a:latin typeface="Times"/>
              <a:ea typeface="Times"/>
              <a:cs typeface="Times"/>
              <a:sym typeface="Time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ection Header">
    <p:spTree>
      <p:nvGrpSpPr>
        <p:cNvPr id="1" name="Shape 79"/>
        <p:cNvGrpSpPr/>
        <p:nvPr/>
      </p:nvGrpSpPr>
      <p:grpSpPr>
        <a:xfrm>
          <a:off x="0" y="0"/>
          <a:ext cx="0" cy="0"/>
          <a:chOff x="0" y="0"/>
          <a:chExt cx="0" cy="0"/>
        </a:xfrm>
      </p:grpSpPr>
      <p:pic>
        <p:nvPicPr>
          <p:cNvPr id="81" name="Shape 81"/>
          <p:cNvPicPr preferRelativeResize="0"/>
          <p:nvPr/>
        </p:nvPicPr>
        <p:blipFill rotWithShape="1">
          <a:blip r:embed="rId2">
            <a:alphaModFix/>
          </a:blip>
          <a:srcRect/>
          <a:stretch/>
        </p:blipFill>
        <p:spPr>
          <a:xfrm>
            <a:off x="10405535" y="6400801"/>
            <a:ext cx="567300" cy="397499"/>
          </a:xfrm>
          <a:prstGeom prst="rect">
            <a:avLst/>
          </a:prstGeom>
          <a:noFill/>
          <a:ln>
            <a:noFill/>
          </a:ln>
        </p:spPr>
      </p:pic>
      <p:pic>
        <p:nvPicPr>
          <p:cNvPr id="82" name="Shape 82" descr="National Institutes of Health (NIH) - Turning Discovery Into Health"/>
          <p:cNvPicPr preferRelativeResize="0"/>
          <p:nvPr/>
        </p:nvPicPr>
        <p:blipFill rotWithShape="1">
          <a:blip r:embed="rId3">
            <a:alphaModFix/>
          </a:blip>
          <a:srcRect r="74732"/>
          <a:stretch/>
        </p:blipFill>
        <p:spPr>
          <a:xfrm>
            <a:off x="9550402" y="6447416"/>
            <a:ext cx="711300" cy="324000"/>
          </a:xfrm>
          <a:prstGeom prst="rect">
            <a:avLst/>
          </a:prstGeom>
          <a:noFill/>
          <a:ln>
            <a:noFill/>
          </a:ln>
        </p:spPr>
      </p:pic>
      <p:pic>
        <p:nvPicPr>
          <p:cNvPr id="83" name="Shape 83"/>
          <p:cNvPicPr preferRelativeResize="0"/>
          <p:nvPr/>
        </p:nvPicPr>
        <p:blipFill rotWithShape="1">
          <a:blip r:embed="rId4">
            <a:alphaModFix/>
          </a:blip>
          <a:srcRect/>
          <a:stretch/>
        </p:blipFill>
        <p:spPr>
          <a:xfrm>
            <a:off x="10972800" y="6400801"/>
            <a:ext cx="1170600" cy="380999"/>
          </a:xfrm>
          <a:prstGeom prst="rect">
            <a:avLst/>
          </a:prstGeom>
          <a:noFill/>
          <a:ln>
            <a:noFill/>
          </a:ln>
        </p:spPr>
      </p:pic>
      <p:sp>
        <p:nvSpPr>
          <p:cNvPr id="85" name="Shape 85"/>
          <p:cNvSpPr txBox="1">
            <a:spLocks noGrp="1"/>
          </p:cNvSpPr>
          <p:nvPr>
            <p:ph type="title"/>
          </p:nvPr>
        </p:nvSpPr>
        <p:spPr>
          <a:xfrm>
            <a:off x="914400" y="2895600"/>
            <a:ext cx="10363200" cy="1362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accent5"/>
              </a:buClr>
              <a:buFont typeface="Tahoma"/>
              <a:buNone/>
              <a:defRPr sz="4000" b="1" i="0" u="none" strike="noStrike" cap="none">
                <a:solidFill>
                  <a:schemeClr val="accent5"/>
                </a:solidFill>
                <a:latin typeface="Tahoma"/>
                <a:ea typeface="Tahoma"/>
                <a:cs typeface="Tahoma"/>
                <a:sym typeface="Tahoma"/>
              </a:defRPr>
            </a:lvl1pPr>
            <a:lvl2pPr marL="0" marR="0" lvl="1"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2pPr>
            <a:lvl3pPr marL="0" marR="0" lvl="2"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3pPr>
            <a:lvl4pPr marL="0" marR="0" lvl="3"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4pPr>
            <a:lvl5pPr marL="0" marR="0" lvl="4"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5pPr>
            <a:lvl6pPr marL="0" marR="0" lvl="5" indent="4572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6pPr>
            <a:lvl7pPr marL="0" marR="0" lvl="6" indent="9144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7pPr>
            <a:lvl8pPr marL="0" marR="0" lvl="7" indent="13716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8pPr>
            <a:lvl9pPr marL="0" marR="0" lvl="8" indent="18288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9pPr>
          </a:lstStyle>
          <a:p>
            <a:endParaRPr/>
          </a:p>
        </p:txBody>
      </p:sp>
      <p:sp>
        <p:nvSpPr>
          <p:cNvPr id="86" name="Shape 86"/>
          <p:cNvSpPr txBox="1">
            <a:spLocks noGrp="1"/>
          </p:cNvSpPr>
          <p:nvPr>
            <p:ph type="body" idx="1"/>
          </p:nvPr>
        </p:nvSpPr>
        <p:spPr>
          <a:xfrm>
            <a:off x="914400" y="4267200"/>
            <a:ext cx="10363200" cy="1511400"/>
          </a:xfrm>
          <a:prstGeom prst="rect">
            <a:avLst/>
          </a:prstGeom>
          <a:noFill/>
          <a:ln>
            <a:noFill/>
          </a:ln>
        </p:spPr>
        <p:txBody>
          <a:bodyPr wrap="square" lIns="91425" tIns="91425" rIns="91425" bIns="91425" anchor="t" anchorCtr="0"/>
          <a:lstStyle>
            <a:lvl1pPr marL="0" marR="0" lvl="0" indent="0" algn="l" rtl="0">
              <a:lnSpc>
                <a:spcPct val="100000"/>
              </a:lnSpc>
              <a:spcBef>
                <a:spcPts val="400"/>
              </a:spcBef>
              <a:spcAft>
                <a:spcPts val="0"/>
              </a:spcAft>
              <a:buClr>
                <a:srgbClr val="000000"/>
              </a:buClr>
              <a:buFont typeface="Noto Sans Symbols"/>
              <a:buNone/>
              <a:defRPr sz="2000" b="0" i="0" u="none" strike="noStrike" cap="none">
                <a:solidFill>
                  <a:srgbClr val="000000"/>
                </a:solidFill>
                <a:latin typeface="Tahoma"/>
                <a:ea typeface="Tahoma"/>
                <a:cs typeface="Tahoma"/>
                <a:sym typeface="Tahoma"/>
              </a:defRPr>
            </a:lvl1pPr>
            <a:lvl2pPr marL="0" marR="0" lvl="1" indent="457200" algn="l" rtl="0">
              <a:lnSpc>
                <a:spcPct val="100000"/>
              </a:lnSpc>
              <a:spcBef>
                <a:spcPts val="400"/>
              </a:spcBef>
              <a:spcAft>
                <a:spcPts val="0"/>
              </a:spcAft>
              <a:buClr>
                <a:srgbClr val="000000"/>
              </a:buClr>
              <a:buFont typeface="Noto Sans Symbols"/>
              <a:buNone/>
              <a:defRPr sz="2000" b="0" i="0" u="none" strike="noStrike" cap="none">
                <a:solidFill>
                  <a:srgbClr val="000000"/>
                </a:solidFill>
                <a:latin typeface="Tahoma"/>
                <a:ea typeface="Tahoma"/>
                <a:cs typeface="Tahoma"/>
                <a:sym typeface="Tahoma"/>
              </a:defRPr>
            </a:lvl2pPr>
            <a:lvl3pPr marL="0" marR="0" lvl="2" indent="914400" algn="l" rtl="0">
              <a:lnSpc>
                <a:spcPct val="100000"/>
              </a:lnSpc>
              <a:spcBef>
                <a:spcPts val="400"/>
              </a:spcBef>
              <a:spcAft>
                <a:spcPts val="0"/>
              </a:spcAft>
              <a:buClr>
                <a:srgbClr val="000000"/>
              </a:buClr>
              <a:buFont typeface="Noto Sans Symbols"/>
              <a:buNone/>
              <a:defRPr sz="2000" b="0" i="0" u="none" strike="noStrike" cap="none">
                <a:solidFill>
                  <a:srgbClr val="000000"/>
                </a:solidFill>
                <a:latin typeface="Tahoma"/>
                <a:ea typeface="Tahoma"/>
                <a:cs typeface="Tahoma"/>
                <a:sym typeface="Tahoma"/>
              </a:defRPr>
            </a:lvl3pPr>
            <a:lvl4pPr marL="0" marR="0" lvl="3" indent="1371600" algn="l" rtl="0">
              <a:lnSpc>
                <a:spcPct val="100000"/>
              </a:lnSpc>
              <a:spcBef>
                <a:spcPts val="400"/>
              </a:spcBef>
              <a:spcAft>
                <a:spcPts val="0"/>
              </a:spcAft>
              <a:buClr>
                <a:srgbClr val="000000"/>
              </a:buClr>
              <a:buFont typeface="Noto Sans Symbols"/>
              <a:buNone/>
              <a:defRPr sz="2000" b="0" i="0" u="none" strike="noStrike" cap="none">
                <a:solidFill>
                  <a:srgbClr val="000000"/>
                </a:solidFill>
                <a:latin typeface="Tahoma"/>
                <a:ea typeface="Tahoma"/>
                <a:cs typeface="Tahoma"/>
                <a:sym typeface="Tahoma"/>
              </a:defRPr>
            </a:lvl4pPr>
            <a:lvl5pPr marL="0" marR="0" lvl="4" indent="1828800" algn="l" rtl="0">
              <a:lnSpc>
                <a:spcPct val="100000"/>
              </a:lnSpc>
              <a:spcBef>
                <a:spcPts val="400"/>
              </a:spcBef>
              <a:spcAft>
                <a:spcPts val="0"/>
              </a:spcAft>
              <a:buClr>
                <a:srgbClr val="000000"/>
              </a:buClr>
              <a:buFont typeface="Noto Sans Symbols"/>
              <a:buNone/>
              <a:defRPr sz="2000" b="0" i="0" u="none" strike="noStrike" cap="none">
                <a:solidFill>
                  <a:srgbClr val="000000"/>
                </a:solidFill>
                <a:latin typeface="Tahoma"/>
                <a:ea typeface="Tahoma"/>
                <a:cs typeface="Tahoma"/>
                <a:sym typeface="Tahoma"/>
              </a:defRPr>
            </a:lvl5pPr>
            <a:lvl6pPr marL="2590800" marR="0" lvl="5"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6pPr>
            <a:lvl7pPr marL="3048000" marR="0" lvl="6"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7pPr>
            <a:lvl8pPr marL="3505200" marR="0" lvl="7"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8pPr>
            <a:lvl9pPr marL="3962400" marR="0" lvl="8"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9pPr>
          </a:lstStyle>
          <a:p>
            <a:endParaRPr/>
          </a:p>
        </p:txBody>
      </p:sp>
      <p:sp>
        <p:nvSpPr>
          <p:cNvPr id="10" name="Shape 17"/>
          <p:cNvSpPr txBox="1">
            <a:spLocks/>
          </p:cNvSpPr>
          <p:nvPr userDrawn="1"/>
        </p:nvSpPr>
        <p:spPr>
          <a:xfrm>
            <a:off x="9206345" y="46125"/>
            <a:ext cx="2844900" cy="368400"/>
          </a:xfrm>
          <a:prstGeom prst="rect">
            <a:avLst/>
          </a:prstGeom>
          <a:noFill/>
          <a:ln>
            <a:noFill/>
          </a:ln>
        </p:spPr>
        <p:txBody>
          <a:bodyPr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algn="r">
              <a:buClr>
                <a:srgbClr val="000000"/>
              </a:buClr>
              <a:buSzPct val="25000"/>
              <a:buFont typeface="Times"/>
              <a:buNone/>
            </a:pPr>
            <a:fld id="{00000000-1234-1234-1234-123412341234}" type="slidenum">
              <a:rPr lang="en-US" sz="1200" b="1" smtClean="0">
                <a:solidFill>
                  <a:schemeClr val="bg1"/>
                </a:solidFill>
                <a:latin typeface="Times"/>
                <a:ea typeface="Times"/>
                <a:cs typeface="Times"/>
                <a:sym typeface="Times"/>
              </a:rPr>
              <a:pPr algn="r">
                <a:buClr>
                  <a:srgbClr val="000000"/>
                </a:buClr>
                <a:buSzPct val="25000"/>
                <a:buFont typeface="Times"/>
                <a:buNone/>
              </a:pPr>
              <a:t>‹#›</a:t>
            </a:fld>
            <a:endParaRPr lang="en-US" sz="1200" b="1" dirty="0">
              <a:solidFill>
                <a:schemeClr val="bg1"/>
              </a:solidFill>
              <a:latin typeface="Times"/>
              <a:ea typeface="Times"/>
              <a:cs typeface="Times"/>
              <a:sym typeface="Time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Shape 10"/>
          <p:cNvSpPr/>
          <p:nvPr/>
        </p:nvSpPr>
        <p:spPr>
          <a:xfrm rot="5400000">
            <a:off x="5862900" y="-5862900"/>
            <a:ext cx="466200" cy="12192000"/>
          </a:xfrm>
          <a:prstGeom prst="rect">
            <a:avLst/>
          </a:prstGeom>
          <a:gradFill>
            <a:gsLst>
              <a:gs pos="0">
                <a:srgbClr val="60A0E0"/>
              </a:gs>
              <a:gs pos="57500">
                <a:srgbClr val="20558A"/>
              </a:gs>
              <a:gs pos="100000">
                <a:srgbClr val="20558A"/>
              </a:gs>
            </a:gsLst>
            <a:lin ang="5400012" scaled="0"/>
          </a:gradFill>
          <a:ln>
            <a:noFill/>
          </a:ln>
        </p:spPr>
        <p:txBody>
          <a:bodyPr wrap="square"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pic>
        <p:nvPicPr>
          <p:cNvPr id="11" name="Shape 11"/>
          <p:cNvPicPr preferRelativeResize="0"/>
          <p:nvPr/>
        </p:nvPicPr>
        <p:blipFill rotWithShape="1">
          <a:blip r:embed="rId18">
            <a:alphaModFix/>
          </a:blip>
          <a:srcRect/>
          <a:stretch/>
        </p:blipFill>
        <p:spPr>
          <a:xfrm>
            <a:off x="10405535" y="6400801"/>
            <a:ext cx="567300" cy="397499"/>
          </a:xfrm>
          <a:prstGeom prst="rect">
            <a:avLst/>
          </a:prstGeom>
          <a:noFill/>
          <a:ln>
            <a:noFill/>
          </a:ln>
        </p:spPr>
      </p:pic>
      <p:pic>
        <p:nvPicPr>
          <p:cNvPr id="12" name="Shape 12" descr="National Institutes of Health (NIH) - Turning Discovery Into Health"/>
          <p:cNvPicPr preferRelativeResize="0"/>
          <p:nvPr/>
        </p:nvPicPr>
        <p:blipFill rotWithShape="1">
          <a:blip r:embed="rId19">
            <a:alphaModFix/>
          </a:blip>
          <a:srcRect r="74732"/>
          <a:stretch/>
        </p:blipFill>
        <p:spPr>
          <a:xfrm>
            <a:off x="9550402" y="6447416"/>
            <a:ext cx="711300" cy="324000"/>
          </a:xfrm>
          <a:prstGeom prst="rect">
            <a:avLst/>
          </a:prstGeom>
          <a:noFill/>
          <a:ln>
            <a:noFill/>
          </a:ln>
        </p:spPr>
      </p:pic>
      <p:pic>
        <p:nvPicPr>
          <p:cNvPr id="13" name="Shape 13"/>
          <p:cNvPicPr preferRelativeResize="0"/>
          <p:nvPr/>
        </p:nvPicPr>
        <p:blipFill rotWithShape="1">
          <a:blip r:embed="rId20">
            <a:alphaModFix/>
          </a:blip>
          <a:srcRect/>
          <a:stretch/>
        </p:blipFill>
        <p:spPr>
          <a:xfrm>
            <a:off x="10972800" y="6400801"/>
            <a:ext cx="1170600" cy="380999"/>
          </a:xfrm>
          <a:prstGeom prst="rect">
            <a:avLst/>
          </a:prstGeom>
          <a:noFill/>
          <a:ln>
            <a:noFill/>
          </a:ln>
        </p:spPr>
      </p:pic>
      <p:pic>
        <p:nvPicPr>
          <p:cNvPr id="14" name="Shape 14"/>
          <p:cNvPicPr preferRelativeResize="0"/>
          <p:nvPr/>
        </p:nvPicPr>
        <p:blipFill rotWithShape="1">
          <a:blip r:embed="rId21">
            <a:alphaModFix/>
          </a:blip>
          <a:srcRect/>
          <a:stretch/>
        </p:blipFill>
        <p:spPr>
          <a:xfrm>
            <a:off x="0" y="-5250"/>
            <a:ext cx="5283300" cy="467700"/>
          </a:xfrm>
          <a:prstGeom prst="rect">
            <a:avLst/>
          </a:prstGeom>
          <a:noFill/>
          <a:ln>
            <a:noFill/>
          </a:ln>
        </p:spPr>
      </p:pic>
      <p:sp>
        <p:nvSpPr>
          <p:cNvPr id="15" name="Shape 15"/>
          <p:cNvSpPr txBox="1">
            <a:spLocks noGrp="1"/>
          </p:cNvSpPr>
          <p:nvPr>
            <p:ph type="body" idx="1"/>
          </p:nvPr>
        </p:nvSpPr>
        <p:spPr>
          <a:xfrm>
            <a:off x="914400" y="1371600"/>
            <a:ext cx="10363200" cy="4495800"/>
          </a:xfrm>
          <a:prstGeom prst="rect">
            <a:avLst/>
          </a:prstGeom>
          <a:noFill/>
          <a:ln>
            <a:noFill/>
          </a:ln>
        </p:spPr>
        <p:txBody>
          <a:bodyPr wrap="square" lIns="91425" tIns="91425" rIns="91425" bIns="91425" anchor="t" anchorCtr="0"/>
          <a:lstStyle>
            <a:lvl1pPr marL="457200" marR="0" lvl="0" indent="-152400" algn="l" rtl="0">
              <a:lnSpc>
                <a:spcPct val="100000"/>
              </a:lnSpc>
              <a:spcBef>
                <a:spcPts val="500"/>
              </a:spcBef>
              <a:spcAft>
                <a:spcPts val="0"/>
              </a:spcAft>
              <a:buClr>
                <a:schemeClr val="accent5"/>
              </a:buClr>
              <a:buSzPct val="100000"/>
              <a:buFont typeface="Noto Sans Symbols"/>
              <a:buChar char="●"/>
              <a:defRPr sz="2400" b="0" i="0" u="none" strike="noStrike" cap="none">
                <a:solidFill>
                  <a:srgbClr val="000000"/>
                </a:solidFill>
                <a:latin typeface="Tahoma"/>
                <a:ea typeface="Tahoma"/>
                <a:cs typeface="Tahoma"/>
                <a:sym typeface="Tahoma"/>
              </a:defRPr>
            </a:lvl1pPr>
            <a:lvl2pPr marL="955963" marR="0" lvl="1" indent="-242223" algn="l" rtl="0">
              <a:lnSpc>
                <a:spcPct val="100000"/>
              </a:lnSpc>
              <a:spcBef>
                <a:spcPts val="500"/>
              </a:spcBef>
              <a:spcAft>
                <a:spcPts val="0"/>
              </a:spcAft>
              <a:buClr>
                <a:schemeClr val="accent5"/>
              </a:buClr>
              <a:buSzPct val="85000"/>
              <a:buFont typeface="Noto Sans Symbols"/>
              <a:buChar char="●"/>
              <a:defRPr sz="2400" b="0" i="0" u="none" strike="noStrike" cap="none">
                <a:solidFill>
                  <a:srgbClr val="000000"/>
                </a:solidFill>
                <a:latin typeface="Tahoma"/>
                <a:ea typeface="Tahoma"/>
                <a:cs typeface="Tahoma"/>
                <a:sym typeface="Tahoma"/>
              </a:defRPr>
            </a:lvl2pPr>
            <a:lvl3pPr marL="1463037" marR="0" lvl="2" indent="-284477"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3pPr>
            <a:lvl4pPr marL="1920237" marR="0" lvl="3" indent="-243837" algn="l" rtl="0">
              <a:lnSpc>
                <a:spcPct val="100000"/>
              </a:lnSpc>
              <a:spcBef>
                <a:spcPts val="500"/>
              </a:spcBef>
              <a:spcAft>
                <a:spcPts val="0"/>
              </a:spcAft>
              <a:buClr>
                <a:schemeClr val="accent5"/>
              </a:buClr>
              <a:buSzPct val="100000"/>
              <a:buFont typeface="Noto Sans Symbols"/>
              <a:buChar char="●"/>
              <a:defRPr sz="2400" b="0" i="0" u="none" strike="noStrike" cap="none">
                <a:solidFill>
                  <a:srgbClr val="000000"/>
                </a:solidFill>
                <a:latin typeface="Tahoma"/>
                <a:ea typeface="Tahoma"/>
                <a:cs typeface="Tahoma"/>
                <a:sym typeface="Tahoma"/>
              </a:defRPr>
            </a:lvl4pPr>
            <a:lvl5pPr marL="2377437" marR="0" lvl="4" indent="-284477"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5pPr>
            <a:lvl6pPr marL="2590800" marR="0" lvl="5"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6pPr>
            <a:lvl7pPr marL="3048000" marR="0" lvl="6" indent="-40639"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7pPr>
            <a:lvl8pPr marL="3505200" marR="0" lvl="7"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8pPr>
            <a:lvl9pPr marL="3962400" marR="0" lvl="8" indent="-40640" algn="l" rtl="0">
              <a:lnSpc>
                <a:spcPct val="100000"/>
              </a:lnSpc>
              <a:spcBef>
                <a:spcPts val="500"/>
              </a:spcBef>
              <a:spcAft>
                <a:spcPts val="0"/>
              </a:spcAft>
              <a:buClr>
                <a:schemeClr val="accent5"/>
              </a:buClr>
              <a:buSzPct val="90000"/>
              <a:buFont typeface="Noto Sans Symbols"/>
              <a:buChar char="●"/>
              <a:defRPr sz="2400" b="0" i="0" u="none" strike="noStrike" cap="none">
                <a:solidFill>
                  <a:srgbClr val="000000"/>
                </a:solidFill>
                <a:latin typeface="Tahoma"/>
                <a:ea typeface="Tahoma"/>
                <a:cs typeface="Tahoma"/>
                <a:sym typeface="Tahoma"/>
              </a:defRPr>
            </a:lvl9pPr>
          </a:lstStyle>
          <a:p>
            <a:endParaRPr/>
          </a:p>
        </p:txBody>
      </p:sp>
      <p:sp>
        <p:nvSpPr>
          <p:cNvPr id="16" name="Shape 16"/>
          <p:cNvSpPr txBox="1">
            <a:spLocks noGrp="1"/>
          </p:cNvSpPr>
          <p:nvPr>
            <p:ph type="title"/>
          </p:nvPr>
        </p:nvSpPr>
        <p:spPr>
          <a:xfrm>
            <a:off x="931333" y="457200"/>
            <a:ext cx="10329300" cy="8382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1pPr>
            <a:lvl2pPr marL="0" marR="0" lvl="1"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2pPr>
            <a:lvl3pPr marL="0" marR="0" lvl="2"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3pPr>
            <a:lvl4pPr marL="0" marR="0" lvl="3"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4pPr>
            <a:lvl5pPr marL="0" marR="0" lvl="4" indent="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5pPr>
            <a:lvl6pPr marL="0" marR="0" lvl="5" indent="4572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6pPr>
            <a:lvl7pPr marL="0" marR="0" lvl="6" indent="9144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7pPr>
            <a:lvl8pPr marL="0" marR="0" lvl="7" indent="13716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8pPr>
            <a:lvl9pPr marL="0" marR="0" lvl="8" indent="1828800" algn="ctr" rtl="0">
              <a:lnSpc>
                <a:spcPct val="100000"/>
              </a:lnSpc>
              <a:spcBef>
                <a:spcPts val="0"/>
              </a:spcBef>
              <a:spcAft>
                <a:spcPts val="0"/>
              </a:spcAft>
              <a:buClr>
                <a:srgbClr val="5AA2AE"/>
              </a:buClr>
              <a:buFont typeface="Tahoma"/>
              <a:buNone/>
              <a:defRPr sz="2400" b="1" i="0" u="none" strike="noStrike" cap="none">
                <a:solidFill>
                  <a:srgbClr val="5AA2AE"/>
                </a:solidFill>
                <a:latin typeface="Tahoma"/>
                <a:ea typeface="Tahoma"/>
                <a:cs typeface="Tahoma"/>
                <a:sym typeface="Tahoma"/>
              </a:defRPr>
            </a:lvl9pPr>
          </a:lstStyle>
          <a:p>
            <a:endParaRPr/>
          </a:p>
        </p:txBody>
      </p:sp>
      <p:sp>
        <p:nvSpPr>
          <p:cNvPr id="17" name="Shape 17"/>
          <p:cNvSpPr txBox="1">
            <a:spLocks noGrp="1"/>
          </p:cNvSpPr>
          <p:nvPr>
            <p:ph type="sldNum" idx="12"/>
          </p:nvPr>
        </p:nvSpPr>
        <p:spPr>
          <a:xfrm>
            <a:off x="115454" y="6400801"/>
            <a:ext cx="2844900" cy="368400"/>
          </a:xfrm>
          <a:prstGeom prst="rect">
            <a:avLst/>
          </a:prstGeom>
          <a:noFill/>
          <a:ln>
            <a:noFill/>
          </a:ln>
        </p:spPr>
        <p:txBody>
          <a:bodyPr wrap="square" lIns="45700" tIns="45700" rIns="45700" bIns="45700" anchor="ctr" anchorCtr="0">
            <a:noAutofit/>
          </a:bodyPr>
          <a:lstStyle/>
          <a:p>
            <a:pPr>
              <a:buClr>
                <a:srgbClr val="000000"/>
              </a:buClr>
              <a:buSzPct val="25000"/>
              <a:buFont typeface="Times"/>
              <a:buNone/>
            </a:pPr>
            <a:fld id="{00000000-1234-1234-1234-123412341234}" type="slidenum">
              <a:rPr lang="en-US" sz="1200" smtClean="0">
                <a:latin typeface="Times"/>
                <a:ea typeface="Times"/>
                <a:cs typeface="Times"/>
                <a:sym typeface="Times"/>
              </a:rPr>
              <a:pPr>
                <a:buClr>
                  <a:srgbClr val="000000"/>
                </a:buClr>
                <a:buSzPct val="25000"/>
                <a:buFont typeface="Times"/>
                <a:buNone/>
              </a:pPr>
              <a:t>‹#›</a:t>
            </a:fld>
            <a:endParaRPr lang="en-US" sz="1200" dirty="0">
              <a:latin typeface="Times"/>
              <a:ea typeface="Times"/>
              <a:cs typeface="Times"/>
              <a:sym typeface="Times"/>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iming>
    <p:tnLst>
      <p:par>
        <p:cTn id="1" dur="indefinite" restart="never" nodeType="tmRoot"/>
      </p:par>
    </p:tnLst>
  </p:timing>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hyperlink" Target="https://github.com/lhncbc/lforms/blob/master/form_definition.md"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hyperlink" Target="http://lhncbc.github.io/lforms/index.html#retrieving-user-entered-data" TargetMode="Externa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hyperlink" Target="http://lhncbc.github.io/lforms/" TargetMode="External"/><Relationship Id="rId2" Type="http://schemas.openxmlformats.org/officeDocument/2006/relationships/hyperlink" Target="https://clin-table-search.lhc.nlm.nih.gov/lforms-versions" TargetMode="Externa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hyperlink" Target="https://lhc-forms.lhc.nlm.nih.gov/" TargetMode="External"/><Relationship Id="rId2" Type="http://schemas.openxmlformats.org/officeDocument/2006/relationships/hyperlink" Target="https://lhncbc.nlm.nih.gov/project/lhc-forms" TargetMode="External"/><Relationship Id="rId1" Type="http://schemas.openxmlformats.org/officeDocument/2006/relationships/slideLayout" Target="../slideLayouts/slideLayout2.xml"/><Relationship Id="rId5" Type="http://schemas.openxmlformats.org/officeDocument/2006/relationships/hyperlink" Target="http://lhncbc.github.io/lforms/" TargetMode="External"/><Relationship Id="rId4" Type="http://schemas.openxmlformats.org/officeDocument/2006/relationships/hyperlink" Target="https://github.com/lhncbc/lforms" TargetMode="External"/></Relationships>
</file>

<file path=ppt/slides/_rels/slide116.xml.rels><?xml version="1.0" encoding="UTF-8" standalone="yes"?>
<Relationships xmlns="http://schemas.openxmlformats.org/package/2006/relationships"><Relationship Id="rId3" Type="http://schemas.openxmlformats.org/officeDocument/2006/relationships/hyperlink" Target="https://lhc-forms.lhc.nlm.nih.gov/" TargetMode="External"/><Relationship Id="rId2" Type="http://schemas.openxmlformats.org/officeDocument/2006/relationships/hyperlink" Target="http://lhncbc.github.io/lforms/demos.html" TargetMode="External"/><Relationship Id="rId1" Type="http://schemas.openxmlformats.org/officeDocument/2006/relationships/slideLayout" Target="../slideLayouts/slideLayout2.xml"/><Relationship Id="rId4" Type="http://schemas.openxmlformats.org/officeDocument/2006/relationships/hyperlink" Target="https://apps.smarthealthit.org/app/24" TargetMode="External"/></Relationships>
</file>

<file path=ppt/slides/_rels/slide117.xml.rels><?xml version="1.0" encoding="UTF-8" standalone="yes"?>
<Relationships xmlns="http://schemas.openxmlformats.org/package/2006/relationships"><Relationship Id="rId3" Type="http://schemas.openxmlformats.org/officeDocument/2006/relationships/hyperlink" Target="https://lhc-forms.lhc.nlm.nih.gov/demo-app" TargetMode="External"/><Relationship Id="rId2" Type="http://schemas.openxmlformats.org/officeDocument/2006/relationships/hyperlink" Target="https://lhc-formbuilder.lhc.nlm.nih.gov/" TargetMode="Externa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hyperlink" Target="https://lhc-formbuilder.lhc.nlm.nih.gov/"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ihe.net/uploadedFiles/Documents/QRPH/IHE_QRPH_Suppl_SDC.pdf" TargetMode="Externa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hyperlink" Target="https://lhncbc.github.io/ucum-lhc/" TargetMode="External"/><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hyperlink" Target="https://lhncbc.github.io/ucum-lhc/demo.html" TargetMode="External"/><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www.hl7.org/fhir/dstu2/sdc/sdc-response.html"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clin-table-search.lhc.nlm.nih.gov/"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hyperlink" Target="https://lhc-formbuilder.lhc.nlm.nih.gov/"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21.xml.rels><?xml version="1.0" encoding="UTF-8" standalone="yes"?>
<Relationships xmlns="http://schemas.openxmlformats.org/package/2006/relationships"><Relationship Id="rId3" Type="http://schemas.openxmlformats.org/officeDocument/2006/relationships/hyperlink" Target="https://lhncbc.github.io/ucum-lhc/"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hyperlink" Target="https://lhc-forms.lhc.nlm.nih.gov/" TargetMode="External"/><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hyperlink" Target="https://clin-table-search.lhc.nlm.nih.gov/"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clin-table-search.lhc.nlm.nih.gov/"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s://clin-table-search.lhc.nlm.nih.gov/apidoc/conditions/v3/doc.html" TargetMode="External"/><Relationship Id="rId7" Type="http://schemas.openxmlformats.org/officeDocument/2006/relationships/hyperlink" Target="https://clin-table-search.lhc.nlm.nih.gov/apidoc/loinc/v3/doc.html"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clin-table-search.lhc.nlm.nih.gov/apidoc/icd10cm/v3/doc.html" TargetMode="External"/><Relationship Id="rId5" Type="http://schemas.openxmlformats.org/officeDocument/2006/relationships/hyperlink" Target="https://clin-table-search.lhc.nlm.nih.gov/apidoc/cosmic/v3/doc.html" TargetMode="External"/><Relationship Id="rId4" Type="http://schemas.openxmlformats.org/officeDocument/2006/relationships/hyperlink" Target="https://clin-table-search.lhc.nlm.nih.gov/apidoc/rxterms/v3/doc.html"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hyperlink" Target="https://clin-table-search.lhc.nlm.nih.gov/apidoc/conditions/v3/doc.html"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clin-table-search.lhc.nlm.nih.gov/apidoc/rxterms/v3/doc.html"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clin-table-search.lhc.nlm.nih.gov/apidoc/icd10cm/v3/doc.html"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clin-table-search.lhc.nlm.nih.gov/apidoc/loinc/v3/doc.html"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clin-table-search.lhc.nlm.nih.gov/apidoc/drug_ingredients/v3/doc.html"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hyperlink" Target="https://clin-table-search.lhc.nlm.nih.gov/apidoc/cytogenetic_locs/v3/doc.html" TargetMode="External"/><Relationship Id="rId5" Type="http://schemas.openxmlformats.org/officeDocument/2006/relationships/hyperlink" Target="https://clin-table-search.lhc.nlm.nih.gov/apidoc/dbvar/v3/doc.html" TargetMode="External"/><Relationship Id="rId4" Type="http://schemas.openxmlformats.org/officeDocument/2006/relationships/hyperlink" Target="https://clin-table-search.lhc.nlm.nih.gov/apidoc/disease_names/v3/doc.html"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s://clin-table-search.lhc.nlm.nih.gov/apidoc/ucum/v3/doc.html" TargetMode="External"/><Relationship Id="rId7" Type="http://schemas.openxmlformats.org/officeDocument/2006/relationships/hyperlink" Target="https://clin-table-search.lhc.nlm.nih.gov/apidoc/cytogenetic_locs/v3/doc.html"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clin-table-search.lhc.nlm.nih.gov/apidoc/dbvar/v3/doc.html" TargetMode="External"/><Relationship Id="rId5" Type="http://schemas.openxmlformats.org/officeDocument/2006/relationships/hyperlink" Target="https://clin-table-search.lhc.nlm.nih.gov/apidoc/disease_names/v3/doc.html" TargetMode="External"/><Relationship Id="rId4" Type="http://schemas.openxmlformats.org/officeDocument/2006/relationships/hyperlink" Target="https://clin-table-search.lhc.nlm.nih.gov/apidoc/drug_ingredients/v3/doc.html"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hyperlink" Target="https://clin-table-search.lhc.nlm.nih.gov/apidoc/dbvar/v3/doc.html"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s://clin-table-search.lhc.nlm.nih.gov/apidoc/cytogenetic_locs/v3/doc.html"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clin-table-search.lhc.nlm.nih.gov/apidoc/variants/v3/doc.html"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hyperlink" Target="https://clin-table-search.lhc.nlm.nih.gov/apidoc/cytogenetic_locs/v3/doc.html" TargetMode="External"/><Relationship Id="rId5" Type="http://schemas.openxmlformats.org/officeDocument/2006/relationships/hyperlink" Target="https://clin-table-search.lhc.nlm.nih.gov/apidoc/dbvar/v3/doc.html" TargetMode="External"/><Relationship Id="rId4" Type="http://schemas.openxmlformats.org/officeDocument/2006/relationships/hyperlink" Target="https://clin-table-search.lhc.nlm.nih.gov/apidoc/disease_names/v3/doc.html"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clin-table-search.lhc.nlm.nih.gov/apidoc/cosmic/v3/doc.html"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s://clin-table-search.lhc.nlm.nih.gov/apidoc/cosmic_struct/v3/doc.html"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clin-table-search.lhc.nlm.nih.gov/apidoc/cytogenetic_locs/v3/doc.html"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s://clin-table-search.lhc.nlm.nih.gov/apidoc/genes/v3/doc.html"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s://clin-table-search.lhc.nlm.nih.gov/apidoc/ncbi_genes/v3/doc.html"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clin-table-search.lhc.nlm.nih.gov/apidoc/refseqs/v3/doc.html"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clin-table-search.lhc.nlm.nih.gov/apidoc/snps/v3/doc.html"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s://clin-table-search.lhc.nlm.nih.gov/apidoc/star_alleles/v3/doc.html"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s://clin-table-search.lhc.nlm.nih.gov/apidoc/disease_names/v3/doc.html"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hyperlink" Target="https://clin-table-search.lhc.nlm.nih.gov/apidoc/cytogenetic_locs/v3/doc.html" TargetMode="External"/><Relationship Id="rId4" Type="http://schemas.openxmlformats.org/officeDocument/2006/relationships/hyperlink" Target="https://clin-table-search.lhc.nlm.nih.gov/apidoc/dbvar/v3/doc.html"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s://clin-table-search.lhc.nlm.nih.gov/demo.html"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https://clin-table-search.lhc.nlm.nih.gov/"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hyperlink" Target="https://clin-table-search.lhc.nlm.nih.gov/api/conditions/v3/search?terms=heart" TargetMode="External"/></Relationships>
</file>

<file path=ppt/slides/_rels/slide63.xml.rels><?xml version="1.0" encoding="UTF-8" standalone="yes"?>
<Relationships xmlns="http://schemas.openxmlformats.org/package/2006/relationships"><Relationship Id="rId3" Type="http://schemas.openxmlformats.org/officeDocument/2006/relationships/hyperlink" Target="https://clin-table-search.lhc.nlm.nih.gov/api/conditions/v3/search?terms=heart"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s://clin-table-search.lhc.nlm.nih.gov/api/conditions/v3/search?sf=consumer_name,synonyms&amp;df=consumer_name,icd10cm_codes&amp;terms=ar"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https://lhncbc.github.io/autocomplete-lhc/"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hyperlink" Target="https://plnkr.co/edit/sVFMu8v3ZINJMMu6bfhW?p=preview" TargetMode="External"/><Relationship Id="rId4" Type="http://schemas.openxmlformats.org/officeDocument/2006/relationships/hyperlink" Target="https://clin-table-search.lhc.nlm.nih.gov/autocomplete-lhc-versions" TargetMode="External"/></Relationships>
</file>

<file path=ppt/slides/_rels/slide67.xml.rels><?xml version="1.0" encoding="UTF-8" standalone="yes"?>
<Relationships xmlns="http://schemas.openxmlformats.org/package/2006/relationships"><Relationship Id="rId3" Type="http://schemas.openxmlformats.org/officeDocument/2006/relationships/hyperlink" Target="http://lhncbc.github.io/autocomplete-lhc/"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s://plnkr.co/edit/XExg8KwsBaeHMJPcwUtq"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hyperlink" Target="https://tinyurl.com/yaed2qgu" TargetMode="External"/><Relationship Id="rId5" Type="http://schemas.openxmlformats.org/officeDocument/2006/relationships/hyperlink" Target="https://tinyurl.com/y88a5ult" TargetMode="External"/><Relationship Id="rId4" Type="http://schemas.openxmlformats.org/officeDocument/2006/relationships/hyperlink" Target="https://plnkr.co/edit/sVFMu8v3ZINJMMu6bfhW?p=preview"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s://search.loinc.org/" TargetMode="External"/><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s://cde.nlm.nih.gov/" TargetMode="External"/><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https://rxterms.nlm.nih.gov/" TargetMode="External"/><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hyperlink" Target="https://lhc-forms.lhc.nlm.nih.gov/" TargetMode="External"/><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apps.smarthealthit.org/" TargetMode="External"/><Relationship Id="rId1" Type="http://schemas.openxmlformats.org/officeDocument/2006/relationships/slideLayout" Target="../slideLayouts/slideLayout2.xml"/><Relationship Id="rId4" Type="http://schemas.openxmlformats.org/officeDocument/2006/relationships/hyperlink" Target="https://smarthealthit.org/an-app-platform-for-healthcare/about/" TargetMode="Externa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hyperlink" Target="https://github.com/lhncbc/lforms/blob/master/form_definition.md" TargetMode="Externa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8" Type="http://schemas.openxmlformats.org/officeDocument/2006/relationships/hyperlink" Target="https://www.hl7.org/fhir/codesystem-item-type.html#item-type-date" TargetMode="External"/><Relationship Id="rId13" Type="http://schemas.openxmlformats.org/officeDocument/2006/relationships/hyperlink" Target="https://www.hl7.org/fhir/codesystem-item-type.html#item-type-url" TargetMode="External"/><Relationship Id="rId18" Type="http://schemas.openxmlformats.org/officeDocument/2006/relationships/hyperlink" Target="https://www.hl7.org/fhir/codesystem-item-type.html#item-type-quantity" TargetMode="External"/><Relationship Id="rId3" Type="http://schemas.openxmlformats.org/officeDocument/2006/relationships/hyperlink" Target="https://www.hl7.org/fhir/codesystem-item-type.html#item-type-display" TargetMode="External"/><Relationship Id="rId7" Type="http://schemas.openxmlformats.org/officeDocument/2006/relationships/hyperlink" Target="https://www.hl7.org/fhir/codesystem-item-type.html#item-type-integer" TargetMode="External"/><Relationship Id="rId12" Type="http://schemas.openxmlformats.org/officeDocument/2006/relationships/hyperlink" Target="https://www.hl7.org/fhir/codesystem-item-type.html#item-type-text" TargetMode="External"/><Relationship Id="rId17" Type="http://schemas.openxmlformats.org/officeDocument/2006/relationships/hyperlink" Target="https://www.hl7.org/fhir/codesystem-item-type.html#item-type-reference" TargetMode="External"/><Relationship Id="rId2" Type="http://schemas.openxmlformats.org/officeDocument/2006/relationships/hyperlink" Target="https://www.hl7.org/fhir/codesystem-item-type.html#item-type-group" TargetMode="External"/><Relationship Id="rId16" Type="http://schemas.openxmlformats.org/officeDocument/2006/relationships/hyperlink" Target="https://www.hl7.org/fhir/codesystem-item-type.html#item-type-attachment" TargetMode="External"/><Relationship Id="rId1" Type="http://schemas.openxmlformats.org/officeDocument/2006/relationships/slideLayout" Target="../slideLayouts/slideLayout2.xml"/><Relationship Id="rId6" Type="http://schemas.openxmlformats.org/officeDocument/2006/relationships/hyperlink" Target="https://www.hl7.org/fhir/codesystem-item-type.html#item-type-decimal" TargetMode="External"/><Relationship Id="rId11" Type="http://schemas.openxmlformats.org/officeDocument/2006/relationships/hyperlink" Target="https://www.hl7.org/fhir/codesystem-item-type.html#item-type-string" TargetMode="External"/><Relationship Id="rId5" Type="http://schemas.openxmlformats.org/officeDocument/2006/relationships/hyperlink" Target="https://www.hl7.org/fhir/codesystem-item-type.html#item-type-boolean" TargetMode="External"/><Relationship Id="rId15" Type="http://schemas.openxmlformats.org/officeDocument/2006/relationships/hyperlink" Target="https://www.hl7.org/fhir/codesystem-item-type.html#item-type-open-choice" TargetMode="External"/><Relationship Id="rId10" Type="http://schemas.openxmlformats.org/officeDocument/2006/relationships/hyperlink" Target="https://www.hl7.org/fhir/codesystem-item-type.html#item-type-time" TargetMode="External"/><Relationship Id="rId4" Type="http://schemas.openxmlformats.org/officeDocument/2006/relationships/hyperlink" Target="https://www.hl7.org/fhir/codesystem-item-type.html#item-type-question" TargetMode="External"/><Relationship Id="rId9" Type="http://schemas.openxmlformats.org/officeDocument/2006/relationships/hyperlink" Target="https://www.hl7.org/fhir/codesystem-item-type.html#item-type-dateTime" TargetMode="External"/><Relationship Id="rId14" Type="http://schemas.openxmlformats.org/officeDocument/2006/relationships/hyperlink" Target="https://www.hl7.org/fhir/codesystem-item-type.html#item-type-choice" TargetMode="Externa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3" Type="http://schemas.openxmlformats.org/officeDocument/2006/relationships/hyperlink" Target="http://lhncbc.github.io/lforms/demos.html"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ctrTitle"/>
          </p:nvPr>
        </p:nvSpPr>
        <p:spPr>
          <a:xfrm>
            <a:off x="1524000" y="1122362"/>
            <a:ext cx="9144000" cy="2387700"/>
          </a:xfrm>
          <a:prstGeom prst="rect">
            <a:avLst/>
          </a:prstGeom>
          <a:noFill/>
          <a:ln>
            <a:noFill/>
          </a:ln>
        </p:spPr>
        <p:txBody>
          <a:bodyPr wrap="square" lIns="91425" tIns="45700" rIns="91425" bIns="45700" anchor="b" anchorCtr="0">
            <a:noAutofit/>
          </a:bodyPr>
          <a:lstStyle/>
          <a:p>
            <a:pPr marL="0" marR="0" lvl="0" indent="0" algn="ctr"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On-the-Fly Data Capture Tooling for FHIR/HL7 V2</a:t>
            </a:r>
          </a:p>
        </p:txBody>
      </p:sp>
      <p:sp>
        <p:nvSpPr>
          <p:cNvPr id="154" name="Shape 154"/>
          <p:cNvSpPr txBox="1">
            <a:spLocks noGrp="1"/>
          </p:cNvSpPr>
          <p:nvPr>
            <p:ph type="subTitle" idx="1"/>
          </p:nvPr>
        </p:nvSpPr>
        <p:spPr>
          <a:xfrm>
            <a:off x="756600" y="3797250"/>
            <a:ext cx="11024700" cy="1740600"/>
          </a:xfrm>
          <a:prstGeom prst="rect">
            <a:avLst/>
          </a:prstGeom>
          <a:noFill/>
          <a:ln>
            <a:noFill/>
          </a:ln>
        </p:spPr>
        <p:txBody>
          <a:bodyPr wrap="square" lIns="91425" tIns="45700" rIns="91425" bIns="45700" anchor="t" anchorCtr="0">
            <a:noAutofit/>
          </a:bodyPr>
          <a:lstStyle/>
          <a:p>
            <a:pPr lvl="0">
              <a:lnSpc>
                <a:spcPct val="80000"/>
              </a:lnSpc>
              <a:buSzPct val="25000"/>
            </a:pPr>
            <a:r>
              <a:rPr lang="en-US" sz="2400" b="0" i="0" u="none" strike="noStrike" cap="none" dirty="0" smtClean="0">
                <a:solidFill>
                  <a:schemeClr val="dk1"/>
                </a:solidFill>
                <a:latin typeface="Calibri"/>
                <a:ea typeface="Calibri"/>
                <a:cs typeface="Calibri"/>
                <a:sym typeface="Calibri"/>
              </a:rPr>
              <a:t> </a:t>
            </a:r>
            <a:r>
              <a:rPr lang="en-US" sz="2400" b="0" i="0" u="none" strike="noStrike" cap="none" dirty="0">
                <a:solidFill>
                  <a:schemeClr val="dk1"/>
                </a:solidFill>
                <a:latin typeface="Calibri"/>
                <a:ea typeface="Calibri"/>
                <a:cs typeface="Calibri"/>
                <a:sym typeface="Calibri"/>
              </a:rPr>
              <a:t>Paul Lynch, </a:t>
            </a:r>
            <a:r>
              <a:rPr lang="en-US" dirty="0" smtClean="0"/>
              <a:t> </a:t>
            </a:r>
            <a:r>
              <a:rPr lang="en-US" sz="2400" b="0" i="0" u="none" strike="noStrike" cap="none" dirty="0">
                <a:solidFill>
                  <a:schemeClr val="dk1"/>
                </a:solidFill>
                <a:latin typeface="Calibri"/>
                <a:ea typeface="Calibri"/>
                <a:cs typeface="Calibri"/>
                <a:sym typeface="Calibri"/>
              </a:rPr>
              <a:t>Ye </a:t>
            </a:r>
            <a:r>
              <a:rPr lang="en-US" sz="2400" b="0" i="0" u="none" strike="noStrike" cap="none" dirty="0" smtClean="0">
                <a:solidFill>
                  <a:schemeClr val="dk1"/>
                </a:solidFill>
                <a:latin typeface="Calibri"/>
                <a:ea typeface="Calibri"/>
                <a:cs typeface="Calibri"/>
                <a:sym typeface="Calibri"/>
              </a:rPr>
              <a:t>Wang, Ajay Kanduru,</a:t>
            </a:r>
            <a:r>
              <a:rPr lang="en-US" dirty="0" smtClean="0"/>
              <a:t> </a:t>
            </a:r>
            <a:r>
              <a:rPr lang="en-US" dirty="0"/>
              <a:t>Xiaocheng </a:t>
            </a:r>
            <a:r>
              <a:rPr lang="en-US" dirty="0" smtClean="0"/>
              <a:t>Luan</a:t>
            </a:r>
            <a:r>
              <a:rPr lang="en-US" sz="2400" b="0" i="0" u="none" strike="noStrike" cap="none" dirty="0" smtClean="0">
                <a:solidFill>
                  <a:schemeClr val="dk1"/>
                </a:solidFill>
                <a:latin typeface="Calibri"/>
                <a:ea typeface="Calibri"/>
                <a:cs typeface="Calibri"/>
                <a:sym typeface="Calibri"/>
              </a:rPr>
              <a:t>, Lee Mericle</a:t>
            </a:r>
            <a:r>
              <a:rPr lang="en-US" dirty="0" smtClean="0"/>
              <a:t>, Shennon Lu,  and Clement McDonald</a:t>
            </a:r>
            <a:endParaRPr lang="en-US" sz="2400" b="0" i="0" u="none" strike="noStrike" cap="none" dirty="0">
              <a:solidFill>
                <a:schemeClr val="dk1"/>
              </a:solidFill>
              <a:latin typeface="Calibri"/>
              <a:ea typeface="Calibri"/>
              <a:cs typeface="Calibri"/>
              <a:sym typeface="Calibri"/>
            </a:endParaRPr>
          </a:p>
          <a:p>
            <a:pPr marL="0" marR="0" lvl="0" indent="0" algn="ctr" rtl="0">
              <a:lnSpc>
                <a:spcPct val="80000"/>
              </a:lnSpc>
              <a:spcBef>
                <a:spcPts val="1000"/>
              </a:spcBef>
              <a:spcAft>
                <a:spcPts val="0"/>
              </a:spcAft>
              <a:buClr>
                <a:schemeClr val="dk1"/>
              </a:buClr>
              <a:buSzPct val="25000"/>
              <a:buFont typeface="Arial"/>
              <a:buNone/>
            </a:pPr>
            <a:r>
              <a:rPr lang="en-US" dirty="0"/>
              <a:t>Lister Hill Center, National Library of Medicine, </a:t>
            </a:r>
            <a:r>
              <a:rPr lang="en-US" dirty="0" smtClean="0"/>
              <a:t>NIH</a:t>
            </a:r>
          </a:p>
          <a:p>
            <a:pPr marL="0" marR="0" lvl="0" indent="0" algn="ctr" rtl="0">
              <a:lnSpc>
                <a:spcPct val="80000"/>
              </a:lnSpc>
              <a:spcBef>
                <a:spcPts val="1000"/>
              </a:spcBef>
              <a:spcAft>
                <a:spcPts val="0"/>
              </a:spcAft>
              <a:buClr>
                <a:schemeClr val="dk1"/>
              </a:buClr>
              <a:buSzPct val="25000"/>
              <a:buFont typeface="Arial"/>
              <a:buNone/>
            </a:pPr>
            <a:r>
              <a:rPr lang="en-US" dirty="0" smtClean="0"/>
              <a:t>Presented by Paul Lynch, Ye Wang and Clem McDonald</a:t>
            </a:r>
            <a:endParaRPr lang="en-US" dirty="0"/>
          </a:p>
          <a:p>
            <a:pPr marL="0" marR="0" lvl="0" indent="0" algn="ctr" rtl="0">
              <a:lnSpc>
                <a:spcPct val="80000"/>
              </a:lnSpc>
              <a:spcBef>
                <a:spcPts val="1000"/>
              </a:spcBef>
              <a:spcAft>
                <a:spcPts val="0"/>
              </a:spcAft>
              <a:buClr>
                <a:schemeClr val="dk1"/>
              </a:buClr>
              <a:buSzPct val="25000"/>
              <a:buFont typeface="Arial"/>
              <a:buNone/>
            </a:pPr>
            <a:endParaRPr dirty="0"/>
          </a:p>
          <a:p>
            <a:pPr marL="0" marR="0" lvl="0" indent="-69850" algn="ctr" rtl="0">
              <a:lnSpc>
                <a:spcPct val="80000"/>
              </a:lnSpc>
              <a:spcBef>
                <a:spcPts val="1000"/>
              </a:spcBef>
              <a:spcAft>
                <a:spcPts val="0"/>
              </a:spcAft>
              <a:buClr>
                <a:schemeClr val="dk1"/>
              </a:buClr>
              <a:buSzPct val="45833"/>
              <a:buFont typeface="Arial"/>
              <a:buNone/>
            </a:pPr>
            <a:r>
              <a:rPr lang="en-US" dirty="0"/>
              <a:t>HL7 31st Annual Plenary &amp; Working Group Meeting, San Diego, CA</a:t>
            </a:r>
          </a:p>
          <a:p>
            <a:pPr marL="0" marR="0" lvl="0" indent="0" algn="ctr" rtl="0">
              <a:lnSpc>
                <a:spcPct val="80000"/>
              </a:lnSpc>
              <a:spcBef>
                <a:spcPts val="1000"/>
              </a:spcBef>
              <a:spcAft>
                <a:spcPts val="0"/>
              </a:spcAft>
              <a:buClr>
                <a:schemeClr val="dk1"/>
              </a:buClr>
              <a:buSzPct val="25000"/>
              <a:buFont typeface="Arial"/>
              <a:buNone/>
            </a:pPr>
            <a:r>
              <a:rPr lang="en-US" dirty="0"/>
              <a:t>September 14th, 2017</a:t>
            </a:r>
          </a:p>
          <a:p>
            <a:pPr lvl="0" algn="l" rtl="0">
              <a:lnSpc>
                <a:spcPct val="115000"/>
              </a:lnSpc>
              <a:spcBef>
                <a:spcPts val="0"/>
              </a:spcBef>
              <a:spcAft>
                <a:spcPts val="800"/>
              </a:spcAft>
              <a:buClr>
                <a:srgbClr val="000000"/>
              </a:buClr>
              <a:buSzPct val="110000"/>
              <a:buFont typeface="Arial"/>
              <a:buNone/>
            </a:pPr>
            <a:r>
              <a:rPr lang="en-US" sz="1000" dirty="0">
                <a:solidFill>
                  <a:srgbClr val="FFFFFF"/>
                </a:solidFill>
                <a:highlight>
                  <a:srgbClr val="FFFFFF"/>
                </a:highlight>
                <a:latin typeface="Arial"/>
                <a:ea typeface="Arial"/>
                <a:cs typeface="Arial"/>
                <a:sym typeface="Arial"/>
              </a:rPr>
              <a:t>31</a:t>
            </a:r>
            <a:r>
              <a:rPr lang="en-US" sz="1000" baseline="30000" dirty="0">
                <a:solidFill>
                  <a:srgbClr val="FFFFFF"/>
                </a:solidFill>
                <a:highlight>
                  <a:srgbClr val="FFFFFF"/>
                </a:highlight>
                <a:latin typeface="Arial"/>
                <a:ea typeface="Arial"/>
                <a:cs typeface="Arial"/>
                <a:sym typeface="Arial"/>
              </a:rPr>
              <a:t>st</a:t>
            </a:r>
            <a:r>
              <a:rPr lang="en-US" sz="1000" dirty="0">
                <a:solidFill>
                  <a:srgbClr val="FFFFFF"/>
                </a:solidFill>
                <a:highlight>
                  <a:srgbClr val="FFFFFF"/>
                </a:highlight>
                <a:latin typeface="Arial"/>
                <a:ea typeface="Arial"/>
                <a:cs typeface="Arial"/>
                <a:sym typeface="Arial"/>
              </a:rPr>
              <a:t> Annual Plenary &amp; Working Group Meeting</a:t>
            </a:r>
          </a:p>
          <a:p>
            <a:pPr lvl="0" algn="l" rtl="0">
              <a:lnSpc>
                <a:spcPct val="115000"/>
              </a:lnSpc>
              <a:spcBef>
                <a:spcPts val="0"/>
              </a:spcBef>
              <a:spcAft>
                <a:spcPts val="800"/>
              </a:spcAft>
              <a:buClr>
                <a:srgbClr val="000000"/>
              </a:buClr>
              <a:buSzPct val="110000"/>
              <a:buFont typeface="Arial"/>
              <a:buNone/>
            </a:pPr>
            <a:r>
              <a:rPr lang="en-US" sz="1000" dirty="0">
                <a:solidFill>
                  <a:srgbClr val="FFFFFF"/>
                </a:solidFill>
                <a:highlight>
                  <a:srgbClr val="FFFFFF"/>
                </a:highlight>
                <a:latin typeface="Arial"/>
                <a:ea typeface="Arial"/>
                <a:cs typeface="Arial"/>
                <a:sym typeface="Arial"/>
              </a:rPr>
              <a:t>San Diego, CA</a:t>
            </a:r>
          </a:p>
          <a:p>
            <a:pPr marL="0" marR="0" lvl="0" indent="0" algn="ctr" rtl="0">
              <a:lnSpc>
                <a:spcPct val="80000"/>
              </a:lnSpc>
              <a:spcBef>
                <a:spcPts val="1000"/>
              </a:spcBef>
              <a:spcAft>
                <a:spcPts val="0"/>
              </a:spcAft>
              <a:buClr>
                <a:schemeClr val="dk1"/>
              </a:buClr>
              <a:buSzPct val="25000"/>
              <a:buFont typeface="Arial"/>
              <a:buNone/>
            </a:pPr>
            <a:endParaRPr dirty="0"/>
          </a:p>
        </p:txBody>
      </p:sp>
      <p:cxnSp>
        <p:nvCxnSpPr>
          <p:cNvPr id="155" name="Shape 155"/>
          <p:cNvCxnSpPr/>
          <p:nvPr/>
        </p:nvCxnSpPr>
        <p:spPr>
          <a:xfrm>
            <a:off x="2352782" y="3509962"/>
            <a:ext cx="7602875" cy="0"/>
          </a:xfrm>
          <a:prstGeom prst="straightConnector1">
            <a:avLst/>
          </a:prstGeom>
          <a:noFill/>
          <a:ln w="9525" cap="flat" cmpd="sng">
            <a:solidFill>
              <a:schemeClr val="accent1"/>
            </a:solidFill>
            <a:prstDash val="solid"/>
            <a:miter lim="800000"/>
            <a:headEnd type="none" w="med" len="med"/>
            <a:tailEnd type="none" w="med" len="med"/>
          </a:ln>
        </p:spPr>
      </p:cxnSp>
      <p:sp>
        <p:nvSpPr>
          <p:cNvPr id="2" name="Slide Number Placeholder 1"/>
          <p:cNvSpPr>
            <a:spLocks noGrp="1"/>
          </p:cNvSpPr>
          <p:nvPr>
            <p:ph type="sldNum" idx="12"/>
          </p:nvPr>
        </p:nvSpPr>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smtClean="0">
                <a:solidFill>
                  <a:srgbClr val="888888"/>
                </a:solidFill>
                <a:latin typeface="Calibri"/>
                <a:ea typeface="Calibri"/>
                <a:cs typeface="Calibri"/>
                <a:sym typeface="Calibri"/>
              </a:rPr>
              <a:t>1</a:t>
            </a:fld>
            <a:endParaRPr lang="en-US" sz="1200" b="0" i="0" u="none" strike="noStrike" cap="none">
              <a:solidFill>
                <a:srgbClr val="888888"/>
              </a:solidFill>
              <a:latin typeface="Calibri"/>
              <a:ea typeface="Calibri"/>
              <a:cs typeface="Calibri"/>
              <a:sym typeface="Calibri"/>
            </a:endParaRPr>
          </a:p>
        </p:txBody>
      </p:sp>
      <p:sp>
        <p:nvSpPr>
          <p:cNvPr id="4" name="Footer Placeholder 3"/>
          <p:cNvSpPr>
            <a:spLocks noGrp="1"/>
          </p:cNvSpPr>
          <p:nvPr>
            <p:ph type="ftr" idx="11"/>
          </p:nvPr>
        </p:nvSpPr>
        <p:spPr>
          <a:noFill/>
        </p:spPr>
        <p:txBody>
          <a:bodyPr/>
          <a:lstStyle/>
          <a:p>
            <a:endParaRPr lang="en-US" dirty="0"/>
          </a:p>
        </p:txBody>
      </p:sp>
    </p:spTree>
    <p:extLst>
      <p:ext uri="{BB962C8B-B14F-4D97-AF65-F5344CB8AC3E}">
        <p14:creationId xmlns:p14="http://schemas.microsoft.com/office/powerpoint/2010/main" val="36401217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a:t> </a:t>
            </a:r>
            <a:r>
              <a:rPr lang="en-US" dirty="0" smtClean="0"/>
              <a:t>We build some tools for a PHR at NLM</a:t>
            </a:r>
          </a:p>
          <a:p>
            <a:r>
              <a:rPr lang="en-US" dirty="0"/>
              <a:t> </a:t>
            </a:r>
            <a:r>
              <a:rPr lang="en-US" dirty="0" smtClean="0"/>
              <a:t>Those tools evolved into LHC forms </a:t>
            </a:r>
          </a:p>
          <a:p>
            <a:pPr lvl="1"/>
            <a:r>
              <a:rPr lang="en-US" dirty="0" smtClean="0"/>
              <a:t>A   Form generator that could make every LOINC panel into an on-the-fly data capture form  .</a:t>
            </a:r>
          </a:p>
          <a:p>
            <a:pPr lvl="1"/>
            <a:r>
              <a:rPr lang="en-US" dirty="0" smtClean="0"/>
              <a:t>It could convert a form definition into an working web form in an instant </a:t>
            </a:r>
          </a:p>
          <a:p>
            <a:pPr lvl="1"/>
            <a:r>
              <a:rPr lang="en-US" dirty="0" smtClean="0"/>
              <a:t>It has lots of sophisticated form capabilities including tie ins to the most common external coding systems-</a:t>
            </a:r>
          </a:p>
          <a:p>
            <a:pPr marL="304800" indent="0">
              <a:buNone/>
            </a:pPr>
            <a:endParaRPr lang="en-US" dirty="0"/>
          </a:p>
        </p:txBody>
      </p:sp>
      <p:sp>
        <p:nvSpPr>
          <p:cNvPr id="3" name="Title 2"/>
          <p:cNvSpPr>
            <a:spLocks noGrp="1"/>
          </p:cNvSpPr>
          <p:nvPr>
            <p:ph type="title"/>
          </p:nvPr>
        </p:nvSpPr>
        <p:spPr/>
        <p:txBody>
          <a:bodyPr/>
          <a:lstStyle/>
          <a:p>
            <a:r>
              <a:rPr lang="en-US" dirty="0" smtClean="0"/>
              <a:t>Next stage</a:t>
            </a: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ct val="25000"/>
              <a:buFont typeface="Times"/>
              <a:buNone/>
            </a:pPr>
            <a:fld id="{00000000-1234-1234-1234-123412341234}" type="slidenum">
              <a:rPr lang="en-US" sz="1200" b="0" i="0" u="none" strike="noStrike" cap="none" smtClean="0">
                <a:solidFill>
                  <a:srgbClr val="000000"/>
                </a:solidFill>
                <a:latin typeface="Times"/>
                <a:ea typeface="Times"/>
                <a:cs typeface="Times"/>
                <a:sym typeface="Times"/>
              </a:rPr>
              <a:t>10</a:t>
            </a:fld>
            <a:endParaRPr lang="en-US" sz="1200" b="0" i="0" u="none" strike="noStrike" cap="none">
              <a:solidFill>
                <a:srgbClr val="000000"/>
              </a:solidFill>
              <a:latin typeface="Times"/>
              <a:ea typeface="Times"/>
              <a:cs typeface="Times"/>
              <a:sym typeface="Times"/>
            </a:endParaRPr>
          </a:p>
        </p:txBody>
      </p:sp>
    </p:spTree>
    <p:extLst>
      <p:ext uri="{BB962C8B-B14F-4D97-AF65-F5344CB8AC3E}">
        <p14:creationId xmlns:p14="http://schemas.microsoft.com/office/powerpoint/2010/main" val="328880308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 name="Shape 227"/>
          <p:cNvSpPr txBox="1">
            <a:spLocks noGrp="1"/>
          </p:cNvSpPr>
          <p:nvPr>
            <p:ph type="title"/>
          </p:nvPr>
        </p:nvSpPr>
        <p:spPr>
          <a:xfrm>
            <a:off x="838198" y="534456"/>
            <a:ext cx="10515605" cy="1263893"/>
          </a:xfrm>
          <a:prstGeom prst="rect">
            <a:avLst/>
          </a:prstGeom>
        </p:spPr>
        <p:txBody>
          <a:bodyPr wrap="square" lIns="45700" tIns="45700" rIns="45700" bIns="45700" anchor="ctr" anchorCtr="0"/>
          <a:lstStyle>
            <a:lvl1pPr defTabSz="896111">
              <a:defRPr sz="3234"/>
            </a:lvl1pPr>
          </a:lstStyle>
          <a:p>
            <a:r>
              <a:t>LHC-Forms Features: restrictions/validation (2)</a:t>
            </a:r>
          </a:p>
        </p:txBody>
      </p:sp>
      <p:sp>
        <p:nvSpPr>
          <p:cNvPr id="532"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533" name="Rectangle 1"/>
          <p:cNvSpPr/>
          <p:nvPr/>
        </p:nvSpPr>
        <p:spPr>
          <a:xfrm>
            <a:off x="1241184" y="2312673"/>
            <a:ext cx="9180313" cy="1846659"/>
          </a:xfrm>
          <a:prstGeom prst="rect">
            <a:avLst/>
          </a:prstGeom>
          <a:solidFill>
            <a:srgbClr val="262E3D"/>
          </a:solidFill>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a:defRPr sz="1800">
                <a:solidFill>
                  <a:srgbClr val="A8D86D"/>
                </a:solidFill>
                <a:latin typeface="Arial Unicode MS"/>
                <a:ea typeface="Arial Unicode MS"/>
                <a:cs typeface="Arial Unicode MS"/>
                <a:sym typeface="Arial Unicode MS"/>
              </a:defRPr>
            </a:pPr>
            <a:r>
              <a:rPr sz="2400"/>
              <a:t>{ "questionCode": “int1", </a:t>
            </a:r>
          </a:p>
          <a:p>
            <a:pPr>
              <a:defRPr sz="1800">
                <a:solidFill>
                  <a:srgbClr val="A8D86D"/>
                </a:solidFill>
                <a:latin typeface="Arial Unicode MS"/>
                <a:ea typeface="Arial Unicode MS"/>
                <a:cs typeface="Arial Unicode MS"/>
                <a:sym typeface="Arial Unicode MS"/>
              </a:defRPr>
            </a:pPr>
            <a:r>
              <a:rPr sz="2400"/>
              <a:t>  "dataType": “INT", </a:t>
            </a:r>
          </a:p>
          <a:p>
            <a:pPr>
              <a:defRPr sz="1800">
                <a:solidFill>
                  <a:srgbClr val="A8D86D"/>
                </a:solidFill>
                <a:latin typeface="Arial Unicode MS"/>
                <a:ea typeface="Arial Unicode MS"/>
                <a:cs typeface="Arial Unicode MS"/>
                <a:sym typeface="Arial Unicode MS"/>
              </a:defRPr>
            </a:pPr>
            <a:r>
              <a:rPr sz="2400"/>
              <a:t>  "question": “INT with maxExclusive restrictions", </a:t>
            </a:r>
          </a:p>
          <a:p>
            <a:pPr>
              <a:defRPr sz="1800">
                <a:solidFill>
                  <a:srgbClr val="A8D86D"/>
                </a:solidFill>
                <a:latin typeface="Arial Unicode MS"/>
                <a:ea typeface="Arial Unicode MS"/>
                <a:cs typeface="Arial Unicode MS"/>
                <a:sym typeface="Arial Unicode MS"/>
              </a:defRPr>
            </a:pPr>
            <a:r>
              <a:rPr sz="2400"/>
              <a:t>  “restrictions”: {“</a:t>
            </a:r>
            <a:r>
              <a:rPr sz="2400">
                <a:solidFill>
                  <a:srgbClr val="FFFFFF"/>
                </a:solidFill>
              </a:rPr>
              <a:t>maxExclusive</a:t>
            </a:r>
            <a:r>
              <a:rPr sz="2400"/>
              <a:t>”: </a:t>
            </a:r>
            <a:r>
              <a:rPr sz="2400">
                <a:solidFill>
                  <a:srgbClr val="FFFFFF"/>
                </a:solidFill>
              </a:rPr>
              <a:t>10</a:t>
            </a:r>
            <a:r>
              <a:rPr sz="2400"/>
              <a:t>}</a:t>
            </a:r>
          </a:p>
          <a:p>
            <a:pPr>
              <a:defRPr sz="1800">
                <a:solidFill>
                  <a:srgbClr val="A8D86D"/>
                </a:solidFill>
                <a:latin typeface="Arial Unicode MS"/>
                <a:ea typeface="Arial Unicode MS"/>
                <a:cs typeface="Arial Unicode MS"/>
                <a:sym typeface="Arial Unicode MS"/>
              </a:defRPr>
            </a:pPr>
            <a:r>
              <a:rPr sz="2400"/>
              <a:t>}</a:t>
            </a:r>
          </a:p>
        </p:txBody>
      </p:sp>
    </p:spTree>
    <p:extLst>
      <p:ext uri="{BB962C8B-B14F-4D97-AF65-F5344CB8AC3E}">
        <p14:creationId xmlns:p14="http://schemas.microsoft.com/office/powerpoint/2010/main" val="3004379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dataControl (1)</a:t>
            </a:r>
          </a:p>
        </p:txBody>
      </p:sp>
      <p:sp>
        <p:nvSpPr>
          <p:cNvPr id="536"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537" name="TextBox 5"/>
          <p:cNvSpPr txBox="1"/>
          <p:nvPr/>
        </p:nvSpPr>
        <p:spPr>
          <a:xfrm>
            <a:off x="7063758" y="1690725"/>
            <a:ext cx="3987303" cy="2718180"/>
          </a:xfrm>
          <a:prstGeom prst="rect">
            <a:avLst/>
          </a:prstGeom>
          <a:ln w="12700">
            <a:miter lim="400000"/>
          </a:ln>
          <a:extLst>
            <a:ext uri="{C572A759-6A51-4108-AA02-DFA0A04FC94B}">
              <ma14:wrappingTextBoxFlag xmlns="" xmlns:ma14="http://schemas.microsoft.com/office/mac/drawingml/2011/main" val="1"/>
            </a:ext>
          </a:extLst>
        </p:spPr>
        <p:txBody>
          <a:bodyPr lIns="60959" rIns="60959">
            <a:spAutoFit/>
          </a:bodyPr>
          <a:lstStyle/>
          <a:p>
            <a:pPr marL="380990" indent="-380990">
              <a:buSzPct val="100000"/>
              <a:buFont typeface="Arial"/>
              <a:buChar char="•"/>
              <a:defRPr sz="1600"/>
            </a:pPr>
            <a:r>
              <a:rPr sz="2133"/>
              <a:t>An attribute of an item, such as “answers”, “units”, tool tips, could be reset based on another item’s value.</a:t>
            </a:r>
          </a:p>
          <a:p>
            <a:pPr marL="380990" indent="-380990">
              <a:buSzPct val="100000"/>
              <a:buFont typeface="Arial"/>
              <a:buChar char="•"/>
              <a:defRPr sz="1600"/>
            </a:pPr>
            <a:r>
              <a:rPr sz="2133"/>
              <a:t>It supports a direct copy of the attribute value, new construction of an object or an array.</a:t>
            </a:r>
          </a:p>
        </p:txBody>
      </p:sp>
      <p:pic>
        <p:nvPicPr>
          <p:cNvPr id="538" name="Picture 3" descr="Picture 3"/>
          <p:cNvPicPr>
            <a:picLocks noChangeAspect="1"/>
          </p:cNvPicPr>
          <p:nvPr/>
        </p:nvPicPr>
        <p:blipFill>
          <a:blip r:embed="rId2">
            <a:extLst/>
          </a:blip>
          <a:stretch>
            <a:fillRect/>
          </a:stretch>
        </p:blipFill>
        <p:spPr>
          <a:xfrm>
            <a:off x="771321" y="1592122"/>
            <a:ext cx="6172201" cy="3673757"/>
          </a:xfrm>
          <a:prstGeom prst="rect">
            <a:avLst/>
          </a:prstGeom>
          <a:ln w="12700">
            <a:miter lim="400000"/>
          </a:ln>
        </p:spPr>
      </p:pic>
    </p:spTree>
    <p:extLst>
      <p:ext uri="{BB962C8B-B14F-4D97-AF65-F5344CB8AC3E}">
        <p14:creationId xmlns:p14="http://schemas.microsoft.com/office/powerpoint/2010/main" val="1646873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dataControl (2)</a:t>
            </a:r>
          </a:p>
        </p:txBody>
      </p:sp>
      <p:sp>
        <p:nvSpPr>
          <p:cNvPr id="541"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542" name="Rectangle 1"/>
          <p:cNvSpPr/>
          <p:nvPr/>
        </p:nvSpPr>
        <p:spPr>
          <a:xfrm>
            <a:off x="838201" y="1690725"/>
            <a:ext cx="9180313" cy="4431983"/>
          </a:xfrm>
          <a:prstGeom prst="rect">
            <a:avLst/>
          </a:prstGeom>
          <a:solidFill>
            <a:srgbClr val="262E3D"/>
          </a:solidFill>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a:defRPr sz="1800">
                <a:solidFill>
                  <a:srgbClr val="A8D86D"/>
                </a:solidFill>
                <a:latin typeface="Arial Unicode MS"/>
                <a:ea typeface="Arial Unicode MS"/>
                <a:cs typeface="Arial Unicode MS"/>
                <a:sym typeface="Arial Unicode MS"/>
              </a:defRPr>
            </a:pPr>
            <a:r>
              <a:rPr sz="2400"/>
              <a:t>"dataControl": [{</a:t>
            </a:r>
          </a:p>
          <a:p>
            <a:pPr>
              <a:defRPr sz="1800">
                <a:solidFill>
                  <a:srgbClr val="A8D86D"/>
                </a:solidFill>
                <a:latin typeface="Arial Unicode MS"/>
                <a:ea typeface="Arial Unicode MS"/>
                <a:cs typeface="Arial Unicode MS"/>
                <a:sym typeface="Arial Unicode MS"/>
              </a:defRPr>
            </a:pPr>
            <a:r>
              <a:rPr sz="2400"/>
              <a:t>      "source": {</a:t>
            </a:r>
          </a:p>
          <a:p>
            <a:pPr>
              <a:defRPr sz="1800">
                <a:solidFill>
                  <a:srgbClr val="A8D86D"/>
                </a:solidFill>
                <a:latin typeface="Arial Unicode MS"/>
                <a:ea typeface="Arial Unicode MS"/>
                <a:cs typeface="Arial Unicode MS"/>
                <a:sym typeface="Arial Unicode MS"/>
              </a:defRPr>
            </a:pPr>
            <a:r>
              <a:rPr sz="2400"/>
              <a:t>          "sourceType": "INTERNAL",</a:t>
            </a:r>
          </a:p>
          <a:p>
            <a:pPr>
              <a:defRPr sz="1800">
                <a:solidFill>
                  <a:srgbClr val="A8D86D"/>
                </a:solidFill>
                <a:latin typeface="Arial Unicode MS"/>
                <a:ea typeface="Arial Unicode MS"/>
                <a:cs typeface="Arial Unicode MS"/>
                <a:sym typeface="Arial Unicode MS"/>
              </a:defRPr>
            </a:pPr>
            <a:r>
              <a:rPr sz="2400"/>
              <a:t>          "sourceItemCode": "nameAndRoute"</a:t>
            </a:r>
          </a:p>
          <a:p>
            <a:pPr>
              <a:defRPr sz="1800">
                <a:solidFill>
                  <a:srgbClr val="A8D86D"/>
                </a:solidFill>
                <a:latin typeface="Arial Unicode MS"/>
                <a:ea typeface="Arial Unicode MS"/>
                <a:cs typeface="Arial Unicode MS"/>
                <a:sym typeface="Arial Unicode MS"/>
              </a:defRPr>
            </a:pPr>
            <a:r>
              <a:rPr sz="2400"/>
              <a:t>      },</a:t>
            </a:r>
          </a:p>
          <a:p>
            <a:pPr>
              <a:defRPr sz="1800">
                <a:solidFill>
                  <a:srgbClr val="A8D86D"/>
                </a:solidFill>
                <a:latin typeface="Arial Unicode MS"/>
                <a:ea typeface="Arial Unicode MS"/>
                <a:cs typeface="Arial Unicode MS"/>
                <a:sym typeface="Arial Unicode MS"/>
              </a:defRPr>
            </a:pPr>
            <a:r>
              <a:rPr sz="2400"/>
              <a:t>      "construction": "ARRAY",</a:t>
            </a:r>
          </a:p>
          <a:p>
            <a:pPr>
              <a:defRPr sz="1800">
                <a:solidFill>
                  <a:srgbClr val="A8D86D"/>
                </a:solidFill>
                <a:latin typeface="Arial Unicode MS"/>
                <a:ea typeface="Arial Unicode MS"/>
                <a:cs typeface="Arial Unicode MS"/>
                <a:sym typeface="Arial Unicode MS"/>
              </a:defRPr>
            </a:pPr>
            <a:r>
              <a:rPr sz="2400"/>
              <a:t>      "dataFormat": {</a:t>
            </a:r>
          </a:p>
          <a:p>
            <a:pPr>
              <a:defRPr sz="1800">
                <a:solidFill>
                  <a:srgbClr val="A8D86D"/>
                </a:solidFill>
                <a:latin typeface="Arial Unicode MS"/>
                <a:ea typeface="Arial Unicode MS"/>
                <a:cs typeface="Arial Unicode MS"/>
                <a:sym typeface="Arial Unicode MS"/>
              </a:defRPr>
            </a:pPr>
            <a:r>
              <a:rPr sz="2400"/>
              <a:t>          "code": "value.data.RXCUIS",</a:t>
            </a:r>
          </a:p>
          <a:p>
            <a:pPr>
              <a:defRPr sz="1800">
                <a:solidFill>
                  <a:srgbClr val="A8D86D"/>
                </a:solidFill>
                <a:latin typeface="Arial Unicode MS"/>
                <a:ea typeface="Arial Unicode MS"/>
                <a:cs typeface="Arial Unicode MS"/>
                <a:sym typeface="Arial Unicode MS"/>
              </a:defRPr>
            </a:pPr>
            <a:r>
              <a:rPr sz="2400"/>
              <a:t>          "text": "value.data.STRENGTHS_AND_FORMS"</a:t>
            </a:r>
          </a:p>
          <a:p>
            <a:pPr>
              <a:defRPr sz="1800">
                <a:solidFill>
                  <a:srgbClr val="A8D86D"/>
                </a:solidFill>
                <a:latin typeface="Arial Unicode MS"/>
                <a:ea typeface="Arial Unicode MS"/>
                <a:cs typeface="Arial Unicode MS"/>
                <a:sym typeface="Arial Unicode MS"/>
              </a:defRPr>
            </a:pPr>
            <a:r>
              <a:rPr sz="2400"/>
              <a:t>      },</a:t>
            </a:r>
          </a:p>
          <a:p>
            <a:pPr>
              <a:defRPr sz="1800">
                <a:solidFill>
                  <a:srgbClr val="A8D86D"/>
                </a:solidFill>
                <a:latin typeface="Arial Unicode MS"/>
                <a:ea typeface="Arial Unicode MS"/>
                <a:cs typeface="Arial Unicode MS"/>
                <a:sym typeface="Arial Unicode MS"/>
              </a:defRPr>
            </a:pPr>
            <a:r>
              <a:rPr sz="2400"/>
              <a:t>      "onAttribute": "answers"</a:t>
            </a:r>
          </a:p>
          <a:p>
            <a:pPr>
              <a:defRPr sz="1800">
                <a:solidFill>
                  <a:srgbClr val="A8D86D"/>
                </a:solidFill>
                <a:latin typeface="Arial Unicode MS"/>
                <a:ea typeface="Arial Unicode MS"/>
                <a:cs typeface="Arial Unicode MS"/>
                <a:sym typeface="Arial Unicode MS"/>
              </a:defRPr>
            </a:pPr>
            <a:r>
              <a:rPr sz="2400"/>
              <a:t>   }]</a:t>
            </a:r>
          </a:p>
        </p:txBody>
      </p:sp>
    </p:spTree>
    <p:extLst>
      <p:ext uri="{BB962C8B-B14F-4D97-AF65-F5344CB8AC3E}">
        <p14:creationId xmlns:p14="http://schemas.microsoft.com/office/powerpoint/2010/main" val="19523393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dataControl (3)</a:t>
            </a:r>
          </a:p>
        </p:txBody>
      </p:sp>
      <p:sp>
        <p:nvSpPr>
          <p:cNvPr id="545"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546" name="Rectangle 1"/>
          <p:cNvSpPr/>
          <p:nvPr/>
        </p:nvSpPr>
        <p:spPr>
          <a:xfrm>
            <a:off x="1067012" y="2239959"/>
            <a:ext cx="9180313" cy="3323987"/>
          </a:xfrm>
          <a:prstGeom prst="rect">
            <a:avLst/>
          </a:prstGeom>
          <a:solidFill>
            <a:srgbClr val="262E3D"/>
          </a:solidFill>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a:defRPr sz="1800">
                <a:solidFill>
                  <a:srgbClr val="A8D86D"/>
                </a:solidFill>
                <a:latin typeface="Arial Unicode MS"/>
                <a:ea typeface="Arial Unicode MS"/>
                <a:cs typeface="Arial Unicode MS"/>
                <a:sym typeface="Arial Unicode MS"/>
              </a:defRPr>
            </a:pPr>
            <a:r>
              <a:rPr sz="2400"/>
              <a:t>"dataControl": [{</a:t>
            </a:r>
          </a:p>
          <a:p>
            <a:pPr>
              <a:defRPr sz="1800">
                <a:solidFill>
                  <a:srgbClr val="A8D86D"/>
                </a:solidFill>
                <a:latin typeface="Arial Unicode MS"/>
                <a:ea typeface="Arial Unicode MS"/>
                <a:cs typeface="Arial Unicode MS"/>
                <a:sym typeface="Arial Unicode MS"/>
              </a:defRPr>
            </a:pPr>
            <a:r>
              <a:rPr sz="2400"/>
              <a:t>      "source": {</a:t>
            </a:r>
          </a:p>
          <a:p>
            <a:pPr>
              <a:defRPr sz="1800">
                <a:solidFill>
                  <a:srgbClr val="A8D86D"/>
                </a:solidFill>
                <a:latin typeface="Arial Unicode MS"/>
                <a:ea typeface="Arial Unicode MS"/>
                <a:cs typeface="Arial Unicode MS"/>
                <a:sym typeface="Arial Unicode MS"/>
              </a:defRPr>
            </a:pPr>
            <a:r>
              <a:rPr sz="2400"/>
              <a:t>          "sourceType": "INTERNAL",</a:t>
            </a:r>
          </a:p>
          <a:p>
            <a:pPr>
              <a:defRPr sz="1800">
                <a:solidFill>
                  <a:srgbClr val="A8D86D"/>
                </a:solidFill>
                <a:latin typeface="Arial Unicode MS"/>
                <a:ea typeface="Arial Unicode MS"/>
                <a:cs typeface="Arial Unicode MS"/>
                <a:sym typeface="Arial Unicode MS"/>
              </a:defRPr>
            </a:pPr>
            <a:r>
              <a:rPr sz="2400"/>
              <a:t>          "sourceItemCode": "strengthAndForm"</a:t>
            </a:r>
          </a:p>
          <a:p>
            <a:pPr>
              <a:defRPr sz="1800">
                <a:solidFill>
                  <a:srgbClr val="A8D86D"/>
                </a:solidFill>
                <a:latin typeface="Arial Unicode MS"/>
                <a:ea typeface="Arial Unicode MS"/>
                <a:cs typeface="Arial Unicode MS"/>
                <a:sym typeface="Arial Unicode MS"/>
              </a:defRPr>
            </a:pPr>
            <a:r>
              <a:rPr sz="2400"/>
              <a:t>      },</a:t>
            </a:r>
          </a:p>
          <a:p>
            <a:pPr>
              <a:defRPr sz="1800">
                <a:solidFill>
                  <a:srgbClr val="A8D86D"/>
                </a:solidFill>
                <a:latin typeface="Arial Unicode MS"/>
                <a:ea typeface="Arial Unicode MS"/>
                <a:cs typeface="Arial Unicode MS"/>
                <a:sym typeface="Arial Unicode MS"/>
              </a:defRPr>
            </a:pPr>
            <a:r>
              <a:rPr sz="2400"/>
              <a:t>      "construction": "SIMPLE",</a:t>
            </a:r>
          </a:p>
          <a:p>
            <a:pPr>
              <a:defRPr sz="1800">
                <a:solidFill>
                  <a:srgbClr val="A8D86D"/>
                </a:solidFill>
                <a:latin typeface="Arial Unicode MS"/>
                <a:ea typeface="Arial Unicode MS"/>
                <a:cs typeface="Arial Unicode MS"/>
                <a:sym typeface="Arial Unicode MS"/>
              </a:defRPr>
            </a:pPr>
            <a:r>
              <a:rPr sz="2400"/>
              <a:t>      "dataFormat": "value.code",</a:t>
            </a:r>
          </a:p>
          <a:p>
            <a:pPr>
              <a:defRPr sz="1800">
                <a:solidFill>
                  <a:srgbClr val="A8D86D"/>
                </a:solidFill>
                <a:latin typeface="Arial Unicode MS"/>
                <a:ea typeface="Arial Unicode MS"/>
                <a:cs typeface="Arial Unicode MS"/>
                <a:sym typeface="Arial Unicode MS"/>
              </a:defRPr>
            </a:pPr>
            <a:r>
              <a:rPr sz="2400"/>
              <a:t>      "onAttribute": "value"</a:t>
            </a:r>
          </a:p>
          <a:p>
            <a:pPr>
              <a:defRPr sz="1800">
                <a:solidFill>
                  <a:srgbClr val="A8D86D"/>
                </a:solidFill>
                <a:latin typeface="Arial Unicode MS"/>
                <a:ea typeface="Arial Unicode MS"/>
                <a:cs typeface="Arial Unicode MS"/>
                <a:sym typeface="Arial Unicode MS"/>
              </a:defRPr>
            </a:pPr>
            <a:r>
              <a:rPr sz="2400"/>
              <a:t>   }]</a:t>
            </a:r>
          </a:p>
        </p:txBody>
      </p:sp>
    </p:spTree>
    <p:extLst>
      <p:ext uri="{BB962C8B-B14F-4D97-AF65-F5344CB8AC3E}">
        <p14:creationId xmlns:p14="http://schemas.microsoft.com/office/powerpoint/2010/main" val="2990049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displayControl (1)</a:t>
            </a:r>
          </a:p>
        </p:txBody>
      </p:sp>
      <p:sp>
        <p:nvSpPr>
          <p:cNvPr id="549"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pic>
        <p:nvPicPr>
          <p:cNvPr id="550" name="Picture 6" descr="Picture 6"/>
          <p:cNvPicPr>
            <a:picLocks noChangeAspect="1"/>
          </p:cNvPicPr>
          <p:nvPr/>
        </p:nvPicPr>
        <p:blipFill>
          <a:blip r:embed="rId2">
            <a:extLst/>
          </a:blip>
          <a:stretch>
            <a:fillRect/>
          </a:stretch>
        </p:blipFill>
        <p:spPr>
          <a:xfrm>
            <a:off x="838200" y="1564641"/>
            <a:ext cx="5843016" cy="4645153"/>
          </a:xfrm>
          <a:prstGeom prst="rect">
            <a:avLst/>
          </a:prstGeom>
          <a:ln w="12700">
            <a:miter lim="400000"/>
          </a:ln>
        </p:spPr>
      </p:pic>
      <p:sp>
        <p:nvSpPr>
          <p:cNvPr id="551" name="Rectangle 9"/>
          <p:cNvSpPr/>
          <p:nvPr/>
        </p:nvSpPr>
        <p:spPr>
          <a:xfrm>
            <a:off x="7471876" y="1795342"/>
            <a:ext cx="4118653" cy="4309834"/>
          </a:xfrm>
          <a:prstGeom prst="rect">
            <a:avLst/>
          </a:prstGeom>
          <a:solidFill>
            <a:srgbClr val="262E3D"/>
          </a:solidFill>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a:defRPr>
                <a:solidFill>
                  <a:srgbClr val="A8D86D"/>
                </a:solidFill>
                <a:latin typeface="Arial Unicode MS"/>
                <a:ea typeface="Arial Unicode MS"/>
                <a:cs typeface="Arial Unicode MS"/>
                <a:sym typeface="Arial Unicode MS"/>
              </a:defRPr>
            </a:pPr>
            <a:r>
              <a:rPr sz="1867"/>
              <a:t>"</a:t>
            </a:r>
            <a:r>
              <a:rPr sz="1867">
                <a:solidFill>
                  <a:srgbClr val="FFFFFF"/>
                </a:solidFill>
              </a:rPr>
              <a:t>displayControl</a:t>
            </a:r>
            <a:r>
              <a:rPr sz="1867"/>
              <a:t>": {</a:t>
            </a:r>
          </a:p>
          <a:p>
            <a:pPr>
              <a:defRPr>
                <a:solidFill>
                  <a:srgbClr val="A8D86D"/>
                </a:solidFill>
                <a:latin typeface="Arial Unicode MS"/>
                <a:ea typeface="Arial Unicode MS"/>
                <a:cs typeface="Arial Unicode MS"/>
                <a:sym typeface="Arial Unicode MS"/>
              </a:defRPr>
            </a:pPr>
            <a:r>
              <a:rPr sz="1867"/>
              <a:t>    "</a:t>
            </a:r>
            <a:r>
              <a:rPr sz="1867">
                <a:solidFill>
                  <a:srgbClr val="FFFFFF"/>
                </a:solidFill>
              </a:rPr>
              <a:t>answerLayout</a:t>
            </a:r>
            <a:r>
              <a:rPr sz="1867"/>
              <a:t>":{</a:t>
            </a:r>
          </a:p>
          <a:p>
            <a:pPr>
              <a:defRPr>
                <a:solidFill>
                  <a:srgbClr val="A8D86D"/>
                </a:solidFill>
                <a:latin typeface="Arial Unicode MS"/>
                <a:ea typeface="Arial Unicode MS"/>
                <a:cs typeface="Arial Unicode MS"/>
                <a:sym typeface="Arial Unicode MS"/>
              </a:defRPr>
            </a:pPr>
            <a:r>
              <a:rPr sz="1867"/>
              <a:t>        "</a:t>
            </a:r>
            <a:r>
              <a:rPr sz="1867">
                <a:solidFill>
                  <a:srgbClr val="FFFFFF"/>
                </a:solidFill>
              </a:rPr>
              <a:t>type</a:t>
            </a:r>
            <a:r>
              <a:rPr sz="1867"/>
              <a:t>":"</a:t>
            </a:r>
            <a:r>
              <a:rPr sz="1867">
                <a:solidFill>
                  <a:srgbClr val="FFFFFF"/>
                </a:solidFill>
              </a:rPr>
              <a:t>COMBO_BOX</a:t>
            </a:r>
            <a:r>
              <a:rPr sz="1867"/>
              <a:t>"}}</a:t>
            </a:r>
          </a:p>
          <a:p>
            <a:pPr>
              <a:defRPr>
                <a:solidFill>
                  <a:srgbClr val="A8D86D"/>
                </a:solidFill>
                <a:latin typeface="Arial Unicode MS"/>
                <a:ea typeface="Arial Unicode MS"/>
                <a:cs typeface="Arial Unicode MS"/>
                <a:sym typeface="Arial Unicode MS"/>
              </a:defRPr>
            </a:pPr>
            <a:r>
              <a:rPr sz="1867"/>
              <a:t>"displayControl": {</a:t>
            </a:r>
          </a:p>
          <a:p>
            <a:pPr>
              <a:defRPr>
                <a:solidFill>
                  <a:srgbClr val="A8D86D"/>
                </a:solidFill>
                <a:latin typeface="Arial Unicode MS"/>
                <a:ea typeface="Arial Unicode MS"/>
                <a:cs typeface="Arial Unicode MS"/>
                <a:sym typeface="Arial Unicode MS"/>
              </a:defRPr>
            </a:pPr>
            <a:r>
              <a:rPr sz="1867"/>
              <a:t>    "answerLayout":{</a:t>
            </a:r>
          </a:p>
          <a:p>
            <a:pPr>
              <a:defRPr>
                <a:solidFill>
                  <a:srgbClr val="A8D86D"/>
                </a:solidFill>
                <a:latin typeface="Arial Unicode MS"/>
                <a:ea typeface="Arial Unicode MS"/>
                <a:cs typeface="Arial Unicode MS"/>
                <a:sym typeface="Arial Unicode MS"/>
              </a:defRPr>
            </a:pPr>
            <a:r>
              <a:rPr sz="1867"/>
              <a:t>        "type":"</a:t>
            </a:r>
            <a:r>
              <a:rPr sz="1867">
                <a:solidFill>
                  <a:srgbClr val="FFFFFF"/>
                </a:solidFill>
              </a:rPr>
              <a:t>RADIO_CHECKBOX</a:t>
            </a:r>
            <a:r>
              <a:rPr sz="1867"/>
              <a:t>",</a:t>
            </a:r>
          </a:p>
          <a:p>
            <a:pPr>
              <a:defRPr>
                <a:solidFill>
                  <a:srgbClr val="A8D86D"/>
                </a:solidFill>
                <a:latin typeface="Arial Unicode MS"/>
                <a:ea typeface="Arial Unicode MS"/>
                <a:cs typeface="Arial Unicode MS"/>
                <a:sym typeface="Arial Unicode MS"/>
              </a:defRPr>
            </a:pPr>
            <a:r>
              <a:rPr sz="1867"/>
              <a:t>        "</a:t>
            </a:r>
            <a:r>
              <a:rPr sz="1867">
                <a:solidFill>
                  <a:srgbClr val="FFFFFF"/>
                </a:solidFill>
              </a:rPr>
              <a:t>columns</a:t>
            </a:r>
            <a:r>
              <a:rPr sz="1867"/>
              <a:t>":</a:t>
            </a:r>
            <a:r>
              <a:rPr sz="1867">
                <a:solidFill>
                  <a:srgbClr val="FFFFFF"/>
                </a:solidFill>
              </a:rPr>
              <a:t>2</a:t>
            </a:r>
            <a:r>
              <a:rPr sz="1867"/>
              <a:t>}}</a:t>
            </a:r>
          </a:p>
          <a:p>
            <a:pPr>
              <a:defRPr>
                <a:solidFill>
                  <a:srgbClr val="A8D86D"/>
                </a:solidFill>
                <a:latin typeface="Arial Unicode MS"/>
                <a:ea typeface="Arial Unicode MS"/>
                <a:cs typeface="Arial Unicode MS"/>
                <a:sym typeface="Arial Unicode MS"/>
              </a:defRPr>
            </a:pPr>
            <a:r>
              <a:rPr sz="1867"/>
              <a:t>"displayControl": {</a:t>
            </a:r>
          </a:p>
          <a:p>
            <a:pPr>
              <a:defRPr>
                <a:solidFill>
                  <a:srgbClr val="A8D86D"/>
                </a:solidFill>
                <a:latin typeface="Arial Unicode MS"/>
                <a:ea typeface="Arial Unicode MS"/>
                <a:cs typeface="Arial Unicode MS"/>
                <a:sym typeface="Arial Unicode MS"/>
              </a:defRPr>
            </a:pPr>
            <a:r>
              <a:rPr sz="1867"/>
              <a:t>    "answerLayout":{</a:t>
            </a:r>
          </a:p>
          <a:p>
            <a:pPr>
              <a:defRPr>
                <a:solidFill>
                  <a:srgbClr val="A8D86D"/>
                </a:solidFill>
                <a:latin typeface="Arial Unicode MS"/>
                <a:ea typeface="Arial Unicode MS"/>
                <a:cs typeface="Arial Unicode MS"/>
                <a:sym typeface="Arial Unicode MS"/>
              </a:defRPr>
            </a:pPr>
            <a:r>
              <a:rPr sz="1867"/>
              <a:t>        "type":"</a:t>
            </a:r>
            <a:r>
              <a:rPr sz="1867">
                <a:solidFill>
                  <a:srgbClr val="FFFFFF"/>
                </a:solidFill>
              </a:rPr>
              <a:t>RADIO_CHECKBOX</a:t>
            </a:r>
            <a:r>
              <a:rPr sz="1867"/>
              <a:t>",</a:t>
            </a:r>
          </a:p>
          <a:p>
            <a:pPr>
              <a:defRPr>
                <a:solidFill>
                  <a:srgbClr val="A8D86D"/>
                </a:solidFill>
                <a:latin typeface="Arial Unicode MS"/>
                <a:ea typeface="Arial Unicode MS"/>
                <a:cs typeface="Arial Unicode MS"/>
                <a:sym typeface="Arial Unicode MS"/>
              </a:defRPr>
            </a:pPr>
            <a:r>
              <a:rPr sz="1867"/>
              <a:t>        "</a:t>
            </a:r>
            <a:r>
              <a:rPr sz="1867">
                <a:solidFill>
                  <a:srgbClr val="FFFFFF"/>
                </a:solidFill>
              </a:rPr>
              <a:t>columns</a:t>
            </a:r>
            <a:r>
              <a:rPr sz="1867"/>
              <a:t>":</a:t>
            </a:r>
            <a:r>
              <a:rPr sz="1867">
                <a:solidFill>
                  <a:srgbClr val="FFFFFF"/>
                </a:solidFill>
              </a:rPr>
              <a:t>4</a:t>
            </a:r>
            <a:r>
              <a:rPr sz="1867"/>
              <a:t>}}</a:t>
            </a:r>
          </a:p>
          <a:p>
            <a:pPr>
              <a:defRPr>
                <a:solidFill>
                  <a:srgbClr val="A8D86D"/>
                </a:solidFill>
                <a:latin typeface="Arial Unicode MS"/>
                <a:ea typeface="Arial Unicode MS"/>
                <a:cs typeface="Arial Unicode MS"/>
                <a:sym typeface="Arial Unicode MS"/>
              </a:defRPr>
            </a:pPr>
            <a:r>
              <a:rPr sz="1867"/>
              <a:t>"displayControl": {</a:t>
            </a:r>
          </a:p>
          <a:p>
            <a:pPr>
              <a:defRPr>
                <a:solidFill>
                  <a:srgbClr val="A8D86D"/>
                </a:solidFill>
                <a:latin typeface="Arial Unicode MS"/>
                <a:ea typeface="Arial Unicode MS"/>
                <a:cs typeface="Arial Unicode MS"/>
                <a:sym typeface="Arial Unicode MS"/>
              </a:defRPr>
            </a:pPr>
            <a:r>
              <a:rPr sz="1867"/>
              <a:t>    "answerLayout":{</a:t>
            </a:r>
          </a:p>
          <a:p>
            <a:pPr>
              <a:defRPr>
                <a:solidFill>
                  <a:srgbClr val="A8D86D"/>
                </a:solidFill>
                <a:latin typeface="Arial Unicode MS"/>
                <a:ea typeface="Arial Unicode MS"/>
                <a:cs typeface="Arial Unicode MS"/>
                <a:sym typeface="Arial Unicode MS"/>
              </a:defRPr>
            </a:pPr>
            <a:r>
              <a:rPr sz="1867"/>
              <a:t>        "type":"</a:t>
            </a:r>
            <a:r>
              <a:rPr sz="1867">
                <a:solidFill>
                  <a:srgbClr val="FFFFFF"/>
                </a:solidFill>
              </a:rPr>
              <a:t>RADIO_CHECKBOX</a:t>
            </a:r>
            <a:r>
              <a:rPr sz="1867"/>
              <a:t>",</a:t>
            </a:r>
          </a:p>
          <a:p>
            <a:pPr>
              <a:defRPr>
                <a:solidFill>
                  <a:srgbClr val="A8D86D"/>
                </a:solidFill>
                <a:latin typeface="Arial Unicode MS"/>
                <a:ea typeface="Arial Unicode MS"/>
                <a:cs typeface="Arial Unicode MS"/>
                <a:sym typeface="Arial Unicode MS"/>
              </a:defRPr>
            </a:pPr>
            <a:r>
              <a:rPr sz="1867"/>
              <a:t>        "</a:t>
            </a:r>
            <a:r>
              <a:rPr sz="1867">
                <a:solidFill>
                  <a:srgbClr val="FFFFFF"/>
                </a:solidFill>
              </a:rPr>
              <a:t>columns</a:t>
            </a:r>
            <a:r>
              <a:rPr sz="1867"/>
              <a:t>":</a:t>
            </a:r>
            <a:r>
              <a:rPr sz="1867">
                <a:solidFill>
                  <a:srgbClr val="FFFFFF"/>
                </a:solidFill>
              </a:rPr>
              <a:t>2</a:t>
            </a:r>
            <a:r>
              <a:rPr sz="1867"/>
              <a:t>}}</a:t>
            </a:r>
          </a:p>
        </p:txBody>
      </p:sp>
    </p:spTree>
    <p:extLst>
      <p:ext uri="{BB962C8B-B14F-4D97-AF65-F5344CB8AC3E}">
        <p14:creationId xmlns:p14="http://schemas.microsoft.com/office/powerpoint/2010/main" val="6652671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displayControl (2)</a:t>
            </a:r>
          </a:p>
        </p:txBody>
      </p:sp>
      <p:sp>
        <p:nvSpPr>
          <p:cNvPr id="554"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pic>
        <p:nvPicPr>
          <p:cNvPr id="555" name="Picture 3" descr="Picture 3"/>
          <p:cNvPicPr>
            <a:picLocks noChangeAspect="1"/>
          </p:cNvPicPr>
          <p:nvPr/>
        </p:nvPicPr>
        <p:blipFill>
          <a:blip r:embed="rId2">
            <a:extLst/>
          </a:blip>
          <a:stretch>
            <a:fillRect/>
          </a:stretch>
        </p:blipFill>
        <p:spPr>
          <a:xfrm>
            <a:off x="838200" y="1505785"/>
            <a:ext cx="6444488" cy="3208763"/>
          </a:xfrm>
          <a:prstGeom prst="rect">
            <a:avLst/>
          </a:prstGeom>
          <a:ln w="12700">
            <a:miter lim="400000"/>
          </a:ln>
        </p:spPr>
      </p:pic>
      <p:sp>
        <p:nvSpPr>
          <p:cNvPr id="556" name="Rectangle 6"/>
          <p:cNvSpPr/>
          <p:nvPr/>
        </p:nvSpPr>
        <p:spPr>
          <a:xfrm>
            <a:off x="838201" y="4989972"/>
            <a:ext cx="9180313" cy="369332"/>
          </a:xfrm>
          <a:prstGeom prst="rect">
            <a:avLst/>
          </a:prstGeom>
          <a:solidFill>
            <a:srgbClr val="262E3D"/>
          </a:solidFill>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a:defRPr sz="1800">
                <a:solidFill>
                  <a:srgbClr val="A8D86D"/>
                </a:solidFill>
                <a:latin typeface="Arial Unicode MS"/>
                <a:ea typeface="Arial Unicode MS"/>
                <a:cs typeface="Arial Unicode MS"/>
                <a:sym typeface="Arial Unicode MS"/>
              </a:defRPr>
            </a:pPr>
            <a:r>
              <a:rPr sz="2400"/>
              <a:t>"displayControl": {"questionLayout":“</a:t>
            </a:r>
            <a:r>
              <a:rPr sz="2400">
                <a:solidFill>
                  <a:srgbClr val="FFFFFF"/>
                </a:solidFill>
              </a:rPr>
              <a:t>vertical</a:t>
            </a:r>
            <a:r>
              <a:rPr sz="2400"/>
              <a:t>"}</a:t>
            </a:r>
          </a:p>
        </p:txBody>
      </p:sp>
    </p:spTree>
    <p:extLst>
      <p:ext uri="{BB962C8B-B14F-4D97-AF65-F5344CB8AC3E}">
        <p14:creationId xmlns:p14="http://schemas.microsoft.com/office/powerpoint/2010/main" val="2931402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displayControl (3)</a:t>
            </a:r>
          </a:p>
        </p:txBody>
      </p:sp>
      <p:sp>
        <p:nvSpPr>
          <p:cNvPr id="559"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pic>
        <p:nvPicPr>
          <p:cNvPr id="560" name="Picture 2" descr="Picture 2"/>
          <p:cNvPicPr>
            <a:picLocks noChangeAspect="1"/>
          </p:cNvPicPr>
          <p:nvPr/>
        </p:nvPicPr>
        <p:blipFill>
          <a:blip r:embed="rId2">
            <a:extLst/>
          </a:blip>
          <a:stretch>
            <a:fillRect/>
          </a:stretch>
        </p:blipFill>
        <p:spPr>
          <a:xfrm>
            <a:off x="838201" y="1466534"/>
            <a:ext cx="8752841" cy="2997692"/>
          </a:xfrm>
          <a:prstGeom prst="rect">
            <a:avLst/>
          </a:prstGeom>
          <a:ln w="12700">
            <a:miter lim="400000"/>
          </a:ln>
        </p:spPr>
      </p:pic>
      <p:sp>
        <p:nvSpPr>
          <p:cNvPr id="561" name="Rectangle 4"/>
          <p:cNvSpPr/>
          <p:nvPr/>
        </p:nvSpPr>
        <p:spPr>
          <a:xfrm>
            <a:off x="985732" y="4805307"/>
            <a:ext cx="9180313" cy="369332"/>
          </a:xfrm>
          <a:prstGeom prst="rect">
            <a:avLst/>
          </a:prstGeom>
          <a:solidFill>
            <a:srgbClr val="262E3D"/>
          </a:solidFill>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a:defRPr sz="1800">
                <a:solidFill>
                  <a:srgbClr val="A8D86D"/>
                </a:solidFill>
                <a:latin typeface="Arial Unicode MS"/>
                <a:ea typeface="Arial Unicode MS"/>
                <a:cs typeface="Arial Unicode MS"/>
                <a:sym typeface="Arial Unicode MS"/>
              </a:defRPr>
            </a:pPr>
            <a:r>
              <a:rPr sz="2400"/>
              <a:t>"displayControl": {"</a:t>
            </a:r>
            <a:r>
              <a:rPr sz="2400">
                <a:solidFill>
                  <a:srgbClr val="FFFFFF"/>
                </a:solidFill>
              </a:rPr>
              <a:t>questionLayout</a:t>
            </a:r>
            <a:r>
              <a:rPr sz="2400"/>
              <a:t>":“</a:t>
            </a:r>
            <a:r>
              <a:rPr sz="2400">
                <a:solidFill>
                  <a:srgbClr val="FFFFFF"/>
                </a:solidFill>
              </a:rPr>
              <a:t>matrix</a:t>
            </a:r>
            <a:r>
              <a:rPr sz="2400"/>
              <a:t>"}</a:t>
            </a:r>
          </a:p>
        </p:txBody>
      </p:sp>
    </p:spTree>
    <p:extLst>
      <p:ext uri="{BB962C8B-B14F-4D97-AF65-F5344CB8AC3E}">
        <p14:creationId xmlns:p14="http://schemas.microsoft.com/office/powerpoint/2010/main" val="37015474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displayControl (4)</a:t>
            </a:r>
          </a:p>
        </p:txBody>
      </p:sp>
      <p:sp>
        <p:nvSpPr>
          <p:cNvPr id="564"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pic>
        <p:nvPicPr>
          <p:cNvPr id="565" name="Picture 1" descr="Picture 1"/>
          <p:cNvPicPr>
            <a:picLocks noChangeAspect="1"/>
          </p:cNvPicPr>
          <p:nvPr/>
        </p:nvPicPr>
        <p:blipFill>
          <a:blip r:embed="rId2">
            <a:extLst/>
          </a:blip>
          <a:stretch>
            <a:fillRect/>
          </a:stretch>
        </p:blipFill>
        <p:spPr>
          <a:xfrm>
            <a:off x="838200" y="1690724"/>
            <a:ext cx="8915400" cy="1968501"/>
          </a:xfrm>
          <a:prstGeom prst="rect">
            <a:avLst/>
          </a:prstGeom>
          <a:ln w="12700">
            <a:miter lim="400000"/>
          </a:ln>
        </p:spPr>
      </p:pic>
      <p:sp>
        <p:nvSpPr>
          <p:cNvPr id="566" name="Rectangle 6"/>
          <p:cNvSpPr/>
          <p:nvPr/>
        </p:nvSpPr>
        <p:spPr>
          <a:xfrm>
            <a:off x="838201" y="4989972"/>
            <a:ext cx="9180313" cy="369332"/>
          </a:xfrm>
          <a:prstGeom prst="rect">
            <a:avLst/>
          </a:prstGeom>
          <a:solidFill>
            <a:srgbClr val="262E3D"/>
          </a:solidFill>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a:defRPr sz="1800">
                <a:solidFill>
                  <a:srgbClr val="A8D86D"/>
                </a:solidFill>
                <a:latin typeface="Arial Unicode MS"/>
                <a:ea typeface="Arial Unicode MS"/>
                <a:cs typeface="Arial Unicode MS"/>
                <a:sym typeface="Arial Unicode MS"/>
              </a:defRPr>
            </a:pPr>
            <a:r>
              <a:rPr sz="2400"/>
              <a:t>"displayControl": {"questionLayout":"</a:t>
            </a:r>
            <a:r>
              <a:rPr sz="2400">
                <a:solidFill>
                  <a:srgbClr val="FFFFFF"/>
                </a:solidFill>
              </a:rPr>
              <a:t>horizontal</a:t>
            </a:r>
            <a:r>
              <a:rPr sz="2400"/>
              <a:t>"}</a:t>
            </a:r>
          </a:p>
        </p:txBody>
      </p:sp>
    </p:spTree>
    <p:extLst>
      <p:ext uri="{BB962C8B-B14F-4D97-AF65-F5344CB8AC3E}">
        <p14:creationId xmlns:p14="http://schemas.microsoft.com/office/powerpoint/2010/main" val="2193983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a:t>
            </a:r>
            <a:br/>
            <a:r>
              <a:t>Autocomplete—Search Field (1)</a:t>
            </a:r>
          </a:p>
        </p:txBody>
      </p:sp>
      <p:sp>
        <p:nvSpPr>
          <p:cNvPr id="569"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pic>
        <p:nvPicPr>
          <p:cNvPr id="570" name="Picture 2" descr="Picture 2"/>
          <p:cNvPicPr>
            <a:picLocks noChangeAspect="1"/>
          </p:cNvPicPr>
          <p:nvPr/>
        </p:nvPicPr>
        <p:blipFill>
          <a:blip r:embed="rId2">
            <a:extLst/>
          </a:blip>
          <a:stretch>
            <a:fillRect/>
          </a:stretch>
        </p:blipFill>
        <p:spPr>
          <a:xfrm>
            <a:off x="560493" y="1896834"/>
            <a:ext cx="6619241" cy="3860801"/>
          </a:xfrm>
          <a:prstGeom prst="rect">
            <a:avLst/>
          </a:prstGeom>
          <a:ln w="12700">
            <a:miter lim="400000"/>
          </a:ln>
        </p:spPr>
      </p:pic>
      <p:sp>
        <p:nvSpPr>
          <p:cNvPr id="571" name="TextBox 5"/>
          <p:cNvSpPr txBox="1"/>
          <p:nvPr/>
        </p:nvSpPr>
        <p:spPr>
          <a:xfrm>
            <a:off x="7063758" y="1690724"/>
            <a:ext cx="3987303" cy="1405256"/>
          </a:xfrm>
          <a:prstGeom prst="rect">
            <a:avLst/>
          </a:prstGeom>
          <a:ln w="12700">
            <a:miter lim="400000"/>
          </a:ln>
          <a:extLst>
            <a:ext uri="{C572A759-6A51-4108-AA02-DFA0A04FC94B}">
              <ma14:wrappingTextBoxFlag xmlns="" xmlns:ma14="http://schemas.microsoft.com/office/mac/drawingml/2011/main" val="1"/>
            </a:ext>
          </a:extLst>
        </p:spPr>
        <p:txBody>
          <a:bodyPr lIns="60959" rIns="60959">
            <a:spAutoFit/>
          </a:bodyPr>
          <a:lstStyle/>
          <a:p>
            <a:pPr marL="380990" indent="-380990">
              <a:buSzPct val="100000"/>
              <a:buFont typeface="Arial"/>
              <a:buChar char="•"/>
              <a:defRPr sz="1600"/>
            </a:pPr>
            <a:r>
              <a:rPr sz="2133"/>
              <a:t>Use LHC-autocomplete widget</a:t>
            </a:r>
          </a:p>
          <a:p>
            <a:pPr marL="380990" indent="-380990">
              <a:buSzPct val="100000"/>
              <a:buFont typeface="Arial"/>
              <a:buChar char="•"/>
              <a:defRPr sz="1600"/>
            </a:pPr>
            <a:r>
              <a:rPr sz="2133"/>
              <a:t>Use LHC CTSS search service</a:t>
            </a:r>
          </a:p>
        </p:txBody>
      </p:sp>
    </p:spTree>
    <p:extLst>
      <p:ext uri="{BB962C8B-B14F-4D97-AF65-F5344CB8AC3E}">
        <p14:creationId xmlns:p14="http://schemas.microsoft.com/office/powerpoint/2010/main" val="2168575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a:t>
            </a:r>
            <a:br/>
            <a:r>
              <a:t>Autocomplete—Search Field (2)</a:t>
            </a:r>
          </a:p>
        </p:txBody>
      </p:sp>
      <p:sp>
        <p:nvSpPr>
          <p:cNvPr id="574"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575" name="Rectangle 1"/>
          <p:cNvSpPr/>
          <p:nvPr/>
        </p:nvSpPr>
        <p:spPr>
          <a:xfrm>
            <a:off x="838201" y="2573373"/>
            <a:ext cx="10637311" cy="1641155"/>
          </a:xfrm>
          <a:prstGeom prst="rect">
            <a:avLst/>
          </a:prstGeom>
          <a:solidFill>
            <a:srgbClr val="262E3D"/>
          </a:solidFill>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a:defRPr sz="1600">
                <a:solidFill>
                  <a:srgbClr val="A8D86D"/>
                </a:solidFill>
                <a:latin typeface="Arial Unicode MS"/>
                <a:ea typeface="Arial Unicode MS"/>
                <a:cs typeface="Arial Unicode MS"/>
                <a:sym typeface="Arial Unicode MS"/>
              </a:defRPr>
            </a:pPr>
            <a:r>
              <a:rPr sz="2133"/>
              <a:t>{ "questionCode":"54116-9",</a:t>
            </a:r>
          </a:p>
          <a:p>
            <a:pPr>
              <a:defRPr sz="1600">
                <a:solidFill>
                  <a:srgbClr val="A8D86D"/>
                </a:solidFill>
                <a:latin typeface="Arial Unicode MS"/>
                <a:ea typeface="Arial Unicode MS"/>
                <a:cs typeface="Arial Unicode MS"/>
                <a:sym typeface="Arial Unicode MS"/>
              </a:defRPr>
            </a:pPr>
            <a:r>
              <a:rPr sz="2133"/>
              <a:t>  "dataType":"CNE",</a:t>
            </a:r>
          </a:p>
          <a:p>
            <a:pPr>
              <a:defRPr sz="1600">
                <a:solidFill>
                  <a:srgbClr val="A8D86D"/>
                </a:solidFill>
                <a:latin typeface="Arial Unicode MS"/>
                <a:ea typeface="Arial Unicode MS"/>
                <a:cs typeface="Arial Unicode MS"/>
                <a:sym typeface="Arial Unicode MS"/>
              </a:defRPr>
            </a:pPr>
            <a:r>
              <a:rPr sz="2133"/>
              <a:t>  "question":"History of diseases",</a:t>
            </a:r>
          </a:p>
          <a:p>
            <a:pPr>
              <a:defRPr sz="1600">
                <a:solidFill>
                  <a:srgbClr val="A8D86D"/>
                </a:solidFill>
                <a:latin typeface="Arial Unicode MS"/>
                <a:ea typeface="Arial Unicode MS"/>
                <a:cs typeface="Arial Unicode MS"/>
                <a:sym typeface="Arial Unicode MS"/>
              </a:defRPr>
            </a:pPr>
            <a:r>
              <a:rPr sz="2133"/>
              <a:t>  "</a:t>
            </a:r>
            <a:r>
              <a:rPr sz="2133">
                <a:solidFill>
                  <a:srgbClr val="FFFFFF"/>
                </a:solidFill>
              </a:rPr>
              <a:t>externallyDefined</a:t>
            </a:r>
            <a:r>
              <a:rPr sz="2133"/>
              <a:t>": “https://clin-table-search.lhc.nlm.nih.gov/api/conditions/v3/search”</a:t>
            </a:r>
          </a:p>
          <a:p>
            <a:pPr>
              <a:defRPr sz="1600">
                <a:solidFill>
                  <a:srgbClr val="A8D86D"/>
                </a:solidFill>
                <a:latin typeface="Arial Unicode MS"/>
                <a:ea typeface="Arial Unicode MS"/>
                <a:cs typeface="Arial Unicode MS"/>
                <a:sym typeface="Arial Unicode MS"/>
              </a:defRPr>
            </a:pPr>
            <a:r>
              <a:rPr sz="2133"/>
              <a:t>}</a:t>
            </a:r>
          </a:p>
        </p:txBody>
      </p:sp>
    </p:spTree>
    <p:extLst>
      <p:ext uri="{BB962C8B-B14F-4D97-AF65-F5344CB8AC3E}">
        <p14:creationId xmlns:p14="http://schemas.microsoft.com/office/powerpoint/2010/main" val="9069243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It was not a standard</a:t>
            </a:r>
          </a:p>
          <a:p>
            <a:r>
              <a:rPr lang="en-US" dirty="0" smtClean="0"/>
              <a:t>Users could stitch such forms into their web pages, but it had no natural usage eco system</a:t>
            </a:r>
          </a:p>
          <a:p>
            <a:r>
              <a:rPr lang="en-US" dirty="0" smtClean="0"/>
              <a:t>Real users of the form would have to figure out how to  tie to a patient registry , orders, provider tables, authentication, etc. Tall barriers to it use  </a:t>
            </a:r>
            <a:endParaRPr lang="en-US" dirty="0"/>
          </a:p>
          <a:p>
            <a:endParaRPr lang="en-US" dirty="0"/>
          </a:p>
        </p:txBody>
      </p:sp>
      <p:sp>
        <p:nvSpPr>
          <p:cNvPr id="3" name="Title 2"/>
          <p:cNvSpPr>
            <a:spLocks noGrp="1"/>
          </p:cNvSpPr>
          <p:nvPr>
            <p:ph type="title"/>
          </p:nvPr>
        </p:nvSpPr>
        <p:spPr/>
        <p:txBody>
          <a:bodyPr/>
          <a:lstStyle/>
          <a:p>
            <a:r>
              <a:rPr lang="en-US" dirty="0" smtClean="0"/>
              <a:t>Impediments </a:t>
            </a: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ct val="25000"/>
              <a:buFont typeface="Times"/>
              <a:buNone/>
            </a:pPr>
            <a:fld id="{00000000-1234-1234-1234-123412341234}" type="slidenum">
              <a:rPr lang="en-US" sz="1200" b="0" i="0" u="none" strike="noStrike" cap="none" smtClean="0">
                <a:solidFill>
                  <a:srgbClr val="000000"/>
                </a:solidFill>
                <a:latin typeface="Times"/>
                <a:ea typeface="Times"/>
                <a:cs typeface="Times"/>
                <a:sym typeface="Times"/>
              </a:rPr>
              <a:t>11</a:t>
            </a:fld>
            <a:endParaRPr lang="en-US" sz="1200" b="0" i="0" u="none" strike="noStrike" cap="none">
              <a:solidFill>
                <a:srgbClr val="000000"/>
              </a:solidFill>
              <a:latin typeface="Times"/>
              <a:ea typeface="Times"/>
              <a:cs typeface="Times"/>
              <a:sym typeface="Times"/>
            </a:endParaRPr>
          </a:p>
        </p:txBody>
      </p:sp>
    </p:spTree>
    <p:extLst>
      <p:ext uri="{BB962C8B-B14F-4D97-AF65-F5344CB8AC3E}">
        <p14:creationId xmlns:p14="http://schemas.microsoft.com/office/powerpoint/2010/main" val="268323264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a:t>
            </a:r>
            <a:br/>
            <a:r>
              <a:t>Autocomplete—Answer List (1)</a:t>
            </a:r>
          </a:p>
        </p:txBody>
      </p:sp>
      <p:sp>
        <p:nvSpPr>
          <p:cNvPr id="578"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579" name="TextBox 5"/>
          <p:cNvSpPr txBox="1"/>
          <p:nvPr/>
        </p:nvSpPr>
        <p:spPr>
          <a:xfrm>
            <a:off x="7063758" y="1690724"/>
            <a:ext cx="3987303" cy="1405256"/>
          </a:xfrm>
          <a:prstGeom prst="rect">
            <a:avLst/>
          </a:prstGeom>
          <a:ln w="12700">
            <a:miter lim="400000"/>
          </a:ln>
          <a:extLst>
            <a:ext uri="{C572A759-6A51-4108-AA02-DFA0A04FC94B}">
              <ma14:wrappingTextBoxFlag xmlns="" xmlns:ma14="http://schemas.microsoft.com/office/mac/drawingml/2011/main" val="1"/>
            </a:ext>
          </a:extLst>
        </p:spPr>
        <p:txBody>
          <a:bodyPr lIns="60959" rIns="60959">
            <a:spAutoFit/>
          </a:bodyPr>
          <a:lstStyle/>
          <a:p>
            <a:pPr marL="380990" indent="-380990">
              <a:buSzPct val="100000"/>
              <a:buFont typeface="Arial"/>
              <a:buChar char="•"/>
              <a:defRPr sz="1600"/>
            </a:pPr>
            <a:r>
              <a:rPr sz="2133"/>
              <a:t>Use LHC-autocomplete widget</a:t>
            </a:r>
          </a:p>
          <a:p>
            <a:pPr marL="380990" indent="-380990">
              <a:buSzPct val="100000"/>
              <a:buFont typeface="Arial"/>
              <a:buChar char="•"/>
              <a:defRPr sz="1600"/>
            </a:pPr>
            <a:r>
              <a:rPr sz="2133"/>
              <a:t>Use LHC CTSS search service</a:t>
            </a:r>
          </a:p>
        </p:txBody>
      </p:sp>
      <p:pic>
        <p:nvPicPr>
          <p:cNvPr id="580" name="Picture 1" descr="Picture 1"/>
          <p:cNvPicPr>
            <a:picLocks noChangeAspect="1"/>
          </p:cNvPicPr>
          <p:nvPr/>
        </p:nvPicPr>
        <p:blipFill>
          <a:blip r:embed="rId2">
            <a:extLst/>
          </a:blip>
          <a:stretch>
            <a:fillRect/>
          </a:stretch>
        </p:blipFill>
        <p:spPr>
          <a:xfrm>
            <a:off x="838201" y="1861814"/>
            <a:ext cx="6515100" cy="3312825"/>
          </a:xfrm>
          <a:prstGeom prst="rect">
            <a:avLst/>
          </a:prstGeom>
          <a:ln w="12700">
            <a:miter lim="400000"/>
          </a:ln>
        </p:spPr>
      </p:pic>
    </p:spTree>
    <p:extLst>
      <p:ext uri="{BB962C8B-B14F-4D97-AF65-F5344CB8AC3E}">
        <p14:creationId xmlns:p14="http://schemas.microsoft.com/office/powerpoint/2010/main" val="3588640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a:t>
            </a:r>
            <a:br/>
            <a:r>
              <a:t>Autocomplete—Answer List (2)</a:t>
            </a:r>
          </a:p>
        </p:txBody>
      </p:sp>
      <p:sp>
        <p:nvSpPr>
          <p:cNvPr id="583"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584" name="Rectangle 5"/>
          <p:cNvSpPr/>
          <p:nvPr/>
        </p:nvSpPr>
        <p:spPr>
          <a:xfrm>
            <a:off x="838199" y="2081029"/>
            <a:ext cx="9240523" cy="2625847"/>
          </a:xfrm>
          <a:prstGeom prst="rect">
            <a:avLst/>
          </a:prstGeom>
          <a:solidFill>
            <a:srgbClr val="262E3D"/>
          </a:solidFill>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a:defRPr sz="1600">
                <a:solidFill>
                  <a:srgbClr val="A8D86D"/>
                </a:solidFill>
                <a:latin typeface="Arial Unicode MS"/>
                <a:ea typeface="Arial Unicode MS"/>
                <a:cs typeface="Arial Unicode MS"/>
                <a:sym typeface="Arial Unicode MS"/>
              </a:defRPr>
            </a:pPr>
            <a:r>
              <a:rPr sz="2133"/>
              <a:t>{ "questionCode":"54123-5", </a:t>
            </a:r>
          </a:p>
          <a:p>
            <a:pPr>
              <a:defRPr sz="1600">
                <a:solidFill>
                  <a:srgbClr val="A8D86D"/>
                </a:solidFill>
                <a:latin typeface="Arial Unicode MS"/>
                <a:ea typeface="Arial Unicode MS"/>
                <a:cs typeface="Arial Unicode MS"/>
                <a:sym typeface="Arial Unicode MS"/>
              </a:defRPr>
            </a:pPr>
            <a:r>
              <a:rPr sz="2133"/>
              <a:t>  "dataType":"CNE", </a:t>
            </a:r>
          </a:p>
          <a:p>
            <a:pPr>
              <a:defRPr sz="1600">
                <a:solidFill>
                  <a:srgbClr val="A8D86D"/>
                </a:solidFill>
                <a:latin typeface="Arial Unicode MS"/>
                <a:ea typeface="Arial Unicode MS"/>
                <a:cs typeface="Arial Unicode MS"/>
                <a:sym typeface="Arial Unicode MS"/>
              </a:defRPr>
            </a:pPr>
            <a:r>
              <a:rPr sz="2133"/>
              <a:t>  "question":"Gender",</a:t>
            </a:r>
          </a:p>
          <a:p>
            <a:pPr>
              <a:defRPr sz="1600">
                <a:solidFill>
                  <a:srgbClr val="A8D86D"/>
                </a:solidFill>
                <a:latin typeface="Arial Unicode MS"/>
                <a:ea typeface="Arial Unicode MS"/>
                <a:cs typeface="Arial Unicode MS"/>
                <a:sym typeface="Arial Unicode MS"/>
              </a:defRPr>
            </a:pPr>
            <a:r>
              <a:rPr sz="2133"/>
              <a:t>  "answers":[</a:t>
            </a:r>
          </a:p>
          <a:p>
            <a:pPr>
              <a:defRPr sz="1600">
                <a:solidFill>
                  <a:srgbClr val="A8D86D"/>
                </a:solidFill>
                <a:latin typeface="Arial Unicode MS"/>
                <a:ea typeface="Arial Unicode MS"/>
                <a:cs typeface="Arial Unicode MS"/>
                <a:sym typeface="Arial Unicode MS"/>
              </a:defRPr>
            </a:pPr>
            <a:r>
              <a:rPr sz="2133"/>
              <a:t>      {"label":null,"code":"LA2-8","text":"Male","other":null},</a:t>
            </a:r>
          </a:p>
          <a:p>
            <a:pPr>
              <a:defRPr sz="1600">
                <a:solidFill>
                  <a:srgbClr val="A8D86D"/>
                </a:solidFill>
                <a:latin typeface="Arial Unicode MS"/>
                <a:ea typeface="Arial Unicode MS"/>
                <a:cs typeface="Arial Unicode MS"/>
                <a:sym typeface="Arial Unicode MS"/>
              </a:defRPr>
            </a:pPr>
            <a:r>
              <a:rPr sz="2133"/>
              <a:t>      {"label":null,"code":"LA3-6","text":"Female","other":null},</a:t>
            </a:r>
          </a:p>
          <a:p>
            <a:pPr>
              <a:defRPr sz="1600">
                <a:solidFill>
                  <a:srgbClr val="A8D86D"/>
                </a:solidFill>
                <a:latin typeface="Arial Unicode MS"/>
                <a:ea typeface="Arial Unicode MS"/>
                <a:cs typeface="Arial Unicode MS"/>
                <a:sym typeface="Arial Unicode MS"/>
              </a:defRPr>
            </a:pPr>
            <a:r>
              <a:rPr sz="2133"/>
              <a:t>      {"label":null,"code":"LA46-8","text":"Other","other":null}]</a:t>
            </a:r>
          </a:p>
          <a:p>
            <a:pPr>
              <a:defRPr sz="1600">
                <a:solidFill>
                  <a:srgbClr val="A8D86D"/>
                </a:solidFill>
                <a:latin typeface="Arial Unicode MS"/>
                <a:ea typeface="Arial Unicode MS"/>
                <a:cs typeface="Arial Unicode MS"/>
                <a:sym typeface="Arial Unicode MS"/>
              </a:defRPr>
            </a:pPr>
            <a:r>
              <a:rPr sz="2133"/>
              <a:t>}</a:t>
            </a:r>
          </a:p>
        </p:txBody>
      </p:sp>
    </p:spTree>
    <p:extLst>
      <p:ext uri="{BB962C8B-B14F-4D97-AF65-F5344CB8AC3E}">
        <p14:creationId xmlns:p14="http://schemas.microsoft.com/office/powerpoint/2010/main" val="20384438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a:t>
            </a:r>
            <a:br/>
            <a:r>
              <a:t>template &amp; templateOptions</a:t>
            </a:r>
          </a:p>
        </p:txBody>
      </p:sp>
      <p:sp>
        <p:nvSpPr>
          <p:cNvPr id="587"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588" name="TextBox 2"/>
          <p:cNvSpPr txBox="1"/>
          <p:nvPr/>
        </p:nvSpPr>
        <p:spPr>
          <a:xfrm>
            <a:off x="838199" y="1690725"/>
            <a:ext cx="7579363" cy="4689489"/>
          </a:xfrm>
          <a:prstGeom prst="rect">
            <a:avLst/>
          </a:prstGeom>
          <a:ln w="12700">
            <a:miter lim="400000"/>
          </a:ln>
          <a:extLst>
            <a:ext uri="{C572A759-6A51-4108-AA02-DFA0A04FC94B}">
              <ma14:wrappingTextBoxFlag xmlns="" xmlns:ma14="http://schemas.microsoft.com/office/mac/drawingml/2011/main" val="1"/>
            </a:ext>
          </a:extLst>
        </p:spPr>
        <p:txBody>
          <a:bodyPr lIns="60959" rIns="60959">
            <a:spAutoFit/>
          </a:bodyPr>
          <a:lstStyle/>
          <a:p>
            <a:r>
              <a:rPr sz="1867"/>
              <a:t>showQuestionCode</a:t>
            </a:r>
          </a:p>
          <a:p>
            <a:r>
              <a:rPr sz="1867"/>
              <a:t>showCodingInstruction</a:t>
            </a:r>
          </a:p>
          <a:p>
            <a:r>
              <a:rPr sz="1867"/>
              <a:t>tabOnInputFieldsOnly</a:t>
            </a:r>
          </a:p>
          <a:p>
            <a:r>
              <a:rPr sz="1867"/>
              <a:t>hideFormControls</a:t>
            </a:r>
          </a:p>
          <a:p>
            <a:r>
              <a:rPr sz="1867"/>
              <a:t>hideUnits</a:t>
            </a:r>
          </a:p>
          <a:p>
            <a:r>
              <a:rPr sz="1867"/>
              <a:t>showFormOptionPanel</a:t>
            </a:r>
          </a:p>
          <a:p>
            <a:r>
              <a:rPr sz="1867"/>
              <a:t>showFormOptionPanelButton</a:t>
            </a:r>
          </a:p>
          <a:p>
            <a:r>
              <a:rPr sz="1867"/>
              <a:t>allowMultipleEmptyRepeatingItems</a:t>
            </a:r>
          </a:p>
          <a:p>
            <a:r>
              <a:rPr sz="1867"/>
              <a:t>allowHTMLInInstructions</a:t>
            </a:r>
          </a:p>
          <a:p>
            <a:r>
              <a:rPr sz="1867"/>
              <a:t>useAnimation</a:t>
            </a:r>
          </a:p>
          <a:p>
            <a:r>
              <a:rPr sz="1867"/>
              <a:t>defaultAnswer</a:t>
            </a:r>
          </a:p>
          <a:p>
            <a:r>
              <a:rPr sz="1867"/>
              <a:t>displayControl</a:t>
            </a:r>
          </a:p>
          <a:p>
            <a:r>
              <a:rPr sz="1867"/>
              <a:t>viewMode</a:t>
            </a:r>
          </a:p>
          <a:p>
            <a:r>
              <a:rPr sz="1867"/>
              <a:t>defaultAnswerLayout</a:t>
            </a:r>
          </a:p>
          <a:p>
            <a:r>
              <a:rPr sz="1867"/>
              <a:t>showFormHeader</a:t>
            </a:r>
          </a:p>
          <a:p>
            <a:r>
              <a:rPr sz="1867"/>
              <a:t>formHeaderItem</a:t>
            </a:r>
          </a:p>
        </p:txBody>
      </p:sp>
      <p:sp>
        <p:nvSpPr>
          <p:cNvPr id="589" name="Rectangle 6"/>
          <p:cNvSpPr txBox="1"/>
          <p:nvPr/>
        </p:nvSpPr>
        <p:spPr>
          <a:xfrm>
            <a:off x="6571641" y="3284127"/>
            <a:ext cx="4289401" cy="954300"/>
          </a:xfrm>
          <a:prstGeom prst="rect">
            <a:avLst/>
          </a:prstGeom>
          <a:ln w="12700">
            <a:miter lim="400000"/>
          </a:ln>
          <a:extLst>
            <a:ext uri="{C572A759-6A51-4108-AA02-DFA0A04FC94B}">
              <ma14:wrappingTextBoxFlag xmlns="" xmlns:ma14="http://schemas.microsoft.com/office/mac/drawingml/2011/main" val="1"/>
            </a:ext>
          </a:extLst>
        </p:spPr>
        <p:txBody>
          <a:bodyPr lIns="60959" rIns="60959">
            <a:spAutoFit/>
          </a:bodyPr>
          <a:lstStyle/>
          <a:p>
            <a:pPr>
              <a:defRPr b="1"/>
            </a:pPr>
            <a:r>
              <a:rPr sz="1867"/>
              <a:t>LHC-Forms specs: </a:t>
            </a:r>
            <a:r>
              <a:rPr sz="1867" u="sng">
                <a:solidFill>
                  <a:schemeClr val="accent5"/>
                </a:solidFill>
                <a:uFill>
                  <a:solidFill>
                    <a:schemeClr val="accent5"/>
                  </a:solidFill>
                </a:uFill>
                <a:hlinkClick r:id="rId3"/>
              </a:rPr>
              <a:t>https://github.com/lhncbc/lforms/blob/master/form_definition.md</a:t>
            </a:r>
          </a:p>
        </p:txBody>
      </p:sp>
    </p:spTree>
    <p:extLst>
      <p:ext uri="{BB962C8B-B14F-4D97-AF65-F5344CB8AC3E}">
        <p14:creationId xmlns:p14="http://schemas.microsoft.com/office/powerpoint/2010/main" val="4898175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Shape 259"/>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Exporting data</a:t>
            </a:r>
          </a:p>
        </p:txBody>
      </p:sp>
      <p:sp>
        <p:nvSpPr>
          <p:cNvPr id="594" name="Shape 260"/>
          <p:cNvSpPr txBox="1">
            <a:spLocks noGrp="1"/>
          </p:cNvSpPr>
          <p:nvPr>
            <p:ph type="body" idx="1"/>
          </p:nvPr>
        </p:nvSpPr>
        <p:spPr>
          <a:prstGeom prst="rect">
            <a:avLst/>
          </a:prstGeom>
        </p:spPr>
        <p:txBody>
          <a:bodyPr wrap="square" lIns="45700" tIns="45700" rIns="45700" bIns="45700" anchor="t" anchorCtr="0"/>
          <a:lstStyle/>
          <a:p>
            <a:pPr marL="237061" indent="-228594"/>
            <a:r>
              <a:t>Available functions:</a:t>
            </a:r>
          </a:p>
          <a:p>
            <a:pPr marL="694249" lvl="1" indent="-237061">
              <a:spcBef>
                <a:spcPts val="533"/>
              </a:spcBef>
              <a:defRPr sz="1800"/>
            </a:pPr>
            <a:r>
              <a:t>LForms.Util.</a:t>
            </a:r>
            <a:r>
              <a:rPr b="1"/>
              <a:t>getUserData</a:t>
            </a:r>
            <a:r>
              <a:t>(...) -- </a:t>
            </a:r>
            <a:r>
              <a:rPr sz="1867"/>
              <a:t>returns user data with options to include form definition data.</a:t>
            </a:r>
          </a:p>
          <a:p>
            <a:pPr marL="694249" lvl="1" indent="-237061">
              <a:spcBef>
                <a:spcPts val="533"/>
              </a:spcBef>
              <a:defRPr sz="1800"/>
            </a:pPr>
            <a:r>
              <a:t>LForms.Util.</a:t>
            </a:r>
            <a:r>
              <a:rPr b="1"/>
              <a:t>getFormData</a:t>
            </a:r>
            <a:r>
              <a:t>(...) -- </a:t>
            </a:r>
            <a:r>
              <a:rPr sz="1867"/>
              <a:t>returns the form definition with user data.  It has everything needed to redisplay the form in its filled-in state.</a:t>
            </a:r>
          </a:p>
          <a:p>
            <a:pPr marL="694249" lvl="1" indent="-237061">
              <a:spcBef>
                <a:spcPts val="533"/>
              </a:spcBef>
              <a:buSzPct val="128571"/>
              <a:defRPr sz="1800"/>
            </a:pPr>
            <a:r>
              <a:t>LForms.Util.</a:t>
            </a:r>
            <a:r>
              <a:rPr b="1"/>
              <a:t>getFHIRData</a:t>
            </a:r>
            <a:r>
              <a:t>(...) -- </a:t>
            </a:r>
            <a:r>
              <a:rPr sz="1867"/>
              <a:t>returns FHIR Questionnaire, QuestionnaireResponse or DiagnosticReport resources.</a:t>
            </a:r>
          </a:p>
          <a:p>
            <a:pPr marL="694249" lvl="1" indent="-237061">
              <a:spcBef>
                <a:spcPts val="533"/>
              </a:spcBef>
              <a:buSzPct val="128571"/>
              <a:defRPr sz="1800"/>
            </a:pPr>
            <a:r>
              <a:t>LForms.Util.</a:t>
            </a:r>
            <a:r>
              <a:rPr b="1"/>
              <a:t>getHL7Data</a:t>
            </a:r>
            <a:r>
              <a:t>(...) -- </a:t>
            </a:r>
            <a:r>
              <a:rPr sz="1867"/>
              <a:t>returns HL7 v2 OBR and OBX segment data.</a:t>
            </a:r>
          </a:p>
          <a:p>
            <a:pPr marL="245527" indent="-8466">
              <a:spcBef>
                <a:spcPts val="0"/>
              </a:spcBef>
            </a:pPr>
            <a:r>
              <a:t>Documentation</a:t>
            </a:r>
          </a:p>
          <a:p>
            <a:pPr marL="1151438" lvl="1" indent="-457189">
              <a:spcBef>
                <a:spcPts val="0"/>
              </a:spcBef>
              <a:defRPr sz="1800" u="sng">
                <a:solidFill>
                  <a:srgbClr val="0000FF"/>
                </a:solidFill>
              </a:defRPr>
            </a:pPr>
            <a:r>
              <a:rPr>
                <a:solidFill>
                  <a:schemeClr val="accent5"/>
                </a:solidFill>
                <a:uFill>
                  <a:solidFill>
                    <a:schemeClr val="accent5"/>
                  </a:solidFill>
                </a:uFill>
                <a:hlinkClick r:id="rId2"/>
              </a:rPr>
              <a:t>http://lhncbc.github.io/lforms/index.html#retrieving-user-entered-data</a:t>
            </a:r>
          </a:p>
          <a:p>
            <a:pPr marL="1185304" lvl="1" indent="-491054">
              <a:spcBef>
                <a:spcPts val="0"/>
              </a:spcBef>
              <a:defRPr sz="1400"/>
            </a:pPr>
            <a:r>
              <a:t>(a little out of date but we’re working on it)</a:t>
            </a:r>
          </a:p>
        </p:txBody>
      </p:sp>
      <p:sp>
        <p:nvSpPr>
          <p:cNvPr id="595" name="Shape 261"/>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Tree>
    <p:extLst>
      <p:ext uri="{BB962C8B-B14F-4D97-AF65-F5344CB8AC3E}">
        <p14:creationId xmlns:p14="http://schemas.microsoft.com/office/powerpoint/2010/main" val="970587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7" name="Shape 266"/>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Installation for Development</a:t>
            </a:r>
          </a:p>
        </p:txBody>
      </p:sp>
      <p:sp>
        <p:nvSpPr>
          <p:cNvPr id="598" name="Shape 267"/>
          <p:cNvSpPr txBox="1">
            <a:spLocks noGrp="1"/>
          </p:cNvSpPr>
          <p:nvPr>
            <p:ph type="body" idx="1"/>
          </p:nvPr>
        </p:nvSpPr>
        <p:spPr>
          <a:prstGeom prst="rect">
            <a:avLst/>
          </a:prstGeom>
        </p:spPr>
        <p:txBody>
          <a:bodyPr wrap="square" lIns="45700" tIns="45700" rIns="45700" bIns="45700" anchor="t" anchorCtr="0"/>
          <a:lstStyle/>
          <a:p>
            <a:pPr marL="237061" indent="-228594">
              <a:defRPr sz="2400"/>
            </a:pPr>
            <a:r>
              <a:t>Install as a bower package</a:t>
            </a:r>
          </a:p>
          <a:p>
            <a:pPr marL="694249" lvl="1" indent="-228594">
              <a:defRPr sz="1800"/>
            </a:pPr>
            <a:r>
              <a:t>bower is a package manager for web application development (https://bower.io/)</a:t>
            </a:r>
          </a:p>
          <a:p>
            <a:pPr marL="694249" lvl="1" indent="-228594">
              <a:defRPr sz="1800"/>
            </a:pPr>
            <a:r>
              <a:t>“bower install lforms”</a:t>
            </a:r>
          </a:p>
          <a:p>
            <a:pPr marL="237061" indent="-228594">
              <a:defRPr sz="2400"/>
            </a:pPr>
            <a:r>
              <a:t>Pre-built, ready-use packages on CTSS website (</a:t>
            </a:r>
            <a:r>
              <a:rPr u="sng">
                <a:solidFill>
                  <a:schemeClr val="accent5"/>
                </a:solidFill>
                <a:uFill>
                  <a:solidFill>
                    <a:schemeClr val="accent5"/>
                  </a:solidFill>
                </a:uFill>
                <a:hlinkClick r:id="rId2"/>
              </a:rPr>
              <a:t>https://clin-table-search.lhc.nlm.nih.gov/lforms-versions</a:t>
            </a:r>
            <a:r>
              <a:rPr/>
              <a:t>)</a:t>
            </a:r>
          </a:p>
          <a:p>
            <a:pPr marL="694249" lvl="1" indent="-228594">
              <a:spcBef>
                <a:spcPts val="533"/>
              </a:spcBef>
              <a:defRPr sz="1800"/>
            </a:pPr>
            <a:r>
              <a:t>Download the package</a:t>
            </a:r>
          </a:p>
          <a:p>
            <a:pPr marL="694249" lvl="1" indent="-228594">
              <a:defRPr sz="1800"/>
            </a:pPr>
            <a:r>
              <a:t>Include the package in webpages directly</a:t>
            </a:r>
          </a:p>
          <a:p>
            <a:pPr marL="694249" lvl="1" indent="-228594">
              <a:defRPr sz="1800"/>
            </a:pPr>
            <a:r>
              <a:t>Documentations: </a:t>
            </a:r>
            <a:r>
              <a:rPr u="sng">
                <a:solidFill>
                  <a:schemeClr val="accent5"/>
                </a:solidFill>
                <a:uFill>
                  <a:solidFill>
                    <a:schemeClr val="accent5"/>
                  </a:solidFill>
                </a:uFill>
                <a:hlinkClick r:id="rId3"/>
              </a:rPr>
              <a:t>http://lhncbc.github.io/lforms/</a:t>
            </a:r>
          </a:p>
        </p:txBody>
      </p:sp>
      <p:sp>
        <p:nvSpPr>
          <p:cNvPr id="599" name="Shape 268"/>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Tree>
    <p:extLst>
      <p:ext uri="{BB962C8B-B14F-4D97-AF65-F5344CB8AC3E}">
        <p14:creationId xmlns:p14="http://schemas.microsoft.com/office/powerpoint/2010/main" val="7667778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 name="Shape 194"/>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Resources</a:t>
            </a:r>
          </a:p>
        </p:txBody>
      </p:sp>
      <p:sp>
        <p:nvSpPr>
          <p:cNvPr id="602" name="Shape 195"/>
          <p:cNvSpPr txBox="1">
            <a:spLocks noGrp="1"/>
          </p:cNvSpPr>
          <p:nvPr>
            <p:ph type="body" idx="1"/>
          </p:nvPr>
        </p:nvSpPr>
        <p:spPr>
          <a:prstGeom prst="rect">
            <a:avLst/>
          </a:prstGeom>
        </p:spPr>
        <p:txBody>
          <a:bodyPr wrap="square" lIns="45700" tIns="45700" rIns="45700" bIns="45700" anchor="t" anchorCtr="0"/>
          <a:lstStyle/>
          <a:p>
            <a:pPr>
              <a:spcBef>
                <a:spcPts val="0"/>
              </a:spcBef>
            </a:pPr>
            <a:r>
              <a:t>LHC-Forms Project website</a:t>
            </a:r>
          </a:p>
          <a:p>
            <a:pPr marL="0" indent="237061">
              <a:spcBef>
                <a:spcPts val="0"/>
              </a:spcBef>
              <a:buSzTx/>
              <a:buNone/>
            </a:pPr>
            <a:r>
              <a:t>	</a:t>
            </a:r>
            <a:r>
              <a:rPr u="sng">
                <a:solidFill>
                  <a:schemeClr val="accent5"/>
                </a:solidFill>
                <a:uFill>
                  <a:solidFill>
                    <a:schemeClr val="accent5"/>
                  </a:solidFill>
                </a:uFill>
                <a:hlinkClick r:id="rId2"/>
              </a:rPr>
              <a:t>https://lhncbc.nlm.nih.gov/project/lhc-forms</a:t>
            </a:r>
          </a:p>
          <a:p>
            <a:pPr marL="0" indent="237061">
              <a:spcBef>
                <a:spcPts val="0"/>
              </a:spcBef>
              <a:buSzTx/>
              <a:buNone/>
            </a:pPr>
            <a:endParaRPr u="sng">
              <a:solidFill>
                <a:schemeClr val="accent5"/>
              </a:solidFill>
              <a:uFill>
                <a:solidFill>
                  <a:schemeClr val="accent5"/>
                </a:solidFill>
              </a:uFill>
              <a:hlinkClick r:id="rId2"/>
            </a:endParaRPr>
          </a:p>
          <a:p>
            <a:pPr>
              <a:spcBef>
                <a:spcPts val="0"/>
              </a:spcBef>
            </a:pPr>
            <a:r>
              <a:t>LHC-Forms public demo application</a:t>
            </a:r>
          </a:p>
          <a:p>
            <a:pPr marL="0" indent="237061">
              <a:spcBef>
                <a:spcPts val="0"/>
              </a:spcBef>
              <a:buSzTx/>
              <a:buNone/>
            </a:pPr>
            <a:r>
              <a:t>	</a:t>
            </a:r>
            <a:r>
              <a:rPr u="sng">
                <a:solidFill>
                  <a:schemeClr val="accent5"/>
                </a:solidFill>
                <a:uFill>
                  <a:solidFill>
                    <a:schemeClr val="accent5"/>
                  </a:solidFill>
                </a:uFill>
                <a:hlinkClick r:id="rId3"/>
              </a:rPr>
              <a:t>https://lhc-forms.lhc.nlm.nih.gov/</a:t>
            </a:r>
          </a:p>
          <a:p>
            <a:pPr marL="0" indent="237061">
              <a:spcBef>
                <a:spcPts val="0"/>
              </a:spcBef>
              <a:buSzTx/>
              <a:buNone/>
            </a:pPr>
            <a:endParaRPr u="sng">
              <a:solidFill>
                <a:schemeClr val="accent5"/>
              </a:solidFill>
              <a:uFill>
                <a:solidFill>
                  <a:schemeClr val="accent5"/>
                </a:solidFill>
              </a:uFill>
              <a:hlinkClick r:id="rId3"/>
            </a:endParaRPr>
          </a:p>
          <a:p>
            <a:pPr>
              <a:spcBef>
                <a:spcPts val="0"/>
              </a:spcBef>
            </a:pPr>
            <a:r>
              <a:t>Github pages</a:t>
            </a:r>
          </a:p>
          <a:p>
            <a:pPr marL="0" indent="237061">
              <a:spcBef>
                <a:spcPts val="0"/>
              </a:spcBef>
              <a:buSzTx/>
              <a:buNone/>
            </a:pPr>
            <a:r>
              <a:t>	</a:t>
            </a:r>
            <a:r>
              <a:rPr u="sng">
                <a:solidFill>
                  <a:schemeClr val="accent5"/>
                </a:solidFill>
                <a:uFill>
                  <a:solidFill>
                    <a:schemeClr val="accent5"/>
                  </a:solidFill>
                </a:uFill>
                <a:hlinkClick r:id="rId4"/>
              </a:rPr>
              <a:t>https://github.com/lhncbc/lforms</a:t>
            </a:r>
          </a:p>
          <a:p>
            <a:pPr marL="0" indent="237061">
              <a:spcBef>
                <a:spcPts val="0"/>
              </a:spcBef>
              <a:buSzTx/>
              <a:buNone/>
            </a:pPr>
            <a:r>
              <a:t>	</a:t>
            </a:r>
            <a:r>
              <a:rPr u="sng">
                <a:solidFill>
                  <a:schemeClr val="accent5"/>
                </a:solidFill>
                <a:uFill>
                  <a:solidFill>
                    <a:schemeClr val="accent5"/>
                  </a:solidFill>
                </a:uFill>
                <a:hlinkClick r:id="rId5"/>
              </a:rPr>
              <a:t>http://lhncbc.github.io/lforms/</a:t>
            </a:r>
          </a:p>
        </p:txBody>
      </p:sp>
      <p:sp>
        <p:nvSpPr>
          <p:cNvPr id="603" name="Shape 196"/>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Tree>
    <p:extLst>
      <p:ext uri="{BB962C8B-B14F-4D97-AF65-F5344CB8AC3E}">
        <p14:creationId xmlns:p14="http://schemas.microsoft.com/office/powerpoint/2010/main" val="20526739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 name="Shape 273"/>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Exercise (1)</a:t>
            </a:r>
          </a:p>
        </p:txBody>
      </p:sp>
      <p:sp>
        <p:nvSpPr>
          <p:cNvPr id="606" name="Shape 274"/>
          <p:cNvSpPr txBox="1">
            <a:spLocks noGrp="1"/>
          </p:cNvSpPr>
          <p:nvPr>
            <p:ph type="body" idx="1"/>
          </p:nvPr>
        </p:nvSpPr>
        <p:spPr>
          <a:xfrm>
            <a:off x="838200" y="1558440"/>
            <a:ext cx="10515600" cy="4351201"/>
          </a:xfrm>
          <a:prstGeom prst="rect">
            <a:avLst/>
          </a:prstGeom>
        </p:spPr>
        <p:txBody>
          <a:bodyPr wrap="square" lIns="45700" tIns="45700" rIns="45700" bIns="45700" anchor="t" anchorCtr="0"/>
          <a:lstStyle/>
          <a:p>
            <a:pPr marL="457189" indent="-457189"/>
            <a:r>
              <a:t>LHC-Forms feature demo on Github </a:t>
            </a:r>
          </a:p>
          <a:p>
            <a:pPr marL="914377" lvl="1" indent="-457189">
              <a:defRPr u="sng">
                <a:solidFill>
                  <a:srgbClr val="0000FF"/>
                </a:solidFill>
              </a:defRPr>
            </a:pPr>
            <a:r>
              <a:rPr>
                <a:solidFill>
                  <a:schemeClr val="accent5"/>
                </a:solidFill>
                <a:uFill>
                  <a:solidFill>
                    <a:schemeClr val="accent5"/>
                  </a:solidFill>
                </a:uFill>
                <a:hlinkClick r:id="rId2"/>
              </a:rPr>
              <a:t>http://lhncbc.github.io/lforms/demos.html</a:t>
            </a:r>
          </a:p>
          <a:p>
            <a:pPr marL="457189" indent="-457189"/>
            <a:r>
              <a:t>LHC-Forms demo website </a:t>
            </a:r>
          </a:p>
          <a:p>
            <a:pPr marL="914377" lvl="1" indent="-457189">
              <a:defRPr u="sng">
                <a:solidFill>
                  <a:srgbClr val="0000FF"/>
                </a:solidFill>
              </a:defRPr>
            </a:pPr>
            <a:r>
              <a:rPr>
                <a:solidFill>
                  <a:schemeClr val="accent5"/>
                </a:solidFill>
                <a:uFill>
                  <a:solidFill>
                    <a:schemeClr val="accent5"/>
                  </a:solidFill>
                </a:uFill>
                <a:hlinkClick r:id="rId3"/>
              </a:rPr>
              <a:t>https://lhc-forms.lhc.nlm.nih.gov/</a:t>
            </a:r>
          </a:p>
          <a:p>
            <a:pPr marL="457189" indent="-457189"/>
            <a:r>
              <a:t>LHC-Forms on FHIR SMART app </a:t>
            </a:r>
          </a:p>
          <a:p>
            <a:pPr marL="1151438" lvl="1" indent="-457189"/>
            <a:r>
              <a:rPr u="sng">
                <a:solidFill>
                  <a:schemeClr val="accent5"/>
                </a:solidFill>
                <a:uFill>
                  <a:solidFill>
                    <a:schemeClr val="accent5"/>
                  </a:solidFill>
                </a:uFill>
                <a:hlinkClick r:id="rId4"/>
              </a:rPr>
              <a:t>https://apps.smarthealthit.org/app/24</a:t>
            </a:r>
          </a:p>
        </p:txBody>
      </p:sp>
      <p:sp>
        <p:nvSpPr>
          <p:cNvPr id="607" name="Shape 275"/>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Tree>
    <p:extLst>
      <p:ext uri="{BB962C8B-B14F-4D97-AF65-F5344CB8AC3E}">
        <p14:creationId xmlns:p14="http://schemas.microsoft.com/office/powerpoint/2010/main" val="17024794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 name="Shape 273"/>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Exercise (2)</a:t>
            </a:r>
          </a:p>
        </p:txBody>
      </p:sp>
      <p:sp>
        <p:nvSpPr>
          <p:cNvPr id="610" name="Shape 274"/>
          <p:cNvSpPr txBox="1">
            <a:spLocks noGrp="1"/>
          </p:cNvSpPr>
          <p:nvPr>
            <p:ph type="body" idx="1"/>
          </p:nvPr>
        </p:nvSpPr>
        <p:spPr>
          <a:xfrm>
            <a:off x="838200" y="1558440"/>
            <a:ext cx="10515600" cy="4351201"/>
          </a:xfrm>
          <a:prstGeom prst="rect">
            <a:avLst/>
          </a:prstGeom>
        </p:spPr>
        <p:txBody>
          <a:bodyPr wrap="square" lIns="45700" tIns="45700" rIns="45700" bIns="45700" anchor="t" anchorCtr="0"/>
          <a:lstStyle/>
          <a:p>
            <a:pPr marL="416042" indent="-416042" defTabSz="1109444">
              <a:spcBef>
                <a:spcPts val="933"/>
              </a:spcBef>
              <a:defRPr sz="1911"/>
            </a:pPr>
            <a:r>
              <a:t>A demo application with Form builder and Demo app:</a:t>
            </a:r>
          </a:p>
          <a:p>
            <a:pPr marL="832083" lvl="1" indent="-416042" defTabSz="1109444">
              <a:spcBef>
                <a:spcPts val="400"/>
              </a:spcBef>
              <a:defRPr sz="1638"/>
            </a:pPr>
            <a:r>
              <a:t>LHC-Forms form builder, to create/edit forms</a:t>
            </a:r>
          </a:p>
          <a:p>
            <a:pPr marL="832083" lvl="1" indent="-416042" defTabSz="1109444">
              <a:spcBef>
                <a:spcPts val="400"/>
              </a:spcBef>
              <a:defRPr sz="1638"/>
            </a:pPr>
            <a:r>
              <a:t>LHC-Forms demo-app, to use those forms for user input data</a:t>
            </a:r>
          </a:p>
          <a:p>
            <a:pPr marL="832083" lvl="1" indent="-416042" defTabSz="1109444">
              <a:spcBef>
                <a:spcPts val="400"/>
              </a:spcBef>
              <a:defRPr sz="1638"/>
            </a:pPr>
            <a:r>
              <a:t>Forms are stored as FHIR Questionnaire in a HAPI FHIR server</a:t>
            </a:r>
          </a:p>
          <a:p>
            <a:pPr marL="832083" lvl="1" indent="-416042" defTabSz="1109444">
              <a:spcBef>
                <a:spcPts val="400"/>
              </a:spcBef>
              <a:defRPr sz="1638"/>
            </a:pPr>
            <a:r>
              <a:t>User data are stored as FHIR QuestionnaireResponse in the same HAPI FHIR server</a:t>
            </a:r>
          </a:p>
          <a:p>
            <a:pPr marL="832083" lvl="1" indent="-416042" defTabSz="1109444">
              <a:spcBef>
                <a:spcPts val="400"/>
              </a:spcBef>
              <a:defRPr sz="1638"/>
            </a:pPr>
            <a:r>
              <a:t>User authentication/authorization is handled by Google firebase</a:t>
            </a:r>
          </a:p>
          <a:p>
            <a:pPr marL="423745" indent="-416042" defTabSz="1109444">
              <a:spcBef>
                <a:spcPts val="400"/>
              </a:spcBef>
              <a:defRPr sz="1638"/>
            </a:pPr>
            <a:r>
              <a:t>LHC-Forms Form Builder</a:t>
            </a:r>
          </a:p>
          <a:p>
            <a:pPr marL="832083" lvl="1" indent="-416042" defTabSz="1109444">
              <a:spcBef>
                <a:spcPts val="400"/>
              </a:spcBef>
              <a:defRPr sz="1638"/>
            </a:pPr>
            <a:r>
              <a:rPr u="sng">
                <a:solidFill>
                  <a:schemeClr val="accent5"/>
                </a:solidFill>
                <a:uFill>
                  <a:solidFill>
                    <a:schemeClr val="accent5"/>
                  </a:solidFill>
                </a:uFill>
                <a:hlinkClick r:id="rId2"/>
              </a:rPr>
              <a:t>https://lhc-formbuilder.lhc.nlm.nih.gov/</a:t>
            </a:r>
          </a:p>
          <a:p>
            <a:pPr marL="832083" lvl="1" indent="-416042" defTabSz="1109444">
              <a:spcBef>
                <a:spcPts val="400"/>
              </a:spcBef>
              <a:defRPr sz="1638"/>
            </a:pPr>
            <a:r>
              <a:t>requires login: lforms/demo</a:t>
            </a:r>
          </a:p>
          <a:p>
            <a:pPr marL="423745" indent="-416042" defTabSz="1109444">
              <a:spcBef>
                <a:spcPts val="400"/>
              </a:spcBef>
              <a:defRPr sz="1638"/>
            </a:pPr>
            <a:r>
              <a:t>LHC-Forms FHIR Demo App</a:t>
            </a:r>
          </a:p>
          <a:p>
            <a:pPr marL="832083" lvl="1" indent="-416042" defTabSz="1109444">
              <a:spcBef>
                <a:spcPts val="400"/>
              </a:spcBef>
              <a:defRPr sz="1638"/>
            </a:pPr>
            <a:r>
              <a:rPr u="sng">
                <a:solidFill>
                  <a:schemeClr val="accent5"/>
                </a:solidFill>
                <a:uFill>
                  <a:solidFill>
                    <a:schemeClr val="accent5"/>
                  </a:solidFill>
                </a:uFill>
                <a:hlinkClick r:id="rId3"/>
              </a:rPr>
              <a:t>https://lhc-forms.lhc.nlm.nih.gov/demo-app</a:t>
            </a:r>
          </a:p>
        </p:txBody>
      </p:sp>
      <p:sp>
        <p:nvSpPr>
          <p:cNvPr id="611" name="Shape 275"/>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Tree>
    <p:extLst>
      <p:ext uri="{BB962C8B-B14F-4D97-AF65-F5344CB8AC3E}">
        <p14:creationId xmlns:p14="http://schemas.microsoft.com/office/powerpoint/2010/main" val="18257100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 name="Shape 201"/>
          <p:cNvSpPr txBox="1">
            <a:spLocks noGrp="1"/>
          </p:cNvSpPr>
          <p:nvPr>
            <p:ph type="title"/>
          </p:nvPr>
        </p:nvSpPr>
        <p:spPr>
          <a:xfrm>
            <a:off x="838200" y="365124"/>
            <a:ext cx="10515600" cy="1325600"/>
          </a:xfrm>
          <a:prstGeom prst="rect">
            <a:avLst/>
          </a:prstGeom>
        </p:spPr>
        <p:txBody>
          <a:bodyPr/>
          <a:lstStyle/>
          <a:p>
            <a:r>
              <a:t>LHC-Forms: System Design</a:t>
            </a:r>
          </a:p>
        </p:txBody>
      </p:sp>
      <p:pic>
        <p:nvPicPr>
          <p:cNvPr id="614" name="Picture 4" descr="Picture 4"/>
          <p:cNvPicPr>
            <a:picLocks noChangeAspect="1"/>
          </p:cNvPicPr>
          <p:nvPr/>
        </p:nvPicPr>
        <p:blipFill>
          <a:blip r:embed="rId2">
            <a:extLst/>
          </a:blip>
          <a:stretch>
            <a:fillRect/>
          </a:stretch>
        </p:blipFill>
        <p:spPr>
          <a:xfrm>
            <a:off x="1682695" y="1347431"/>
            <a:ext cx="8645239" cy="5040776"/>
          </a:xfrm>
          <a:prstGeom prst="rect">
            <a:avLst/>
          </a:prstGeom>
          <a:ln w="12700">
            <a:miter lim="400000"/>
          </a:ln>
        </p:spPr>
      </p:pic>
    </p:spTree>
    <p:extLst>
      <p:ext uri="{BB962C8B-B14F-4D97-AF65-F5344CB8AC3E}">
        <p14:creationId xmlns:p14="http://schemas.microsoft.com/office/powerpoint/2010/main" val="27513935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Shape 499"/>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LHC-Forms Builder:  Demo</a:t>
            </a:r>
          </a:p>
        </p:txBody>
      </p:sp>
      <p:sp>
        <p:nvSpPr>
          <p:cNvPr id="500" name="Shape 500"/>
          <p:cNvSpPr txBox="1">
            <a:spLocks noGrp="1"/>
          </p:cNvSpPr>
          <p:nvPr>
            <p:ph type="body" idx="1"/>
          </p:nvPr>
        </p:nvSpPr>
        <p:spPr>
          <a:xfrm>
            <a:off x="838200" y="1825625"/>
            <a:ext cx="10515600" cy="4351200"/>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Website:  </a:t>
            </a:r>
            <a:r>
              <a:rPr lang="en-US" sz="2800" b="0" i="0" u="sng" strike="noStrike" cap="none">
                <a:solidFill>
                  <a:schemeClr val="hlink"/>
                </a:solidFill>
                <a:latin typeface="Calibri"/>
                <a:ea typeface="Calibri"/>
                <a:cs typeface="Calibri"/>
                <a:sym typeface="Calibri"/>
                <a:hlinkClick r:id="rId3"/>
              </a:rPr>
              <a:t>https://lhc-formbuilder.lhc.nlm.nih.gov/</a:t>
            </a:r>
          </a:p>
          <a:p>
            <a:pPr marL="228600" marR="0" lvl="0" indent="-228600" algn="l" rtl="0">
              <a:lnSpc>
                <a:spcPct val="90000"/>
              </a:lnSpc>
              <a:spcBef>
                <a:spcPts val="1000"/>
              </a:spcBef>
              <a:spcAft>
                <a:spcPts val="0"/>
              </a:spcAft>
              <a:buClr>
                <a:schemeClr val="dk1"/>
              </a:buClr>
              <a:buSzPct val="100000"/>
              <a:buFont typeface="Arial"/>
              <a:buChar char="•"/>
            </a:pPr>
            <a:r>
              <a:rPr lang="en-US"/>
              <a:t>Builds forms for the LHC-Forms render, and can import or export</a:t>
            </a:r>
          </a:p>
          <a:p>
            <a:pPr marL="228600" marR="0" lvl="0" indent="-228600" algn="l" rtl="0">
              <a:lnSpc>
                <a:spcPct val="90000"/>
              </a:lnSpc>
              <a:spcBef>
                <a:spcPts val="1000"/>
              </a:spcBef>
              <a:spcAft>
                <a:spcPts val="0"/>
              </a:spcAft>
              <a:buClr>
                <a:schemeClr val="dk1"/>
              </a:buClr>
              <a:buSzPct val="100000"/>
              <a:buFont typeface="Arial"/>
              <a:buChar char="•"/>
            </a:pPr>
            <a:r>
              <a:rPr lang="en-US"/>
              <a:t>Can import or export FHIR Questionnaires</a:t>
            </a:r>
          </a:p>
          <a:p>
            <a:pPr marL="228600" marR="0" lvl="0" indent="-228600" algn="l" rtl="0">
              <a:lnSpc>
                <a:spcPct val="90000"/>
              </a:lnSpc>
              <a:spcBef>
                <a:spcPts val="1000"/>
              </a:spcBef>
              <a:spcAft>
                <a:spcPts val="0"/>
              </a:spcAft>
              <a:buClr>
                <a:schemeClr val="dk1"/>
              </a:buClr>
              <a:buSzPct val="100000"/>
              <a:buFont typeface="Arial"/>
              <a:buChar char="•"/>
            </a:pPr>
            <a:r>
              <a:rPr lang="en-US"/>
              <a:t>Currently behind a password, but we hope to remove that soon</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Can start with one or more existing LOINC panels, and add to or edit it.</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Can start from scratch, and i</a:t>
            </a:r>
            <a:r>
              <a:rPr lang="en-US"/>
              <a:t>mport LOINC questions (with their answer lists) to make new panels</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sp>
        <p:nvSpPr>
          <p:cNvPr id="501" name="Shape 501"/>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FHIR eliminated these impediments</a:t>
            </a:r>
          </a:p>
          <a:p>
            <a:r>
              <a:rPr lang="en-US" dirty="0" smtClean="0"/>
              <a:t>FHIR SDC is a “standard” which  our tools could implement and </a:t>
            </a:r>
            <a:r>
              <a:rPr lang="en-US" dirty="0" err="1" smtClean="0"/>
              <a:t>and</a:t>
            </a:r>
            <a:r>
              <a:rPr lang="en-US" dirty="0" smtClean="0"/>
              <a:t> render as executable forms </a:t>
            </a:r>
          </a:p>
          <a:p>
            <a:r>
              <a:rPr lang="en-US" dirty="0" smtClean="0"/>
              <a:t>SMART on FHIR provided  a real world ecosystem of authentication tools , patient registries </a:t>
            </a:r>
            <a:r>
              <a:rPr lang="en-US" dirty="0" err="1" smtClean="0"/>
              <a:t>etc</a:t>
            </a:r>
            <a:r>
              <a:rPr lang="en-US" dirty="0" smtClean="0"/>
              <a:t>, in which LHC forms could live and be useful. So we support SMART on FHIR and LHC forms lives on its App gallery </a:t>
            </a:r>
            <a:r>
              <a:rPr lang="en-US" dirty="0"/>
              <a:t>- https://apps.smarthealthit.org/</a:t>
            </a:r>
            <a:endParaRPr lang="en-US" dirty="0" smtClean="0"/>
          </a:p>
          <a:p>
            <a:r>
              <a:rPr lang="en-US" dirty="0" smtClean="0"/>
              <a:t>We also  built tools that can interact directly with FHIR servers and can use native  Google  and Face book log </a:t>
            </a:r>
            <a:r>
              <a:rPr lang="en-US" dirty="0" err="1" smtClean="0"/>
              <a:t>on’s</a:t>
            </a:r>
            <a:r>
              <a:rPr lang="en-US" dirty="0" smtClean="0"/>
              <a:t> for authentication. Ye Wang will show you the details later</a:t>
            </a:r>
          </a:p>
          <a:p>
            <a:endParaRPr lang="en-US" dirty="0"/>
          </a:p>
        </p:txBody>
      </p:sp>
      <p:sp>
        <p:nvSpPr>
          <p:cNvPr id="3" name="Title 2"/>
          <p:cNvSpPr>
            <a:spLocks noGrp="1"/>
          </p:cNvSpPr>
          <p:nvPr>
            <p:ph type="title"/>
          </p:nvPr>
        </p:nvSpPr>
        <p:spPr/>
        <p:txBody>
          <a:bodyPr/>
          <a:lstStyle/>
          <a:p>
            <a:r>
              <a:rPr lang="en-US" dirty="0" smtClean="0"/>
              <a:t>Then along came FHIR </a:t>
            </a: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ct val="25000"/>
              <a:buFont typeface="Times"/>
              <a:buNone/>
            </a:pPr>
            <a:fld id="{00000000-1234-1234-1234-123412341234}" type="slidenum">
              <a:rPr lang="en-US" sz="1200" b="0" i="0" u="none" strike="noStrike" cap="none" smtClean="0">
                <a:solidFill>
                  <a:srgbClr val="000000"/>
                </a:solidFill>
                <a:latin typeface="Times"/>
                <a:ea typeface="Times"/>
                <a:cs typeface="Times"/>
                <a:sym typeface="Times"/>
              </a:rPr>
              <a:t>12</a:t>
            </a:fld>
            <a:endParaRPr lang="en-US" sz="1200" b="0" i="0" u="none" strike="noStrike" cap="none">
              <a:solidFill>
                <a:srgbClr val="000000"/>
              </a:solidFill>
              <a:latin typeface="Times"/>
              <a:ea typeface="Times"/>
              <a:cs typeface="Times"/>
              <a:sym typeface="Times"/>
            </a:endParaRPr>
          </a:p>
        </p:txBody>
      </p:sp>
    </p:spTree>
    <p:extLst>
      <p:ext uri="{BB962C8B-B14F-4D97-AF65-F5344CB8AC3E}">
        <p14:creationId xmlns:p14="http://schemas.microsoft.com/office/powerpoint/2010/main" val="253302139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Shape 506"/>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LHC-Forms Builder:  Demo</a:t>
            </a:r>
          </a:p>
        </p:txBody>
      </p:sp>
      <p:sp>
        <p:nvSpPr>
          <p:cNvPr id="507" name="Shape 507"/>
          <p:cNvSpPr txBox="1">
            <a:spLocks noGrp="1"/>
          </p:cNvSpPr>
          <p:nvPr>
            <p:ph type="body" idx="1"/>
          </p:nvPr>
        </p:nvSpPr>
        <p:spPr>
          <a:xfrm>
            <a:off x="838200" y="1825625"/>
            <a:ext cx="10515600" cy="4351200"/>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None/>
            </a:pPr>
            <a:endParaRP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sp>
        <p:nvSpPr>
          <p:cNvPr id="508" name="Shape 508"/>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pic>
        <p:nvPicPr>
          <p:cNvPr id="509" name="Shape 509"/>
          <p:cNvPicPr preferRelativeResize="0"/>
          <p:nvPr/>
        </p:nvPicPr>
        <p:blipFill>
          <a:blip r:embed="rId3">
            <a:alphaModFix/>
          </a:blip>
          <a:stretch>
            <a:fillRect/>
          </a:stretch>
        </p:blipFill>
        <p:spPr>
          <a:xfrm>
            <a:off x="445987" y="560400"/>
            <a:ext cx="11300025" cy="5837849"/>
          </a:xfrm>
          <a:prstGeom prst="rect">
            <a:avLst/>
          </a:prstGeom>
          <a:noFill/>
          <a:ln>
            <a:noFill/>
          </a:ln>
        </p:spPr>
      </p:pic>
      <p:sp>
        <p:nvSpPr>
          <p:cNvPr id="510" name="Shape 510"/>
          <p:cNvSpPr txBox="1"/>
          <p:nvPr/>
        </p:nvSpPr>
        <p:spPr>
          <a:xfrm>
            <a:off x="649075" y="6311625"/>
            <a:ext cx="2351400" cy="336300"/>
          </a:xfrm>
          <a:prstGeom prst="rect">
            <a:avLst/>
          </a:prstGeom>
          <a:noFill/>
          <a:ln>
            <a:noFill/>
          </a:ln>
        </p:spPr>
        <p:txBody>
          <a:bodyPr wrap="square" lIns="91425" tIns="91425" rIns="91425" bIns="91425" anchor="t" anchorCtr="0">
            <a:noAutofit/>
          </a:bodyPr>
          <a:lstStyle/>
          <a:p>
            <a:pPr lvl="0">
              <a:spcBef>
                <a:spcPts val="0"/>
              </a:spcBef>
              <a:buNone/>
            </a:pPr>
            <a:r>
              <a:rPr lang="en-US" sz="1800" dirty="0">
                <a:solidFill>
                  <a:srgbClr val="FF0000"/>
                </a:solidFill>
              </a:rPr>
              <a:t>Form structure pane</a:t>
            </a:r>
          </a:p>
        </p:txBody>
      </p:sp>
      <p:sp>
        <p:nvSpPr>
          <p:cNvPr id="511" name="Shape 511"/>
          <p:cNvSpPr/>
          <p:nvPr/>
        </p:nvSpPr>
        <p:spPr>
          <a:xfrm rot="4771">
            <a:off x="1162663" y="5977797"/>
            <a:ext cx="432300" cy="276000"/>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512" name="Shape 512"/>
          <p:cNvSpPr/>
          <p:nvPr/>
        </p:nvSpPr>
        <p:spPr>
          <a:xfrm rot="4771">
            <a:off x="4915513" y="4268747"/>
            <a:ext cx="432300" cy="276000"/>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513" name="Shape 513"/>
          <p:cNvSpPr txBox="1"/>
          <p:nvPr/>
        </p:nvSpPr>
        <p:spPr>
          <a:xfrm>
            <a:off x="4254950" y="4633975"/>
            <a:ext cx="2351400" cy="336300"/>
          </a:xfrm>
          <a:prstGeom prst="rect">
            <a:avLst/>
          </a:prstGeom>
          <a:noFill/>
          <a:ln>
            <a:noFill/>
          </a:ln>
        </p:spPr>
        <p:txBody>
          <a:bodyPr wrap="square" lIns="91425" tIns="91425" rIns="91425" bIns="91425" anchor="t" anchorCtr="0">
            <a:noAutofit/>
          </a:bodyPr>
          <a:lstStyle/>
          <a:p>
            <a:pPr lvl="0" rtl="0">
              <a:spcBef>
                <a:spcPts val="0"/>
              </a:spcBef>
              <a:buNone/>
            </a:pPr>
            <a:r>
              <a:rPr lang="en-US" sz="1800">
                <a:solidFill>
                  <a:srgbClr val="FF0000"/>
                </a:solidFill>
              </a:rPr>
              <a:t>Form item editor</a:t>
            </a:r>
          </a:p>
        </p:txBody>
      </p:sp>
      <p:sp>
        <p:nvSpPr>
          <p:cNvPr id="514" name="Shape 514"/>
          <p:cNvSpPr/>
          <p:nvPr/>
        </p:nvSpPr>
        <p:spPr>
          <a:xfrm rot="9368306">
            <a:off x="7896836" y="1188081"/>
            <a:ext cx="432355" cy="276001"/>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515" name="Shape 515"/>
          <p:cNvSpPr txBox="1"/>
          <p:nvPr/>
        </p:nvSpPr>
        <p:spPr>
          <a:xfrm>
            <a:off x="7432225" y="720575"/>
            <a:ext cx="2351400" cy="336300"/>
          </a:xfrm>
          <a:prstGeom prst="rect">
            <a:avLst/>
          </a:prstGeom>
          <a:noFill/>
          <a:ln>
            <a:noFill/>
          </a:ln>
        </p:spPr>
        <p:txBody>
          <a:bodyPr wrap="square" lIns="91425" tIns="91425" rIns="91425" bIns="91425" anchor="t" anchorCtr="0">
            <a:noAutofit/>
          </a:bodyPr>
          <a:lstStyle/>
          <a:p>
            <a:pPr lvl="0" rtl="0">
              <a:spcBef>
                <a:spcPts val="0"/>
              </a:spcBef>
              <a:buNone/>
            </a:pPr>
            <a:r>
              <a:rPr lang="en-US" sz="1800">
                <a:solidFill>
                  <a:srgbClr val="FF0000"/>
                </a:solidFill>
              </a:rPr>
              <a:t>Form preview pane</a:t>
            </a: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Shape 520"/>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LHC-Forms Builder:  Demo</a:t>
            </a:r>
          </a:p>
        </p:txBody>
      </p:sp>
      <p:sp>
        <p:nvSpPr>
          <p:cNvPr id="521" name="Shape 521"/>
          <p:cNvSpPr txBox="1">
            <a:spLocks noGrp="1"/>
          </p:cNvSpPr>
          <p:nvPr>
            <p:ph type="body" idx="1"/>
          </p:nvPr>
        </p:nvSpPr>
        <p:spPr>
          <a:xfrm>
            <a:off x="838200" y="1825625"/>
            <a:ext cx="10515600" cy="4351200"/>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None/>
            </a:pPr>
            <a:endParaRP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sp>
        <p:nvSpPr>
          <p:cNvPr id="522" name="Shape 522"/>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pic>
        <p:nvPicPr>
          <p:cNvPr id="523" name="Shape 523"/>
          <p:cNvPicPr preferRelativeResize="0"/>
          <p:nvPr/>
        </p:nvPicPr>
        <p:blipFill>
          <a:blip r:embed="rId3">
            <a:alphaModFix/>
          </a:blip>
          <a:stretch>
            <a:fillRect/>
          </a:stretch>
        </p:blipFill>
        <p:spPr>
          <a:xfrm>
            <a:off x="2557150" y="1375650"/>
            <a:ext cx="9324975" cy="4914900"/>
          </a:xfrm>
          <a:prstGeom prst="rect">
            <a:avLst/>
          </a:prstGeom>
          <a:noFill/>
          <a:ln>
            <a:noFill/>
          </a:ln>
        </p:spPr>
      </p:pic>
      <p:sp>
        <p:nvSpPr>
          <p:cNvPr id="524" name="Shape 524"/>
          <p:cNvSpPr txBox="1"/>
          <p:nvPr/>
        </p:nvSpPr>
        <p:spPr>
          <a:xfrm>
            <a:off x="2706500" y="3874575"/>
            <a:ext cx="6074100" cy="2192100"/>
          </a:xfrm>
          <a:prstGeom prst="rect">
            <a:avLst/>
          </a:prstGeom>
          <a:noFill/>
          <a:ln>
            <a:noFill/>
          </a:ln>
        </p:spPr>
        <p:txBody>
          <a:bodyPr wrap="square" lIns="91425" tIns="91425" rIns="91425" bIns="91425" anchor="t" anchorCtr="0">
            <a:noAutofit/>
          </a:bodyPr>
          <a:lstStyle/>
          <a:p>
            <a:pPr marL="457200" lvl="0" indent="-381000" rtl="0">
              <a:spcBef>
                <a:spcPts val="0"/>
              </a:spcBef>
              <a:buClr>
                <a:srgbClr val="FF0000"/>
              </a:buClr>
              <a:buSzPct val="100000"/>
              <a:buChar char="●"/>
            </a:pPr>
            <a:r>
              <a:rPr lang="en-US" sz="2400">
                <a:solidFill>
                  <a:srgbClr val="FF0000"/>
                </a:solidFill>
              </a:rPr>
              <a:t>Initially, it starts out empty</a:t>
            </a:r>
          </a:p>
          <a:p>
            <a:pPr marL="457200" lvl="0" indent="-381000" rtl="0">
              <a:spcBef>
                <a:spcPts val="0"/>
              </a:spcBef>
              <a:buClr>
                <a:srgbClr val="FF0000"/>
              </a:buClr>
              <a:buSzPct val="100000"/>
              <a:buChar char="●"/>
            </a:pPr>
            <a:r>
              <a:rPr lang="en-US" sz="2400">
                <a:solidFill>
                  <a:srgbClr val="FF0000"/>
                </a:solidFill>
              </a:rPr>
              <a:t>Click here to get started</a:t>
            </a:r>
          </a:p>
          <a:p>
            <a:pPr marL="457200" lvl="0" indent="-381000" rtl="0">
              <a:spcBef>
                <a:spcPts val="0"/>
              </a:spcBef>
              <a:buClr>
                <a:srgbClr val="FF0000"/>
              </a:buClr>
              <a:buSzPct val="100000"/>
              <a:buChar char="●"/>
            </a:pPr>
            <a:r>
              <a:rPr lang="en-US" sz="2400">
                <a:solidFill>
                  <a:srgbClr val="FF0000"/>
                </a:solidFill>
              </a:rPr>
              <a:t>...or here to resume from a saved form</a:t>
            </a:r>
          </a:p>
        </p:txBody>
      </p:sp>
      <p:sp>
        <p:nvSpPr>
          <p:cNvPr id="525" name="Shape 525"/>
          <p:cNvSpPr/>
          <p:nvPr/>
        </p:nvSpPr>
        <p:spPr>
          <a:xfrm rot="10800000" flipH="1">
            <a:off x="1594975" y="3073800"/>
            <a:ext cx="1170600" cy="1518600"/>
          </a:xfrm>
          <a:prstGeom prst="curvedRightArrow">
            <a:avLst>
              <a:gd name="adj1" fmla="val 8063"/>
              <a:gd name="adj2" fmla="val 26335"/>
              <a:gd name="adj3" fmla="val 13030"/>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526" name="Shape 526"/>
          <p:cNvSpPr/>
          <p:nvPr/>
        </p:nvSpPr>
        <p:spPr>
          <a:xfrm flipH="1">
            <a:off x="3771675" y="2155375"/>
            <a:ext cx="4849800" cy="2817600"/>
          </a:xfrm>
          <a:prstGeom prst="bentArrow">
            <a:avLst>
              <a:gd name="adj1" fmla="val 3501"/>
              <a:gd name="adj2" fmla="val 6210"/>
              <a:gd name="adj3" fmla="val 9341"/>
              <a:gd name="adj4" fmla="val 43968"/>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sp>
        <p:nvSpPr>
          <p:cNvPr id="531" name="Shape 531"/>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LHC-Forms Builder:  Demo</a:t>
            </a:r>
          </a:p>
        </p:txBody>
      </p:sp>
      <p:sp>
        <p:nvSpPr>
          <p:cNvPr id="532" name="Shape 532"/>
          <p:cNvSpPr txBox="1">
            <a:spLocks noGrp="1"/>
          </p:cNvSpPr>
          <p:nvPr>
            <p:ph type="body" idx="1"/>
          </p:nvPr>
        </p:nvSpPr>
        <p:spPr>
          <a:xfrm>
            <a:off x="838200" y="1825625"/>
            <a:ext cx="10515600" cy="4351200"/>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None/>
            </a:pPr>
            <a:endParaRP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sp>
        <p:nvSpPr>
          <p:cNvPr id="533" name="Shape 533"/>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pic>
        <p:nvPicPr>
          <p:cNvPr id="534" name="Shape 534"/>
          <p:cNvPicPr preferRelativeResize="0"/>
          <p:nvPr/>
        </p:nvPicPr>
        <p:blipFill>
          <a:blip r:embed="rId3">
            <a:alphaModFix/>
          </a:blip>
          <a:stretch>
            <a:fillRect/>
          </a:stretch>
        </p:blipFill>
        <p:spPr>
          <a:xfrm>
            <a:off x="2390087" y="1591400"/>
            <a:ext cx="9210675" cy="4819650"/>
          </a:xfrm>
          <a:prstGeom prst="rect">
            <a:avLst/>
          </a:prstGeom>
          <a:noFill/>
          <a:ln>
            <a:noFill/>
          </a:ln>
        </p:spPr>
      </p:pic>
      <p:sp>
        <p:nvSpPr>
          <p:cNvPr id="535" name="Shape 535"/>
          <p:cNvSpPr txBox="1"/>
          <p:nvPr/>
        </p:nvSpPr>
        <p:spPr>
          <a:xfrm>
            <a:off x="5168050" y="1445075"/>
            <a:ext cx="6074100" cy="489900"/>
          </a:xfrm>
          <a:prstGeom prst="rect">
            <a:avLst/>
          </a:prstGeom>
          <a:solidFill>
            <a:schemeClr val="lt1"/>
          </a:solidFill>
          <a:ln>
            <a:noFill/>
          </a:ln>
        </p:spPr>
        <p:txBody>
          <a:bodyPr wrap="square" lIns="91425" tIns="91425" rIns="91425" bIns="91425" anchor="t" anchorCtr="0">
            <a:noAutofit/>
          </a:bodyPr>
          <a:lstStyle/>
          <a:p>
            <a:pPr lvl="0" rtl="0">
              <a:spcBef>
                <a:spcPts val="0"/>
              </a:spcBef>
              <a:buNone/>
            </a:pPr>
            <a:r>
              <a:rPr lang="en-US" sz="2400" dirty="0">
                <a:solidFill>
                  <a:srgbClr val="FF0000"/>
                </a:solidFill>
              </a:rPr>
              <a:t>Clicking here brings up new item dialog</a:t>
            </a:r>
          </a:p>
        </p:txBody>
      </p:sp>
      <p:sp>
        <p:nvSpPr>
          <p:cNvPr id="536" name="Shape 536"/>
          <p:cNvSpPr/>
          <p:nvPr/>
        </p:nvSpPr>
        <p:spPr>
          <a:xfrm rot="-7012047">
            <a:off x="5768869" y="1442135"/>
            <a:ext cx="432148" cy="1613354"/>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537" name="Shape 537"/>
          <p:cNvSpPr/>
          <p:nvPr/>
        </p:nvSpPr>
        <p:spPr>
          <a:xfrm rot="-10797613">
            <a:off x="9913774" y="1910450"/>
            <a:ext cx="432000" cy="955200"/>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538" name="Shape 538"/>
          <p:cNvSpPr txBox="1"/>
          <p:nvPr/>
        </p:nvSpPr>
        <p:spPr>
          <a:xfrm>
            <a:off x="1377125" y="4389675"/>
            <a:ext cx="6074100" cy="1243800"/>
          </a:xfrm>
          <a:prstGeom prst="rect">
            <a:avLst/>
          </a:prstGeom>
          <a:solidFill>
            <a:schemeClr val="lt1"/>
          </a:solidFill>
          <a:ln>
            <a:noFill/>
          </a:ln>
        </p:spPr>
        <p:txBody>
          <a:bodyPr wrap="square" lIns="91425" tIns="91425" rIns="91425" bIns="91425" anchor="t" anchorCtr="0">
            <a:noAutofit/>
          </a:bodyPr>
          <a:lstStyle/>
          <a:p>
            <a:pPr lvl="0">
              <a:spcBef>
                <a:spcPts val="0"/>
              </a:spcBef>
              <a:buNone/>
            </a:pPr>
            <a:r>
              <a:rPr lang="en-US" sz="2400">
                <a:solidFill>
                  <a:srgbClr val="FF0000"/>
                </a:solidFill>
              </a:rPr>
              <a:t>Two kinds of items:  panels &amp; questions</a:t>
            </a:r>
          </a:p>
          <a:p>
            <a:pPr marL="457200" lvl="0" indent="-381000" rtl="0">
              <a:spcBef>
                <a:spcPts val="0"/>
              </a:spcBef>
              <a:buClr>
                <a:srgbClr val="FF0000"/>
              </a:buClr>
              <a:buSzPct val="100000"/>
              <a:buChar char="●"/>
            </a:pPr>
            <a:r>
              <a:rPr lang="en-US" sz="2400">
                <a:solidFill>
                  <a:srgbClr val="FF0000"/>
                </a:solidFill>
              </a:rPr>
              <a:t>Panels contain questions and other panels</a:t>
            </a:r>
          </a:p>
        </p:txBody>
      </p:sp>
      <p:sp>
        <p:nvSpPr>
          <p:cNvPr id="539" name="Shape 539"/>
          <p:cNvSpPr/>
          <p:nvPr/>
        </p:nvSpPr>
        <p:spPr>
          <a:xfrm rot="5402387">
            <a:off x="7469924" y="4386900"/>
            <a:ext cx="432000" cy="955200"/>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Shape 544"/>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LHC-Forms Builder:  Demo</a:t>
            </a:r>
          </a:p>
        </p:txBody>
      </p:sp>
      <p:sp>
        <p:nvSpPr>
          <p:cNvPr id="545" name="Shape 545"/>
          <p:cNvSpPr txBox="1">
            <a:spLocks noGrp="1"/>
          </p:cNvSpPr>
          <p:nvPr>
            <p:ph type="body" idx="1"/>
          </p:nvPr>
        </p:nvSpPr>
        <p:spPr>
          <a:xfrm>
            <a:off x="838200" y="1825625"/>
            <a:ext cx="10515600" cy="4351200"/>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None/>
            </a:pPr>
            <a:endParaRP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sp>
        <p:nvSpPr>
          <p:cNvPr id="546" name="Shape 546"/>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547" name="Shape 547"/>
          <p:cNvSpPr txBox="1"/>
          <p:nvPr/>
        </p:nvSpPr>
        <p:spPr>
          <a:xfrm>
            <a:off x="1067037" y="4562775"/>
            <a:ext cx="6074100" cy="1243800"/>
          </a:xfrm>
          <a:prstGeom prst="rect">
            <a:avLst/>
          </a:prstGeom>
          <a:solidFill>
            <a:schemeClr val="lt1"/>
          </a:solidFill>
          <a:ln>
            <a:noFill/>
          </a:ln>
        </p:spPr>
        <p:txBody>
          <a:bodyPr wrap="square" lIns="91425" tIns="91425" rIns="91425" bIns="91425" anchor="t" anchorCtr="0">
            <a:noAutofit/>
          </a:bodyPr>
          <a:lstStyle/>
          <a:p>
            <a:pPr lvl="0" rtl="0">
              <a:spcBef>
                <a:spcPts val="0"/>
              </a:spcBef>
              <a:buNone/>
            </a:pPr>
            <a:r>
              <a:rPr lang="en-US" sz="2400"/>
              <a:t>Autocompleting to bring in a LOINC panel</a:t>
            </a:r>
          </a:p>
        </p:txBody>
      </p:sp>
      <p:pic>
        <p:nvPicPr>
          <p:cNvPr id="548" name="Shape 548"/>
          <p:cNvPicPr preferRelativeResize="0"/>
          <p:nvPr/>
        </p:nvPicPr>
        <p:blipFill>
          <a:blip r:embed="rId3">
            <a:alphaModFix/>
          </a:blip>
          <a:stretch>
            <a:fillRect/>
          </a:stretch>
        </p:blipFill>
        <p:spPr>
          <a:xfrm>
            <a:off x="7696137" y="1171600"/>
            <a:ext cx="3590925" cy="4343400"/>
          </a:xfrm>
          <a:prstGeom prst="rect">
            <a:avLst/>
          </a:prstGeom>
          <a:noFill/>
          <a:ln>
            <a:noFill/>
          </a:ln>
        </p:spPr>
      </p:pic>
      <p:sp>
        <p:nvSpPr>
          <p:cNvPr id="549" name="Shape 549"/>
          <p:cNvSpPr/>
          <p:nvPr/>
        </p:nvSpPr>
        <p:spPr>
          <a:xfrm rot="5402387">
            <a:off x="7085399" y="4386900"/>
            <a:ext cx="432000" cy="955200"/>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Shape 554"/>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LHC-Forms Builder:  Demo</a:t>
            </a:r>
          </a:p>
        </p:txBody>
      </p:sp>
      <p:sp>
        <p:nvSpPr>
          <p:cNvPr id="555" name="Shape 555"/>
          <p:cNvSpPr txBox="1">
            <a:spLocks noGrp="1"/>
          </p:cNvSpPr>
          <p:nvPr>
            <p:ph type="body" idx="1"/>
          </p:nvPr>
        </p:nvSpPr>
        <p:spPr>
          <a:xfrm>
            <a:off x="838200" y="1825625"/>
            <a:ext cx="10515600" cy="4351200"/>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None/>
            </a:pPr>
            <a:endParaRP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sp>
        <p:nvSpPr>
          <p:cNvPr id="556" name="Shape 556"/>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557" name="Shape 557"/>
          <p:cNvSpPr txBox="1"/>
          <p:nvPr/>
        </p:nvSpPr>
        <p:spPr>
          <a:xfrm>
            <a:off x="838187" y="2750300"/>
            <a:ext cx="6074100" cy="1243800"/>
          </a:xfrm>
          <a:prstGeom prst="rect">
            <a:avLst/>
          </a:prstGeom>
          <a:solidFill>
            <a:schemeClr val="lt1"/>
          </a:solidFill>
          <a:ln>
            <a:noFill/>
          </a:ln>
        </p:spPr>
        <p:txBody>
          <a:bodyPr wrap="square" lIns="91425" tIns="91425" rIns="91425" bIns="91425" anchor="t" anchorCtr="0">
            <a:noAutofit/>
          </a:bodyPr>
          <a:lstStyle/>
          <a:p>
            <a:pPr lvl="0" rtl="0">
              <a:spcBef>
                <a:spcPts val="0"/>
              </a:spcBef>
              <a:buNone/>
            </a:pPr>
            <a:r>
              <a:rPr lang="en-US" sz="2400"/>
              <a:t>The form structure pane allows for drag &amp; drop rearranging of items, including making one item a child of another.</a:t>
            </a:r>
          </a:p>
        </p:txBody>
      </p:sp>
      <p:pic>
        <p:nvPicPr>
          <p:cNvPr id="558" name="Shape 558"/>
          <p:cNvPicPr preferRelativeResize="0"/>
          <p:nvPr/>
        </p:nvPicPr>
        <p:blipFill>
          <a:blip r:embed="rId3">
            <a:alphaModFix/>
          </a:blip>
          <a:stretch>
            <a:fillRect/>
          </a:stretch>
        </p:blipFill>
        <p:spPr>
          <a:xfrm>
            <a:off x="7843175" y="598012"/>
            <a:ext cx="3295650" cy="5857875"/>
          </a:xfrm>
          <a:prstGeom prst="rect">
            <a:avLst/>
          </a:prstGeom>
          <a:noFill/>
          <a:ln>
            <a:noFill/>
          </a:ln>
        </p:spPr>
      </p:pic>
      <p:sp>
        <p:nvSpPr>
          <p:cNvPr id="559" name="Shape 559"/>
          <p:cNvSpPr/>
          <p:nvPr/>
        </p:nvSpPr>
        <p:spPr>
          <a:xfrm rot="5402387">
            <a:off x="7269099" y="2649200"/>
            <a:ext cx="432000" cy="955200"/>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Shape 564"/>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LHC-Forms Builder:  Demo</a:t>
            </a:r>
          </a:p>
        </p:txBody>
      </p:sp>
      <p:sp>
        <p:nvSpPr>
          <p:cNvPr id="565" name="Shape 565"/>
          <p:cNvSpPr txBox="1">
            <a:spLocks noGrp="1"/>
          </p:cNvSpPr>
          <p:nvPr>
            <p:ph type="body" idx="1"/>
          </p:nvPr>
        </p:nvSpPr>
        <p:spPr>
          <a:xfrm>
            <a:off x="1019500" y="1874600"/>
            <a:ext cx="10515600" cy="4351200"/>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None/>
            </a:pPr>
            <a:endParaRP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sp>
        <p:nvSpPr>
          <p:cNvPr id="566" name="Shape 566"/>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567" name="Shape 567"/>
          <p:cNvSpPr txBox="1"/>
          <p:nvPr/>
        </p:nvSpPr>
        <p:spPr>
          <a:xfrm>
            <a:off x="6117887" y="1482525"/>
            <a:ext cx="6074100" cy="1243800"/>
          </a:xfrm>
          <a:prstGeom prst="rect">
            <a:avLst/>
          </a:prstGeom>
          <a:solidFill>
            <a:schemeClr val="lt1"/>
          </a:solidFill>
          <a:ln>
            <a:noFill/>
          </a:ln>
        </p:spPr>
        <p:txBody>
          <a:bodyPr wrap="square" lIns="91425" tIns="91425" rIns="91425" bIns="91425" anchor="t" anchorCtr="0">
            <a:noAutofit/>
          </a:bodyPr>
          <a:lstStyle/>
          <a:p>
            <a:pPr lvl="0">
              <a:spcBef>
                <a:spcPts val="0"/>
              </a:spcBef>
              <a:buNone/>
            </a:pPr>
            <a:r>
              <a:rPr lang="en-US" sz="2400"/>
              <a:t>Each item also has a context menu:</a:t>
            </a:r>
          </a:p>
          <a:p>
            <a:pPr marL="457200" lvl="0" indent="-381000" rtl="0">
              <a:spcBef>
                <a:spcPts val="0"/>
              </a:spcBef>
              <a:buSzPct val="100000"/>
              <a:buChar char="●"/>
            </a:pPr>
            <a:r>
              <a:rPr lang="en-US" sz="2400"/>
              <a:t>Allows movement of items without drag and drop (for accessibility)</a:t>
            </a:r>
          </a:p>
          <a:p>
            <a:pPr marL="457200" lvl="0" indent="-381000" rtl="0">
              <a:spcBef>
                <a:spcPts val="0"/>
              </a:spcBef>
              <a:buSzPct val="100000"/>
              <a:buChar char="●"/>
            </a:pPr>
            <a:r>
              <a:rPr lang="en-US" sz="2400"/>
              <a:t>Allows creation or import of new questions and panels next to that item</a:t>
            </a:r>
          </a:p>
          <a:p>
            <a:pPr marL="457200" lvl="0" indent="-381000" rtl="0">
              <a:spcBef>
                <a:spcPts val="0"/>
              </a:spcBef>
              <a:buSzPct val="100000"/>
              <a:buChar char="●"/>
            </a:pPr>
            <a:r>
              <a:rPr lang="en-US" sz="2400"/>
              <a:t>Allows deletion of item</a:t>
            </a:r>
          </a:p>
          <a:p>
            <a:pPr marL="914400" lvl="1" indent="-381000" rtl="0">
              <a:spcBef>
                <a:spcPts val="0"/>
              </a:spcBef>
              <a:buSzPct val="100000"/>
              <a:buChar char="○"/>
            </a:pPr>
            <a:r>
              <a:rPr lang="en-US" sz="2400"/>
              <a:t>… currently without any pesky warnings to get in your way</a:t>
            </a:r>
          </a:p>
        </p:txBody>
      </p:sp>
      <p:pic>
        <p:nvPicPr>
          <p:cNvPr id="568" name="Shape 568"/>
          <p:cNvPicPr preferRelativeResize="0"/>
          <p:nvPr/>
        </p:nvPicPr>
        <p:blipFill>
          <a:blip r:embed="rId3">
            <a:alphaModFix/>
          </a:blip>
          <a:stretch>
            <a:fillRect/>
          </a:stretch>
        </p:blipFill>
        <p:spPr>
          <a:xfrm>
            <a:off x="656887" y="1482512"/>
            <a:ext cx="5191125" cy="5019675"/>
          </a:xfrm>
          <a:prstGeom prst="rect">
            <a:avLst/>
          </a:prstGeom>
          <a:noFill/>
          <a:ln>
            <a:noFill/>
          </a:ln>
        </p:spPr>
      </p:pic>
      <p:sp>
        <p:nvSpPr>
          <p:cNvPr id="569" name="Shape 569"/>
          <p:cNvSpPr/>
          <p:nvPr/>
        </p:nvSpPr>
        <p:spPr>
          <a:xfrm rot="-8490853">
            <a:off x="5525580" y="1750445"/>
            <a:ext cx="431931" cy="1437059"/>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574" name="Shape 574"/>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LHC-Forms Builder:  </a:t>
            </a:r>
            <a:r>
              <a:rPr lang="en-US" sz="4400" b="0" i="0" u="none" strike="noStrike" cap="none" dirty="0" smtClean="0">
                <a:solidFill>
                  <a:schemeClr val="dk1"/>
                </a:solidFill>
                <a:latin typeface="Calibri"/>
                <a:ea typeface="Calibri"/>
                <a:cs typeface="Calibri"/>
                <a:sym typeface="Calibri"/>
              </a:rPr>
              <a:t>Demo – Item Properties</a:t>
            </a:r>
            <a:endParaRPr lang="en-US" sz="4400" b="0" i="0" u="none" strike="noStrike" cap="none" dirty="0">
              <a:solidFill>
                <a:schemeClr val="dk1"/>
              </a:solidFill>
              <a:latin typeface="Calibri"/>
              <a:ea typeface="Calibri"/>
              <a:cs typeface="Calibri"/>
              <a:sym typeface="Calibri"/>
            </a:endParaRPr>
          </a:p>
        </p:txBody>
      </p:sp>
      <p:sp>
        <p:nvSpPr>
          <p:cNvPr id="575" name="Shape 575"/>
          <p:cNvSpPr txBox="1">
            <a:spLocks noGrp="1"/>
          </p:cNvSpPr>
          <p:nvPr>
            <p:ph type="body" idx="1"/>
          </p:nvPr>
        </p:nvSpPr>
        <p:spPr>
          <a:xfrm>
            <a:off x="1019500" y="1874600"/>
            <a:ext cx="10515600" cy="4351200"/>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None/>
            </a:pPr>
            <a:endParaRP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sp>
        <p:nvSpPr>
          <p:cNvPr id="576" name="Shape 576"/>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577" name="Shape 577"/>
          <p:cNvSpPr txBox="1"/>
          <p:nvPr/>
        </p:nvSpPr>
        <p:spPr>
          <a:xfrm>
            <a:off x="925387" y="1433525"/>
            <a:ext cx="6074100" cy="1243800"/>
          </a:xfrm>
          <a:prstGeom prst="rect">
            <a:avLst/>
          </a:prstGeom>
          <a:solidFill>
            <a:schemeClr val="lt1"/>
          </a:solidFill>
          <a:ln>
            <a:noFill/>
          </a:ln>
        </p:spPr>
        <p:txBody>
          <a:bodyPr wrap="square" lIns="91425" tIns="91425" rIns="91425" bIns="91425" anchor="t" anchorCtr="0">
            <a:noAutofit/>
          </a:bodyPr>
          <a:lstStyle/>
          <a:p>
            <a:pPr lvl="0" rtl="0">
              <a:spcBef>
                <a:spcPts val="0"/>
              </a:spcBef>
              <a:buNone/>
            </a:pPr>
            <a:r>
              <a:rPr lang="en-US" sz="2400"/>
              <a:t>The item editing pane (the middle section) is divided into “basic” and “advanced” properties, to reduce the complexity for simple use case.</a:t>
            </a:r>
          </a:p>
        </p:txBody>
      </p:sp>
      <p:sp>
        <p:nvSpPr>
          <p:cNvPr id="578" name="Shape 578"/>
          <p:cNvSpPr/>
          <p:nvPr/>
        </p:nvSpPr>
        <p:spPr>
          <a:xfrm rot="-8490853">
            <a:off x="6480805" y="4591595"/>
            <a:ext cx="431931" cy="1437059"/>
          </a:xfrm>
          <a:prstGeom prst="upArrow">
            <a:avLst>
              <a:gd name="adj1" fmla="val 0"/>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pic>
        <p:nvPicPr>
          <p:cNvPr id="579" name="Shape 579"/>
          <p:cNvPicPr preferRelativeResize="0"/>
          <p:nvPr/>
        </p:nvPicPr>
        <p:blipFill>
          <a:blip r:embed="rId3">
            <a:alphaModFix/>
          </a:blip>
          <a:stretch>
            <a:fillRect/>
          </a:stretch>
        </p:blipFill>
        <p:spPr>
          <a:xfrm>
            <a:off x="5625887" y="2783337"/>
            <a:ext cx="6353175" cy="3667125"/>
          </a:xfrm>
          <a:prstGeom prst="rect">
            <a:avLst/>
          </a:prstGeom>
          <a:noFill/>
          <a:ln>
            <a:noFill/>
          </a:ln>
        </p:spPr>
      </p:pic>
      <p:sp>
        <p:nvSpPr>
          <p:cNvPr id="580" name="Shape 580"/>
          <p:cNvSpPr txBox="1"/>
          <p:nvPr/>
        </p:nvSpPr>
        <p:spPr>
          <a:xfrm>
            <a:off x="838200" y="3459625"/>
            <a:ext cx="4562400" cy="594000"/>
          </a:xfrm>
          <a:prstGeom prst="rect">
            <a:avLst/>
          </a:prstGeom>
          <a:solidFill>
            <a:schemeClr val="lt1"/>
          </a:solidFill>
          <a:ln>
            <a:noFill/>
          </a:ln>
        </p:spPr>
        <p:txBody>
          <a:bodyPr wrap="square" lIns="91425" tIns="91425" rIns="91425" bIns="91425" anchor="t" anchorCtr="0">
            <a:noAutofit/>
          </a:bodyPr>
          <a:lstStyle/>
          <a:p>
            <a:pPr marL="457200" lvl="0" indent="-381000" rtl="0">
              <a:spcBef>
                <a:spcPts val="0"/>
              </a:spcBef>
              <a:buSzPct val="100000"/>
              <a:buChar char="●"/>
            </a:pPr>
            <a:r>
              <a:rPr lang="en-US" sz="2400"/>
              <a:t>Both sections and questions can repeat</a:t>
            </a:r>
          </a:p>
        </p:txBody>
      </p:sp>
      <p:sp>
        <p:nvSpPr>
          <p:cNvPr id="581" name="Shape 581"/>
          <p:cNvSpPr txBox="1"/>
          <p:nvPr/>
        </p:nvSpPr>
        <p:spPr>
          <a:xfrm>
            <a:off x="941825" y="5612550"/>
            <a:ext cx="4562400" cy="594000"/>
          </a:xfrm>
          <a:prstGeom prst="rect">
            <a:avLst/>
          </a:prstGeom>
          <a:solidFill>
            <a:schemeClr val="lt1"/>
          </a:solidFill>
          <a:ln>
            <a:noFill/>
          </a:ln>
        </p:spPr>
        <p:txBody>
          <a:bodyPr wrap="square" lIns="91425" tIns="91425" rIns="91425" bIns="91425" anchor="t" anchorCtr="0">
            <a:noAutofit/>
          </a:bodyPr>
          <a:lstStyle/>
          <a:p>
            <a:pPr marL="457200" lvl="0" indent="-381000" rtl="0">
              <a:spcBef>
                <a:spcPts val="0"/>
              </a:spcBef>
              <a:buSzPct val="100000"/>
              <a:buChar char="●"/>
            </a:pPr>
            <a:r>
              <a:rPr lang="en-US" sz="2400"/>
              <a:t>For sections, question options are hidden</a:t>
            </a:r>
          </a:p>
        </p:txBody>
      </p:sp>
      <p:sp>
        <p:nvSpPr>
          <p:cNvPr id="582" name="Shape 582"/>
          <p:cNvSpPr/>
          <p:nvPr/>
        </p:nvSpPr>
        <p:spPr>
          <a:xfrm rot="7504217">
            <a:off x="4957628" y="3368307"/>
            <a:ext cx="431792" cy="3183134"/>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583" name="Shape 583"/>
          <p:cNvSpPr/>
          <p:nvPr/>
        </p:nvSpPr>
        <p:spPr>
          <a:xfrm rot="5402387">
            <a:off x="5055849" y="5029625"/>
            <a:ext cx="432000" cy="2387400"/>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Shape 588"/>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lvl="0">
              <a:buSzPct val="25000"/>
            </a:pPr>
            <a:r>
              <a:rPr lang="en-US" sz="4400" b="0" i="0" u="none" strike="noStrike" cap="none" dirty="0">
                <a:solidFill>
                  <a:schemeClr val="dk1"/>
                </a:solidFill>
                <a:latin typeface="Calibri"/>
                <a:ea typeface="Calibri"/>
                <a:cs typeface="Calibri"/>
                <a:sym typeface="Calibri"/>
              </a:rPr>
              <a:t>LHC-Forms Builder:  </a:t>
            </a:r>
            <a:r>
              <a:rPr lang="en-US" dirty="0"/>
              <a:t>Demo – Item Properties</a:t>
            </a:r>
            <a:endParaRPr lang="en-US" sz="4400" b="0" i="0" u="none" strike="noStrike" cap="none" dirty="0">
              <a:solidFill>
                <a:schemeClr val="dk1"/>
              </a:solidFill>
              <a:latin typeface="Calibri"/>
              <a:ea typeface="Calibri"/>
              <a:cs typeface="Calibri"/>
              <a:sym typeface="Calibri"/>
            </a:endParaRPr>
          </a:p>
        </p:txBody>
      </p:sp>
      <p:sp>
        <p:nvSpPr>
          <p:cNvPr id="589" name="Shape 589"/>
          <p:cNvSpPr txBox="1">
            <a:spLocks noGrp="1"/>
          </p:cNvSpPr>
          <p:nvPr>
            <p:ph type="body" idx="1"/>
          </p:nvPr>
        </p:nvSpPr>
        <p:spPr>
          <a:xfrm>
            <a:off x="1019500" y="1874600"/>
            <a:ext cx="10515600" cy="4351200"/>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None/>
            </a:pPr>
            <a:endParaRP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sp>
        <p:nvSpPr>
          <p:cNvPr id="590" name="Shape 590"/>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591" name="Shape 591"/>
          <p:cNvSpPr txBox="1"/>
          <p:nvPr/>
        </p:nvSpPr>
        <p:spPr>
          <a:xfrm>
            <a:off x="925387" y="1433525"/>
            <a:ext cx="6074100" cy="1243800"/>
          </a:xfrm>
          <a:prstGeom prst="rect">
            <a:avLst/>
          </a:prstGeom>
          <a:solidFill>
            <a:schemeClr val="lt1"/>
          </a:solidFill>
          <a:ln>
            <a:noFill/>
          </a:ln>
        </p:spPr>
        <p:txBody>
          <a:bodyPr wrap="square" lIns="91425" tIns="91425" rIns="91425" bIns="91425" anchor="t" anchorCtr="0">
            <a:noAutofit/>
          </a:bodyPr>
          <a:lstStyle/>
          <a:p>
            <a:pPr lvl="0" rtl="0">
              <a:spcBef>
                <a:spcPts val="0"/>
              </a:spcBef>
              <a:buNone/>
            </a:pPr>
            <a:r>
              <a:rPr lang="en-US" sz="2400"/>
              <a:t>Advanced properties for a section item:</a:t>
            </a:r>
          </a:p>
        </p:txBody>
      </p:sp>
      <p:sp>
        <p:nvSpPr>
          <p:cNvPr id="592" name="Shape 592"/>
          <p:cNvSpPr txBox="1"/>
          <p:nvPr/>
        </p:nvSpPr>
        <p:spPr>
          <a:xfrm>
            <a:off x="838200" y="2210475"/>
            <a:ext cx="4562400" cy="594000"/>
          </a:xfrm>
          <a:prstGeom prst="rect">
            <a:avLst/>
          </a:prstGeom>
          <a:solidFill>
            <a:schemeClr val="lt1"/>
          </a:solidFill>
          <a:ln>
            <a:noFill/>
          </a:ln>
        </p:spPr>
        <p:txBody>
          <a:bodyPr wrap="square" lIns="91425" tIns="91425" rIns="91425" bIns="91425" anchor="t" anchorCtr="0">
            <a:noAutofit/>
          </a:bodyPr>
          <a:lstStyle/>
          <a:p>
            <a:pPr marL="457200" lvl="0" indent="-381000" rtl="0">
              <a:spcBef>
                <a:spcPts val="0"/>
              </a:spcBef>
              <a:buSzPct val="100000"/>
              <a:buChar char="●"/>
            </a:pPr>
            <a:r>
              <a:rPr lang="en-US" sz="2400"/>
              <a:t>The complexities of the first three options are hidden until you select “Yes”.</a:t>
            </a:r>
          </a:p>
        </p:txBody>
      </p:sp>
      <p:sp>
        <p:nvSpPr>
          <p:cNvPr id="4" name="Footer Placeholder 3"/>
          <p:cNvSpPr>
            <a:spLocks noGrp="1"/>
          </p:cNvSpPr>
          <p:nvPr>
            <p:ph type="ftr" idx="11"/>
          </p:nvPr>
        </p:nvSpPr>
        <p:spPr/>
        <p:txBody>
          <a:bodyPr/>
          <a:lstStyle/>
          <a:p>
            <a:endParaRPr lang="en-US"/>
          </a:p>
        </p:txBody>
      </p:sp>
      <p:pic>
        <p:nvPicPr>
          <p:cNvPr id="3" name="Picture 2"/>
          <p:cNvPicPr>
            <a:picLocks noChangeAspect="1"/>
          </p:cNvPicPr>
          <p:nvPr/>
        </p:nvPicPr>
        <p:blipFill>
          <a:blip r:embed="rId3"/>
          <a:stretch>
            <a:fillRect/>
          </a:stretch>
        </p:blipFill>
        <p:spPr>
          <a:xfrm>
            <a:off x="5859911" y="2210475"/>
            <a:ext cx="5856489" cy="3107754"/>
          </a:xfrm>
          <a:prstGeom prst="rect">
            <a:avLst/>
          </a:prstGeom>
        </p:spPr>
      </p:pic>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Shape 608"/>
          <p:cNvSpPr txBox="1">
            <a:spLocks noGrp="1"/>
          </p:cNvSpPr>
          <p:nvPr>
            <p:ph type="body" idx="1"/>
          </p:nvPr>
        </p:nvSpPr>
        <p:spPr>
          <a:xfrm>
            <a:off x="1019500" y="1874600"/>
            <a:ext cx="10515600" cy="4351200"/>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None/>
            </a:pPr>
            <a:endParaRP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sp>
        <p:nvSpPr>
          <p:cNvPr id="609" name="Shape 609"/>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610" name="Shape 610"/>
          <p:cNvSpPr txBox="1"/>
          <p:nvPr/>
        </p:nvSpPr>
        <p:spPr>
          <a:xfrm>
            <a:off x="925387" y="1433525"/>
            <a:ext cx="6074100" cy="1243800"/>
          </a:xfrm>
          <a:prstGeom prst="rect">
            <a:avLst/>
          </a:prstGeom>
          <a:solidFill>
            <a:schemeClr val="lt1"/>
          </a:solidFill>
          <a:ln>
            <a:noFill/>
          </a:ln>
        </p:spPr>
        <p:txBody>
          <a:bodyPr wrap="square" lIns="91425" tIns="91425" rIns="91425" bIns="91425" anchor="t" anchorCtr="0">
            <a:noAutofit/>
          </a:bodyPr>
          <a:lstStyle/>
          <a:p>
            <a:pPr lvl="0" rtl="0">
              <a:spcBef>
                <a:spcPts val="0"/>
              </a:spcBef>
              <a:buNone/>
            </a:pPr>
            <a:r>
              <a:rPr lang="en-US" sz="2400"/>
              <a:t>“Conditional show logic” (i.e. skip logic) allows set conditions under which the section or question will be shown.</a:t>
            </a:r>
          </a:p>
        </p:txBody>
      </p:sp>
      <p:sp>
        <p:nvSpPr>
          <p:cNvPr id="611" name="Shape 611"/>
          <p:cNvSpPr txBox="1"/>
          <p:nvPr/>
        </p:nvSpPr>
        <p:spPr>
          <a:xfrm>
            <a:off x="838200" y="3110600"/>
            <a:ext cx="4562400" cy="2988000"/>
          </a:xfrm>
          <a:prstGeom prst="rect">
            <a:avLst/>
          </a:prstGeom>
          <a:solidFill>
            <a:schemeClr val="lt1"/>
          </a:solidFill>
          <a:ln>
            <a:noFill/>
          </a:ln>
        </p:spPr>
        <p:txBody>
          <a:bodyPr wrap="square" lIns="91425" tIns="91425" rIns="91425" bIns="91425" anchor="t" anchorCtr="0">
            <a:noAutofit/>
          </a:bodyPr>
          <a:lstStyle/>
          <a:p>
            <a:pPr marL="457200" lvl="0" indent="-381000" rtl="0">
              <a:spcBef>
                <a:spcPts val="0"/>
              </a:spcBef>
              <a:buSzPct val="100000"/>
              <a:buChar char="●"/>
            </a:pPr>
            <a:r>
              <a:rPr lang="en-US" sz="2400">
                <a:solidFill>
                  <a:schemeClr val="dk1"/>
                </a:solidFill>
              </a:rPr>
              <a:t>Multiple conditions can be used</a:t>
            </a:r>
          </a:p>
          <a:p>
            <a:pPr marL="457200" lvl="0" indent="-381000" rtl="0">
              <a:spcBef>
                <a:spcPts val="0"/>
              </a:spcBef>
              <a:buSzPct val="100000"/>
              <a:buChar char="●"/>
            </a:pPr>
            <a:r>
              <a:rPr lang="en-US" sz="2400"/>
              <a:t>Select another question whose value triggers the showing of this item</a:t>
            </a:r>
          </a:p>
          <a:p>
            <a:pPr marL="457200" lvl="0" indent="-381000" rtl="0">
              <a:spcBef>
                <a:spcPts val="0"/>
              </a:spcBef>
              <a:buSzPct val="100000"/>
              <a:buChar char="●"/>
            </a:pPr>
            <a:r>
              <a:rPr lang="en-US" sz="2400"/>
              <a:t>Specify the value or range that is required to show this item.</a:t>
            </a:r>
          </a:p>
        </p:txBody>
      </p:sp>
      <p:sp>
        <p:nvSpPr>
          <p:cNvPr id="4" name="Footer Placeholder 3"/>
          <p:cNvSpPr>
            <a:spLocks noGrp="1"/>
          </p:cNvSpPr>
          <p:nvPr>
            <p:ph type="ftr" idx="11"/>
          </p:nvPr>
        </p:nvSpPr>
        <p:spPr/>
        <p:txBody>
          <a:bodyPr/>
          <a:lstStyle/>
          <a:p>
            <a:endParaRPr lang="en-US"/>
          </a:p>
        </p:txBody>
      </p:sp>
      <p:pic>
        <p:nvPicPr>
          <p:cNvPr id="5" name="Picture 4"/>
          <p:cNvPicPr>
            <a:picLocks noChangeAspect="1"/>
          </p:cNvPicPr>
          <p:nvPr/>
        </p:nvPicPr>
        <p:blipFill>
          <a:blip r:embed="rId3"/>
          <a:stretch>
            <a:fillRect/>
          </a:stretch>
        </p:blipFill>
        <p:spPr>
          <a:xfrm>
            <a:off x="6349417" y="1226259"/>
            <a:ext cx="5654454" cy="5210175"/>
          </a:xfrm>
          <a:prstGeom prst="rect">
            <a:avLst/>
          </a:prstGeom>
        </p:spPr>
      </p:pic>
      <p:sp>
        <p:nvSpPr>
          <p:cNvPr id="613" name="Shape 613"/>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lvl="0">
              <a:buSzPct val="25000"/>
            </a:pPr>
            <a:r>
              <a:rPr lang="en-US" sz="4400" b="0" i="0" u="none" strike="noStrike" cap="none" dirty="0">
                <a:solidFill>
                  <a:schemeClr val="dk1"/>
                </a:solidFill>
                <a:latin typeface="Calibri"/>
                <a:ea typeface="Calibri"/>
                <a:cs typeface="Calibri"/>
                <a:sym typeface="Calibri"/>
              </a:rPr>
              <a:t>LHC-Forms Builder: </a:t>
            </a:r>
            <a:r>
              <a:rPr lang="en-US" dirty="0"/>
              <a:t>Demo – Item Properties</a:t>
            </a:r>
            <a:endParaRPr lang="en-US" sz="4400" b="0" i="0" u="none" strike="noStrike" cap="none" dirty="0">
              <a:solidFill>
                <a:schemeClr val="dk1"/>
              </a:solidFill>
              <a:latin typeface="Calibri"/>
              <a:ea typeface="Calibri"/>
              <a:cs typeface="Calibri"/>
              <a:sym typeface="Calibri"/>
            </a:endParaRPr>
          </a:p>
        </p:txBody>
      </p:sp>
      <p:sp>
        <p:nvSpPr>
          <p:cNvPr id="614" name="Shape 614"/>
          <p:cNvSpPr/>
          <p:nvPr/>
        </p:nvSpPr>
        <p:spPr>
          <a:xfrm rot="4891932">
            <a:off x="5691896" y="2338353"/>
            <a:ext cx="431908" cy="1903593"/>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615" name="Shape 615"/>
          <p:cNvSpPr/>
          <p:nvPr/>
        </p:nvSpPr>
        <p:spPr>
          <a:xfrm rot="5043584">
            <a:off x="5573952" y="2856472"/>
            <a:ext cx="431919" cy="2387457"/>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616" name="Shape 616"/>
          <p:cNvSpPr/>
          <p:nvPr/>
        </p:nvSpPr>
        <p:spPr>
          <a:xfrm rot="5402387">
            <a:off x="5839124" y="4261200"/>
            <a:ext cx="432000" cy="2070600"/>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Shape 608"/>
          <p:cNvSpPr txBox="1">
            <a:spLocks noGrp="1"/>
          </p:cNvSpPr>
          <p:nvPr>
            <p:ph type="body" idx="1"/>
          </p:nvPr>
        </p:nvSpPr>
        <p:spPr>
          <a:xfrm>
            <a:off x="1019500" y="1874600"/>
            <a:ext cx="10515600" cy="4351200"/>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None/>
            </a:pPr>
            <a:endParaRPr dirty="0"/>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p:txBody>
      </p:sp>
      <p:sp>
        <p:nvSpPr>
          <p:cNvPr id="609" name="Shape 609"/>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613" name="Shape 613"/>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LHC-Forms Builder:  </a:t>
            </a:r>
            <a:r>
              <a:rPr lang="en-US" sz="4400" b="0" i="0" u="none" strike="noStrike" cap="none" dirty="0" smtClean="0">
                <a:solidFill>
                  <a:schemeClr val="dk1"/>
                </a:solidFill>
                <a:latin typeface="Calibri"/>
                <a:ea typeface="Calibri"/>
                <a:cs typeface="Calibri"/>
                <a:sym typeface="Calibri"/>
              </a:rPr>
              <a:t>Demo – Item properties</a:t>
            </a:r>
            <a:endParaRPr lang="en-US" sz="4400" b="0" i="0" u="none" strike="noStrike" cap="none" dirty="0">
              <a:solidFill>
                <a:schemeClr val="dk1"/>
              </a:solidFill>
              <a:latin typeface="Calibri"/>
              <a:ea typeface="Calibri"/>
              <a:cs typeface="Calibri"/>
              <a:sym typeface="Calibri"/>
            </a:endParaRPr>
          </a:p>
        </p:txBody>
      </p:sp>
      <p:sp>
        <p:nvSpPr>
          <p:cNvPr id="4" name="Footer Placeholder 3"/>
          <p:cNvSpPr>
            <a:spLocks noGrp="1"/>
          </p:cNvSpPr>
          <p:nvPr>
            <p:ph type="ftr" idx="11"/>
          </p:nvPr>
        </p:nvSpPr>
        <p:spPr/>
        <p:txBody>
          <a:bodyPr/>
          <a:lstStyle/>
          <a:p>
            <a:endParaRPr lang="en-US"/>
          </a:p>
        </p:txBody>
      </p:sp>
      <p:pic>
        <p:nvPicPr>
          <p:cNvPr id="3" name="Picture 2"/>
          <p:cNvPicPr>
            <a:picLocks noChangeAspect="1"/>
          </p:cNvPicPr>
          <p:nvPr/>
        </p:nvPicPr>
        <p:blipFill>
          <a:blip r:embed="rId3"/>
          <a:stretch>
            <a:fillRect/>
          </a:stretch>
        </p:blipFill>
        <p:spPr>
          <a:xfrm>
            <a:off x="638931" y="1971468"/>
            <a:ext cx="7054808" cy="4834146"/>
          </a:xfrm>
          <a:prstGeom prst="rect">
            <a:avLst/>
          </a:prstGeom>
        </p:spPr>
      </p:pic>
      <p:sp>
        <p:nvSpPr>
          <p:cNvPr id="610" name="Shape 610"/>
          <p:cNvSpPr txBox="1"/>
          <p:nvPr/>
        </p:nvSpPr>
        <p:spPr>
          <a:xfrm>
            <a:off x="925386" y="1427306"/>
            <a:ext cx="10024835" cy="574495"/>
          </a:xfrm>
          <a:prstGeom prst="rect">
            <a:avLst/>
          </a:prstGeom>
          <a:solidFill>
            <a:schemeClr val="lt1"/>
          </a:solidFill>
          <a:ln>
            <a:noFill/>
          </a:ln>
        </p:spPr>
        <p:txBody>
          <a:bodyPr wrap="square" lIns="91425" tIns="91425" rIns="91425" bIns="91425" anchor="t" anchorCtr="0">
            <a:noAutofit/>
          </a:bodyPr>
          <a:lstStyle/>
          <a:p>
            <a:pPr lvl="0" rtl="0">
              <a:spcBef>
                <a:spcPts val="0"/>
              </a:spcBef>
              <a:buNone/>
            </a:pPr>
            <a:r>
              <a:rPr lang="en-US" sz="2400" dirty="0" smtClean="0"/>
              <a:t>For items that are questions rather than sections, more options open up.</a:t>
            </a:r>
            <a:endParaRPr lang="en-US" sz="2400" dirty="0"/>
          </a:p>
        </p:txBody>
      </p:sp>
      <p:sp>
        <p:nvSpPr>
          <p:cNvPr id="14" name="Shape 610"/>
          <p:cNvSpPr txBox="1"/>
          <p:nvPr/>
        </p:nvSpPr>
        <p:spPr>
          <a:xfrm>
            <a:off x="8886931" y="3976940"/>
            <a:ext cx="3305069" cy="574495"/>
          </a:xfrm>
          <a:prstGeom prst="rect">
            <a:avLst/>
          </a:prstGeom>
          <a:solidFill>
            <a:schemeClr val="lt1"/>
          </a:solidFill>
          <a:ln>
            <a:noFill/>
          </a:ln>
        </p:spPr>
        <p:txBody>
          <a:bodyPr wrap="square" lIns="91425" tIns="91425" rIns="91425" bIns="91425" anchor="t" anchorCtr="0">
            <a:noAutofit/>
          </a:bodyPr>
          <a:lstStyle/>
          <a:p>
            <a:pPr lvl="0" rtl="0">
              <a:spcBef>
                <a:spcPts val="0"/>
              </a:spcBef>
              <a:buNone/>
            </a:pPr>
            <a:r>
              <a:rPr lang="en-US" sz="2400" dirty="0" smtClean="0"/>
              <a:t>“Section” is set to “No”</a:t>
            </a:r>
          </a:p>
          <a:p>
            <a:pPr marL="342900" lvl="0" indent="-342900" rtl="0">
              <a:spcBef>
                <a:spcPts val="0"/>
              </a:spcBef>
              <a:buFont typeface="Arial" panose="020B0604020202020204" pitchFamily="34" charset="0"/>
              <a:buChar char="•"/>
            </a:pPr>
            <a:r>
              <a:rPr lang="en-US" sz="2400" dirty="0" smtClean="0"/>
              <a:t>Implies question</a:t>
            </a:r>
            <a:endParaRPr lang="en-US" sz="2400" dirty="0"/>
          </a:p>
        </p:txBody>
      </p:sp>
      <p:sp>
        <p:nvSpPr>
          <p:cNvPr id="614" name="Shape 614"/>
          <p:cNvSpPr/>
          <p:nvPr/>
        </p:nvSpPr>
        <p:spPr>
          <a:xfrm rot="15488279">
            <a:off x="7806235" y="3581356"/>
            <a:ext cx="431908" cy="1903593"/>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Tree>
    <p:extLst>
      <p:ext uri="{BB962C8B-B14F-4D97-AF65-F5344CB8AC3E}">
        <p14:creationId xmlns:p14="http://schemas.microsoft.com/office/powerpoint/2010/main" val="41537502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Forms definitions </a:t>
            </a:r>
            <a:endParaRPr lang="en-US" dirty="0"/>
          </a:p>
        </p:txBody>
      </p:sp>
      <p:sp>
        <p:nvSpPr>
          <p:cNvPr id="3" name="Text Placeholder 2"/>
          <p:cNvSpPr>
            <a:spLocks noGrp="1"/>
          </p:cNvSpPr>
          <p:nvPr>
            <p:ph type="body" idx="1"/>
          </p:nvPr>
        </p:nvSpPr>
        <p:spPr/>
        <p:txBody>
          <a:bodyPr/>
          <a:lstStyle/>
          <a:p>
            <a:r>
              <a:rPr lang="en-US" dirty="0" smtClean="0"/>
              <a:t>FHIR forms </a:t>
            </a:r>
          </a:p>
          <a:p>
            <a:pPr lvl="1"/>
            <a:r>
              <a:rPr lang="en-US" dirty="0" smtClean="0"/>
              <a:t>FHIR Questionnaire- defines a simple questionnaire without special features such as skip logic </a:t>
            </a:r>
          </a:p>
          <a:p>
            <a:pPr lvl="1"/>
            <a:r>
              <a:rPr lang="en-US" dirty="0" smtClean="0"/>
              <a:t>FHIR SDC Questionnaire – an extension on Questionnaire, with lots of additional features like skip  logic more sophisticated error checking, </a:t>
            </a:r>
            <a:r>
              <a:rPr lang="en-US" dirty="0" err="1" smtClean="0"/>
              <a:t>etc</a:t>
            </a:r>
            <a:r>
              <a:rPr lang="en-US" dirty="0" smtClean="0"/>
              <a:t>, </a:t>
            </a:r>
          </a:p>
          <a:p>
            <a:r>
              <a:rPr lang="en-US" dirty="0"/>
              <a:t>IHE </a:t>
            </a:r>
            <a:endParaRPr lang="en-US" dirty="0" smtClean="0"/>
          </a:p>
          <a:p>
            <a:pPr lvl="1"/>
            <a:r>
              <a:rPr lang="en-US" dirty="0" smtClean="0"/>
              <a:t>Has  an SDC form- but it is different from,  and formulated in a more complicated fashion  than, the FHIR SDC form </a:t>
            </a:r>
            <a:r>
              <a:rPr lang="en-US" dirty="0">
                <a:hlinkClick r:id="rId2"/>
              </a:rPr>
              <a:t>https://</a:t>
            </a:r>
            <a:r>
              <a:rPr lang="en-US" dirty="0" smtClean="0">
                <a:hlinkClick r:id="rId2"/>
              </a:rPr>
              <a:t>ihe.net/uploadedFiles/Documents/QRPH/IHE_QRPH_Suppl_SDC.pdf</a:t>
            </a:r>
            <a:endParaRPr lang="en-US" dirty="0" smtClean="0"/>
          </a:p>
          <a:p>
            <a:r>
              <a:rPr lang="en-US" dirty="0" smtClean="0"/>
              <a:t>LHC forms has a native form definition based on LOINC panels which we can transform into either of the FHIR questionnaires and possibly into IHE questionnaire in future </a:t>
            </a:r>
            <a:endParaRPr lang="en-US" dirty="0"/>
          </a:p>
        </p:txBody>
      </p:sp>
      <p:sp>
        <p:nvSpPr>
          <p:cNvPr id="4" name="Footer Placeholder 3"/>
          <p:cNvSpPr>
            <a:spLocks noGrp="1"/>
          </p:cNvSpPr>
          <p:nvPr>
            <p:ph type="ftr" idx="11"/>
          </p:nvPr>
        </p:nvSpPr>
        <p:spPr/>
        <p:txBody>
          <a:bodyPr/>
          <a:lstStyle/>
          <a:p>
            <a:endParaRPr lang="en-US" dirty="0"/>
          </a:p>
        </p:txBody>
      </p:sp>
    </p:spTree>
    <p:extLst>
      <p:ext uri="{BB962C8B-B14F-4D97-AF65-F5344CB8AC3E}">
        <p14:creationId xmlns:p14="http://schemas.microsoft.com/office/powerpoint/2010/main" val="177784635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7315850" y="1155304"/>
            <a:ext cx="4876150" cy="5286961"/>
          </a:xfrm>
          <a:prstGeom prst="rect">
            <a:avLst/>
          </a:prstGeom>
        </p:spPr>
      </p:pic>
      <p:sp>
        <p:nvSpPr>
          <p:cNvPr id="608" name="Shape 608"/>
          <p:cNvSpPr txBox="1">
            <a:spLocks noGrp="1"/>
          </p:cNvSpPr>
          <p:nvPr>
            <p:ph type="body" idx="1"/>
          </p:nvPr>
        </p:nvSpPr>
        <p:spPr>
          <a:xfrm>
            <a:off x="1019500" y="1874600"/>
            <a:ext cx="10515600" cy="4351200"/>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None/>
            </a:pPr>
            <a:endParaRPr dirty="0"/>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p:txBody>
      </p:sp>
      <p:sp>
        <p:nvSpPr>
          <p:cNvPr id="609" name="Shape 609"/>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613" name="Shape 613"/>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LHC-Forms Builder:  </a:t>
            </a:r>
            <a:r>
              <a:rPr lang="en-US" sz="4400" b="0" i="0" u="none" strike="noStrike" cap="none" dirty="0" smtClean="0">
                <a:solidFill>
                  <a:schemeClr val="dk1"/>
                </a:solidFill>
                <a:latin typeface="Calibri"/>
                <a:ea typeface="Calibri"/>
                <a:cs typeface="Calibri"/>
                <a:sym typeface="Calibri"/>
              </a:rPr>
              <a:t>Demo – Item properties</a:t>
            </a:r>
            <a:endParaRPr lang="en-US" sz="4400" b="0" i="0" u="none" strike="noStrike" cap="none" dirty="0">
              <a:solidFill>
                <a:schemeClr val="dk1"/>
              </a:solidFill>
              <a:latin typeface="Calibri"/>
              <a:ea typeface="Calibri"/>
              <a:cs typeface="Calibri"/>
              <a:sym typeface="Calibri"/>
            </a:endParaRPr>
          </a:p>
        </p:txBody>
      </p:sp>
      <p:sp>
        <p:nvSpPr>
          <p:cNvPr id="4" name="Footer Placeholder 3"/>
          <p:cNvSpPr>
            <a:spLocks noGrp="1"/>
          </p:cNvSpPr>
          <p:nvPr>
            <p:ph type="ftr" idx="11"/>
          </p:nvPr>
        </p:nvSpPr>
        <p:spPr/>
        <p:txBody>
          <a:bodyPr/>
          <a:lstStyle/>
          <a:p>
            <a:endParaRPr lang="en-US"/>
          </a:p>
        </p:txBody>
      </p:sp>
      <p:sp>
        <p:nvSpPr>
          <p:cNvPr id="610" name="Shape 610"/>
          <p:cNvSpPr txBox="1"/>
          <p:nvPr/>
        </p:nvSpPr>
        <p:spPr>
          <a:xfrm>
            <a:off x="925387" y="1427306"/>
            <a:ext cx="6186614" cy="574495"/>
          </a:xfrm>
          <a:prstGeom prst="rect">
            <a:avLst/>
          </a:prstGeom>
          <a:solidFill>
            <a:schemeClr val="lt1"/>
          </a:solidFill>
          <a:ln>
            <a:noFill/>
          </a:ln>
        </p:spPr>
        <p:txBody>
          <a:bodyPr wrap="square" lIns="91425" tIns="91425" rIns="91425" bIns="91425" anchor="t" anchorCtr="0">
            <a:noAutofit/>
          </a:bodyPr>
          <a:lstStyle/>
          <a:p>
            <a:pPr lvl="0" rtl="0">
              <a:spcBef>
                <a:spcPts val="0"/>
              </a:spcBef>
              <a:buNone/>
            </a:pPr>
            <a:r>
              <a:rPr lang="en-US" sz="2400" dirty="0" smtClean="0"/>
              <a:t>Options for questions allow control of:</a:t>
            </a:r>
          </a:p>
          <a:p>
            <a:pPr marL="342900" lvl="0" indent="-342900" rtl="0">
              <a:spcBef>
                <a:spcPts val="0"/>
              </a:spcBef>
              <a:buFont typeface="Arial" panose="020B0604020202020204" pitchFamily="34" charset="0"/>
              <a:buChar char="•"/>
            </a:pPr>
            <a:r>
              <a:rPr lang="en-US" sz="2400" dirty="0" smtClean="0"/>
              <a:t>Whether an question’s value is read-only</a:t>
            </a:r>
          </a:p>
          <a:p>
            <a:pPr marL="342900" lvl="0" indent="-342900" rtl="0">
              <a:spcBef>
                <a:spcPts val="0"/>
              </a:spcBef>
              <a:buFont typeface="Arial" panose="020B0604020202020204" pitchFamily="34" charset="0"/>
              <a:buChar char="•"/>
            </a:pPr>
            <a:r>
              <a:rPr lang="en-US" sz="2400" dirty="0" smtClean="0"/>
              <a:t>Whether the answer is required</a:t>
            </a:r>
          </a:p>
          <a:p>
            <a:pPr marL="342900" lvl="0" indent="-342900" rtl="0">
              <a:spcBef>
                <a:spcPts val="0"/>
              </a:spcBef>
              <a:buFont typeface="Arial" panose="020B0604020202020204" pitchFamily="34" charset="0"/>
              <a:buChar char="•"/>
            </a:pPr>
            <a:r>
              <a:rPr lang="en-US" sz="2400" dirty="0" smtClean="0"/>
              <a:t>Can select the data type for a question, which restricts the allowed input.</a:t>
            </a:r>
          </a:p>
          <a:p>
            <a:pPr marL="342900" lvl="0" indent="-342900" rtl="0">
              <a:spcBef>
                <a:spcPts val="0"/>
              </a:spcBef>
              <a:buFont typeface="Arial" panose="020B0604020202020204" pitchFamily="34" charset="0"/>
              <a:buChar char="•"/>
            </a:pPr>
            <a:r>
              <a:rPr lang="en-US" sz="2400" dirty="0" smtClean="0"/>
              <a:t>Lists Can either allow free text or not (CWE vs CNE)</a:t>
            </a:r>
          </a:p>
          <a:p>
            <a:pPr marL="342900" lvl="0" indent="-342900" rtl="0">
              <a:spcBef>
                <a:spcPts val="0"/>
              </a:spcBef>
              <a:buFont typeface="Arial" panose="020B0604020202020204" pitchFamily="34" charset="0"/>
              <a:buChar char="•"/>
            </a:pPr>
            <a:r>
              <a:rPr lang="en-US" sz="2400" dirty="0" smtClean="0"/>
              <a:t>List answers:</a:t>
            </a:r>
          </a:p>
          <a:p>
            <a:pPr marL="688975" lvl="8" indent="-342900">
              <a:buFont typeface="Arial" panose="020B0604020202020204" pitchFamily="34" charset="0"/>
              <a:buChar char="•"/>
            </a:pPr>
            <a:r>
              <a:rPr lang="en-US" sz="2400" dirty="0" smtClean="0"/>
              <a:t>Can have “labels” (e.g. “a”, “b”) which appear with the answer text</a:t>
            </a:r>
          </a:p>
          <a:p>
            <a:pPr marL="688975" lvl="8" indent="-342900">
              <a:buFont typeface="Arial" panose="020B0604020202020204" pitchFamily="34" charset="0"/>
              <a:buChar char="•"/>
            </a:pPr>
            <a:r>
              <a:rPr lang="en-US" sz="2400" dirty="0" smtClean="0"/>
              <a:t>Can have an “other” option which allows entry of a separate free text answer</a:t>
            </a:r>
          </a:p>
          <a:p>
            <a:pPr marL="688975" lvl="8" indent="-342900">
              <a:buFont typeface="Arial" panose="020B0604020202020204" pitchFamily="34" charset="0"/>
              <a:buChar char="•"/>
            </a:pPr>
            <a:r>
              <a:rPr lang="en-US" sz="2400" dirty="0" smtClean="0"/>
              <a:t>Can have “scores” which are summed</a:t>
            </a:r>
          </a:p>
        </p:txBody>
      </p:sp>
      <p:sp>
        <p:nvSpPr>
          <p:cNvPr id="614" name="Shape 614"/>
          <p:cNvSpPr/>
          <p:nvPr/>
        </p:nvSpPr>
        <p:spPr>
          <a:xfrm rot="15488279" flipV="1">
            <a:off x="5461271" y="1916367"/>
            <a:ext cx="431908" cy="3933273"/>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Tree>
    <p:extLst>
      <p:ext uri="{BB962C8B-B14F-4D97-AF65-F5344CB8AC3E}">
        <p14:creationId xmlns:p14="http://schemas.microsoft.com/office/powerpoint/2010/main" val="3624997159"/>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Shape 608"/>
          <p:cNvSpPr txBox="1">
            <a:spLocks noGrp="1"/>
          </p:cNvSpPr>
          <p:nvPr>
            <p:ph type="body" idx="1"/>
          </p:nvPr>
        </p:nvSpPr>
        <p:spPr>
          <a:xfrm>
            <a:off x="1019500" y="1874600"/>
            <a:ext cx="10515600" cy="4351200"/>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None/>
            </a:pPr>
            <a:endParaRPr dirty="0"/>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p:txBody>
      </p:sp>
      <p:sp>
        <p:nvSpPr>
          <p:cNvPr id="609" name="Shape 609"/>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613" name="Shape 613"/>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LHC-Forms Builder:  </a:t>
            </a:r>
            <a:r>
              <a:rPr lang="en-US" sz="4400" b="0" i="0" u="none" strike="noStrike" cap="none" dirty="0" smtClean="0">
                <a:solidFill>
                  <a:schemeClr val="dk1"/>
                </a:solidFill>
                <a:latin typeface="Calibri"/>
                <a:ea typeface="Calibri"/>
                <a:cs typeface="Calibri"/>
                <a:sym typeface="Calibri"/>
              </a:rPr>
              <a:t>Demo – Item properties</a:t>
            </a:r>
            <a:endParaRPr lang="en-US" sz="4400" b="0" i="0" u="none" strike="noStrike" cap="none" dirty="0">
              <a:solidFill>
                <a:schemeClr val="dk1"/>
              </a:solidFill>
              <a:latin typeface="Calibri"/>
              <a:ea typeface="Calibri"/>
              <a:cs typeface="Calibri"/>
              <a:sym typeface="Calibri"/>
            </a:endParaRPr>
          </a:p>
        </p:txBody>
      </p:sp>
      <p:sp>
        <p:nvSpPr>
          <p:cNvPr id="4" name="Footer Placeholder 3"/>
          <p:cNvSpPr>
            <a:spLocks noGrp="1"/>
          </p:cNvSpPr>
          <p:nvPr>
            <p:ph type="ftr" idx="11"/>
          </p:nvPr>
        </p:nvSpPr>
        <p:spPr/>
        <p:txBody>
          <a:bodyPr/>
          <a:lstStyle/>
          <a:p>
            <a:endParaRPr lang="en-US"/>
          </a:p>
        </p:txBody>
      </p:sp>
      <p:sp>
        <p:nvSpPr>
          <p:cNvPr id="610" name="Shape 610"/>
          <p:cNvSpPr txBox="1"/>
          <p:nvPr/>
        </p:nvSpPr>
        <p:spPr>
          <a:xfrm>
            <a:off x="925387" y="1427306"/>
            <a:ext cx="4820657" cy="574495"/>
          </a:xfrm>
          <a:prstGeom prst="rect">
            <a:avLst/>
          </a:prstGeom>
          <a:solidFill>
            <a:schemeClr val="lt1"/>
          </a:solidFill>
          <a:ln>
            <a:noFill/>
          </a:ln>
        </p:spPr>
        <p:txBody>
          <a:bodyPr wrap="square" lIns="91425" tIns="91425" rIns="91425" bIns="91425" anchor="t" anchorCtr="0">
            <a:noAutofit/>
          </a:bodyPr>
          <a:lstStyle/>
          <a:p>
            <a:pPr lvl="0" rtl="0">
              <a:spcBef>
                <a:spcPts val="0"/>
              </a:spcBef>
              <a:buNone/>
            </a:pPr>
            <a:r>
              <a:rPr lang="en-US" sz="2400" dirty="0" smtClean="0"/>
              <a:t>More on lists:</a:t>
            </a:r>
          </a:p>
          <a:p>
            <a:pPr marL="342900" lvl="0" indent="-342900" rtl="0">
              <a:spcBef>
                <a:spcPts val="0"/>
              </a:spcBef>
              <a:buFont typeface="Arial" panose="020B0604020202020204" pitchFamily="34" charset="0"/>
              <a:buChar char="•"/>
            </a:pPr>
            <a:r>
              <a:rPr lang="en-US" sz="2400" dirty="0" smtClean="0"/>
              <a:t>Can allow multiple answers</a:t>
            </a:r>
          </a:p>
          <a:p>
            <a:pPr marL="342900" lvl="0" indent="-342900" rtl="0">
              <a:spcBef>
                <a:spcPts val="0"/>
              </a:spcBef>
              <a:buFont typeface="Arial" panose="020B0604020202020204" pitchFamily="34" charset="0"/>
              <a:buChar char="•"/>
            </a:pPr>
            <a:r>
              <a:rPr lang="en-US" sz="2400" dirty="0" smtClean="0"/>
              <a:t>Can have a default answer</a:t>
            </a:r>
          </a:p>
          <a:p>
            <a:pPr marL="342900" lvl="0" indent="-342900">
              <a:buFont typeface="Arial" panose="020B0604020202020204" pitchFamily="34" charset="0"/>
              <a:buChar char="•"/>
            </a:pPr>
            <a:r>
              <a:rPr lang="en-US" sz="2400" dirty="0" smtClean="0"/>
              <a:t>Can be accessed via a URL which supports autocompletion (in autocomplete-</a:t>
            </a:r>
            <a:r>
              <a:rPr lang="en-US" sz="2400" dirty="0" err="1" smtClean="0"/>
              <a:t>lhc</a:t>
            </a:r>
            <a:r>
              <a:rPr lang="en-US" sz="2400" dirty="0" smtClean="0"/>
              <a:t> format).</a:t>
            </a:r>
          </a:p>
          <a:p>
            <a:pPr lvl="0"/>
            <a:endParaRPr lang="en-US" sz="2400" dirty="0" smtClean="0"/>
          </a:p>
          <a:p>
            <a:pPr lvl="0"/>
            <a:r>
              <a:rPr lang="en-US" sz="2400" dirty="0" smtClean="0"/>
              <a:t>The “Formula” item shown here is actually for numeric fields, but sums the scores associated with entered answers to list questions.</a:t>
            </a:r>
          </a:p>
        </p:txBody>
      </p:sp>
      <p:pic>
        <p:nvPicPr>
          <p:cNvPr id="3" name="Picture 2"/>
          <p:cNvPicPr>
            <a:picLocks noChangeAspect="1"/>
          </p:cNvPicPr>
          <p:nvPr/>
        </p:nvPicPr>
        <p:blipFill>
          <a:blip r:embed="rId3"/>
          <a:stretch>
            <a:fillRect/>
          </a:stretch>
        </p:blipFill>
        <p:spPr>
          <a:xfrm>
            <a:off x="5839543" y="1334235"/>
            <a:ext cx="6253730" cy="5022115"/>
          </a:xfrm>
          <a:prstGeom prst="rect">
            <a:avLst/>
          </a:prstGeom>
        </p:spPr>
      </p:pic>
      <p:sp>
        <p:nvSpPr>
          <p:cNvPr id="614" name="Shape 614"/>
          <p:cNvSpPr/>
          <p:nvPr/>
        </p:nvSpPr>
        <p:spPr>
          <a:xfrm rot="18641921" flipV="1">
            <a:off x="6184570" y="1539166"/>
            <a:ext cx="431908" cy="3049633"/>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11" name="Shape 614"/>
          <p:cNvSpPr/>
          <p:nvPr/>
        </p:nvSpPr>
        <p:spPr>
          <a:xfrm rot="16720141" flipV="1">
            <a:off x="4969109" y="4928645"/>
            <a:ext cx="431908" cy="1617778"/>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Tree>
    <p:extLst>
      <p:ext uri="{BB962C8B-B14F-4D97-AF65-F5344CB8AC3E}">
        <p14:creationId xmlns:p14="http://schemas.microsoft.com/office/powerpoint/2010/main" val="3215826305"/>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Shape 598"/>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lvl="0">
              <a:buSzPct val="25000"/>
            </a:pPr>
            <a:r>
              <a:rPr lang="en-US" sz="4400" b="0" i="0" u="none" strike="noStrike" cap="none" dirty="0">
                <a:solidFill>
                  <a:schemeClr val="dk1"/>
                </a:solidFill>
                <a:latin typeface="Calibri"/>
                <a:ea typeface="Calibri"/>
                <a:cs typeface="Calibri"/>
                <a:sym typeface="Calibri"/>
              </a:rPr>
              <a:t>LHC-Forms Builder: </a:t>
            </a:r>
            <a:r>
              <a:rPr lang="en-US" dirty="0"/>
              <a:t>Demo – Item Properties</a:t>
            </a:r>
            <a:endParaRPr lang="en-US" sz="4400" b="0" i="0" u="none" strike="noStrike" cap="none" dirty="0">
              <a:solidFill>
                <a:schemeClr val="dk1"/>
              </a:solidFill>
              <a:latin typeface="Calibri"/>
              <a:ea typeface="Calibri"/>
              <a:cs typeface="Calibri"/>
              <a:sym typeface="Calibri"/>
            </a:endParaRPr>
          </a:p>
        </p:txBody>
      </p:sp>
      <p:sp>
        <p:nvSpPr>
          <p:cNvPr id="599" name="Shape 599"/>
          <p:cNvSpPr txBox="1">
            <a:spLocks noGrp="1"/>
          </p:cNvSpPr>
          <p:nvPr>
            <p:ph type="body" idx="1"/>
          </p:nvPr>
        </p:nvSpPr>
        <p:spPr>
          <a:xfrm>
            <a:off x="1019500" y="1874600"/>
            <a:ext cx="10515600" cy="4351200"/>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None/>
            </a:pPr>
            <a:endParaRP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sp>
        <p:nvSpPr>
          <p:cNvPr id="600" name="Shape 600"/>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601" name="Shape 601"/>
          <p:cNvSpPr txBox="1"/>
          <p:nvPr/>
        </p:nvSpPr>
        <p:spPr>
          <a:xfrm>
            <a:off x="925387" y="1433525"/>
            <a:ext cx="6074100" cy="1243800"/>
          </a:xfrm>
          <a:prstGeom prst="rect">
            <a:avLst/>
          </a:prstGeom>
          <a:solidFill>
            <a:schemeClr val="lt1"/>
          </a:solidFill>
          <a:ln>
            <a:noFill/>
          </a:ln>
        </p:spPr>
        <p:txBody>
          <a:bodyPr wrap="square" lIns="91425" tIns="91425" rIns="91425" bIns="91425" anchor="t" anchorCtr="0">
            <a:noAutofit/>
          </a:bodyPr>
          <a:lstStyle/>
          <a:p>
            <a:pPr lvl="0" rtl="0">
              <a:spcBef>
                <a:spcPts val="0"/>
              </a:spcBef>
              <a:buNone/>
            </a:pPr>
            <a:r>
              <a:rPr lang="en-US" sz="2400" dirty="0" smtClean="0"/>
              <a:t>Under “Advanced”, there are two new properties which apply to questions.</a:t>
            </a:r>
          </a:p>
          <a:p>
            <a:pPr lvl="0" rtl="0">
              <a:spcBef>
                <a:spcPts val="0"/>
              </a:spcBef>
              <a:buNone/>
            </a:pPr>
            <a:endParaRPr lang="en-US" sz="2400" dirty="0" smtClean="0"/>
          </a:p>
          <a:p>
            <a:pPr lvl="0" rtl="0">
              <a:spcBef>
                <a:spcPts val="0"/>
              </a:spcBef>
              <a:buNone/>
            </a:pPr>
            <a:r>
              <a:rPr lang="en-US" sz="2400" dirty="0" smtClean="0"/>
              <a:t>“</a:t>
            </a:r>
            <a:r>
              <a:rPr lang="en-US" sz="2400" dirty="0"/>
              <a:t>Restrictions” allows you to restrict permitted input for the question</a:t>
            </a:r>
            <a:r>
              <a:rPr lang="en-US" sz="2400" dirty="0" smtClean="0"/>
              <a:t>.</a:t>
            </a:r>
          </a:p>
          <a:p>
            <a:pPr lvl="0" rtl="0">
              <a:spcBef>
                <a:spcPts val="0"/>
              </a:spcBef>
              <a:buNone/>
            </a:pPr>
            <a:endParaRPr lang="en-US" sz="2400" dirty="0"/>
          </a:p>
          <a:p>
            <a:pPr marL="457200" lvl="0" indent="-381000">
              <a:buSzPct val="100000"/>
              <a:buChar char="●"/>
            </a:pPr>
            <a:r>
              <a:rPr lang="en-US" sz="2400" dirty="0"/>
              <a:t>Minimum/maximum</a:t>
            </a:r>
          </a:p>
          <a:p>
            <a:pPr marL="457200" lvl="0" indent="-381000">
              <a:buSzPct val="100000"/>
              <a:buChar char="●"/>
            </a:pPr>
            <a:r>
              <a:rPr lang="en-US" sz="2400" dirty="0"/>
              <a:t>Number of characters</a:t>
            </a:r>
          </a:p>
          <a:p>
            <a:pPr marL="457200" lvl="0" indent="-381000">
              <a:buSzPct val="100000"/>
              <a:buChar char="●"/>
            </a:pPr>
            <a:r>
              <a:rPr lang="en-US" sz="2400" dirty="0"/>
              <a:t>Pattern matching</a:t>
            </a:r>
          </a:p>
          <a:p>
            <a:pPr marL="457200" lvl="0" indent="-381000">
              <a:buClr>
                <a:schemeClr val="dk1"/>
              </a:buClr>
              <a:buSzPct val="100000"/>
              <a:buChar char="●"/>
            </a:pPr>
            <a:r>
              <a:rPr lang="en-US" sz="2400" dirty="0">
                <a:solidFill>
                  <a:schemeClr val="dk1"/>
                </a:solidFill>
              </a:rPr>
              <a:t>Multiple restrictions can be added</a:t>
            </a:r>
          </a:p>
          <a:p>
            <a:pPr lvl="0" rtl="0">
              <a:spcBef>
                <a:spcPts val="0"/>
              </a:spcBef>
              <a:buNone/>
            </a:pPr>
            <a:endParaRPr lang="en-US" sz="2400" dirty="0"/>
          </a:p>
        </p:txBody>
      </p:sp>
      <p:pic>
        <p:nvPicPr>
          <p:cNvPr id="603" name="Shape 603"/>
          <p:cNvPicPr preferRelativeResize="0"/>
          <p:nvPr/>
        </p:nvPicPr>
        <p:blipFill>
          <a:blip r:embed="rId3">
            <a:alphaModFix/>
          </a:blip>
          <a:stretch>
            <a:fillRect/>
          </a:stretch>
        </p:blipFill>
        <p:spPr>
          <a:xfrm>
            <a:off x="6454537" y="1498125"/>
            <a:ext cx="5514975" cy="4362450"/>
          </a:xfrm>
          <a:prstGeom prst="rect">
            <a:avLst/>
          </a:prstGeom>
          <a:noFill/>
          <a:ln>
            <a:noFill/>
          </a:ln>
        </p:spPr>
      </p:pic>
      <p:sp>
        <p:nvSpPr>
          <p:cNvPr id="4" name="Footer Placeholder 3"/>
          <p:cNvSpPr>
            <a:spLocks noGrp="1"/>
          </p:cNvSpPr>
          <p:nvPr>
            <p:ph type="ftr" idx="11"/>
          </p:nvPr>
        </p:nvSpPr>
        <p:spPr/>
        <p:txBody>
          <a:bodyPr/>
          <a:lstStyle/>
          <a:p>
            <a:endParaRPr lang="en-US"/>
          </a:p>
        </p:txBody>
      </p:sp>
      <p:sp>
        <p:nvSpPr>
          <p:cNvPr id="10" name="Shape 616"/>
          <p:cNvSpPr/>
          <p:nvPr/>
        </p:nvSpPr>
        <p:spPr>
          <a:xfrm rot="5571442">
            <a:off x="5880000" y="2576811"/>
            <a:ext cx="432000" cy="1411278"/>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Shape 598"/>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lvl="0">
              <a:buSzPct val="25000"/>
            </a:pPr>
            <a:r>
              <a:rPr lang="en-US" sz="4400" b="0" i="0" u="none" strike="noStrike" cap="none" dirty="0">
                <a:solidFill>
                  <a:schemeClr val="dk1"/>
                </a:solidFill>
                <a:latin typeface="Calibri"/>
                <a:ea typeface="Calibri"/>
                <a:cs typeface="Calibri"/>
                <a:sym typeface="Calibri"/>
              </a:rPr>
              <a:t>LHC-Forms Builder: </a:t>
            </a:r>
            <a:r>
              <a:rPr lang="en-US" dirty="0"/>
              <a:t>Demo – Item Properties</a:t>
            </a:r>
            <a:endParaRPr lang="en-US" sz="4400" b="0" i="0" u="none" strike="noStrike" cap="none" dirty="0">
              <a:solidFill>
                <a:schemeClr val="dk1"/>
              </a:solidFill>
              <a:latin typeface="Calibri"/>
              <a:ea typeface="Calibri"/>
              <a:cs typeface="Calibri"/>
              <a:sym typeface="Calibri"/>
            </a:endParaRPr>
          </a:p>
        </p:txBody>
      </p:sp>
      <p:sp>
        <p:nvSpPr>
          <p:cNvPr id="599" name="Shape 599"/>
          <p:cNvSpPr txBox="1">
            <a:spLocks noGrp="1"/>
          </p:cNvSpPr>
          <p:nvPr>
            <p:ph type="body" idx="1"/>
          </p:nvPr>
        </p:nvSpPr>
        <p:spPr>
          <a:xfrm>
            <a:off x="1019500" y="1874600"/>
            <a:ext cx="10515600" cy="4351200"/>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None/>
            </a:pPr>
            <a:endParaRPr dirty="0"/>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p:txBody>
      </p:sp>
      <p:sp>
        <p:nvSpPr>
          <p:cNvPr id="600" name="Shape 600"/>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601" name="Shape 601"/>
          <p:cNvSpPr txBox="1"/>
          <p:nvPr/>
        </p:nvSpPr>
        <p:spPr>
          <a:xfrm>
            <a:off x="925387" y="1433525"/>
            <a:ext cx="5529150" cy="1243800"/>
          </a:xfrm>
          <a:prstGeom prst="rect">
            <a:avLst/>
          </a:prstGeom>
          <a:solidFill>
            <a:schemeClr val="lt1"/>
          </a:solidFill>
          <a:ln>
            <a:noFill/>
          </a:ln>
        </p:spPr>
        <p:txBody>
          <a:bodyPr wrap="square" lIns="91425" tIns="91425" rIns="91425" bIns="91425" anchor="t" anchorCtr="0">
            <a:noAutofit/>
          </a:bodyPr>
          <a:lstStyle/>
          <a:p>
            <a:pPr lvl="0" rtl="0">
              <a:spcBef>
                <a:spcPts val="0"/>
              </a:spcBef>
              <a:buNone/>
            </a:pPr>
            <a:r>
              <a:rPr lang="en-US" sz="2400" dirty="0" smtClean="0"/>
              <a:t>Under “Advanced”, there are two new properties which apply to questions.</a:t>
            </a:r>
          </a:p>
          <a:p>
            <a:pPr lvl="0" rtl="0">
              <a:spcBef>
                <a:spcPts val="0"/>
              </a:spcBef>
              <a:buNone/>
            </a:pPr>
            <a:endParaRPr lang="en-US" sz="2400" dirty="0" smtClean="0"/>
          </a:p>
          <a:p>
            <a:pPr lvl="0" rtl="0">
              <a:spcBef>
                <a:spcPts val="0"/>
              </a:spcBef>
              <a:buNone/>
            </a:pPr>
            <a:r>
              <a:rPr lang="en-US" sz="2400" dirty="0" smtClean="0"/>
              <a:t>“Create data from other items” is the data control feature Ye discussed which allows one field to control another field’s content.  The user interface here is not quite right yet, but we hope to fix that soon. </a:t>
            </a:r>
            <a:endParaRPr lang="en-US" sz="2400" dirty="0"/>
          </a:p>
        </p:txBody>
      </p:sp>
      <p:pic>
        <p:nvPicPr>
          <p:cNvPr id="603" name="Shape 603"/>
          <p:cNvPicPr preferRelativeResize="0"/>
          <p:nvPr/>
        </p:nvPicPr>
        <p:blipFill>
          <a:blip r:embed="rId3">
            <a:alphaModFix/>
          </a:blip>
          <a:stretch>
            <a:fillRect/>
          </a:stretch>
        </p:blipFill>
        <p:spPr>
          <a:xfrm>
            <a:off x="6454537" y="1498125"/>
            <a:ext cx="5514975" cy="4362450"/>
          </a:xfrm>
          <a:prstGeom prst="rect">
            <a:avLst/>
          </a:prstGeom>
          <a:noFill/>
          <a:ln>
            <a:noFill/>
          </a:ln>
        </p:spPr>
      </p:pic>
      <p:sp>
        <p:nvSpPr>
          <p:cNvPr id="4" name="Footer Placeholder 3"/>
          <p:cNvSpPr>
            <a:spLocks noGrp="1"/>
          </p:cNvSpPr>
          <p:nvPr>
            <p:ph type="ftr" idx="11"/>
          </p:nvPr>
        </p:nvSpPr>
        <p:spPr/>
        <p:txBody>
          <a:bodyPr/>
          <a:lstStyle/>
          <a:p>
            <a:endParaRPr lang="en-US"/>
          </a:p>
        </p:txBody>
      </p:sp>
      <p:sp>
        <p:nvSpPr>
          <p:cNvPr id="10" name="Shape 616"/>
          <p:cNvSpPr/>
          <p:nvPr/>
        </p:nvSpPr>
        <p:spPr>
          <a:xfrm rot="5969083">
            <a:off x="5651401" y="3974165"/>
            <a:ext cx="432000" cy="1411278"/>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Tree>
    <p:extLst>
      <p:ext uri="{BB962C8B-B14F-4D97-AF65-F5344CB8AC3E}">
        <p14:creationId xmlns:p14="http://schemas.microsoft.com/office/powerpoint/2010/main" val="3247714595"/>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Shape 499"/>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lvl="0">
              <a:buSzPct val="25000"/>
            </a:pPr>
            <a:r>
              <a:rPr lang="en-US" dirty="0"/>
              <a:t>LHC-Forms Builder:  Demo – Item properties</a:t>
            </a:r>
            <a:endParaRPr lang="en-US" sz="4400" b="0" i="0" u="none" strike="noStrike" cap="none" dirty="0">
              <a:solidFill>
                <a:schemeClr val="dk1"/>
              </a:solidFill>
              <a:latin typeface="Calibri"/>
              <a:ea typeface="Calibri"/>
              <a:cs typeface="Calibri"/>
              <a:sym typeface="Calibri"/>
            </a:endParaRPr>
          </a:p>
        </p:txBody>
      </p:sp>
      <p:sp>
        <p:nvSpPr>
          <p:cNvPr id="500" name="Shape 500"/>
          <p:cNvSpPr txBox="1">
            <a:spLocks noGrp="1"/>
          </p:cNvSpPr>
          <p:nvPr>
            <p:ph type="body" idx="1"/>
          </p:nvPr>
        </p:nvSpPr>
        <p:spPr>
          <a:xfrm>
            <a:off x="838201" y="1825625"/>
            <a:ext cx="5391150" cy="4298950"/>
          </a:xfrm>
          <a:prstGeom prst="rect">
            <a:avLst/>
          </a:prstGeom>
          <a:noFill/>
          <a:ln>
            <a:noFill/>
          </a:ln>
        </p:spPr>
        <p:txBody>
          <a:bodyPr wrap="square" lIns="91425" tIns="45700" rIns="91425" bIns="45700" anchor="t" anchorCtr="0">
            <a:noAutofit/>
          </a:bodyPr>
          <a:lstStyle/>
          <a:p>
            <a:pPr marL="457200" indent="-457200"/>
            <a:r>
              <a:rPr lang="en-US" sz="2800" b="0" i="0" u="none" strike="noStrike" cap="none" dirty="0" smtClean="0">
                <a:solidFill>
                  <a:schemeClr val="dk1"/>
                </a:solidFill>
                <a:latin typeface="Calibri"/>
                <a:ea typeface="Calibri"/>
                <a:cs typeface="Calibri"/>
                <a:sym typeface="Calibri"/>
              </a:rPr>
              <a:t>All items (sections and panels) are required to have a code.</a:t>
            </a:r>
          </a:p>
          <a:p>
            <a:pPr marL="457200" indent="-457200"/>
            <a:r>
              <a:rPr lang="en-US" dirty="0" smtClean="0"/>
              <a:t>Imported LOINC questions or panels start out having LOINC codes.</a:t>
            </a:r>
          </a:p>
          <a:p>
            <a:pPr marL="457200" indent="-457200"/>
            <a:r>
              <a:rPr lang="en-US" sz="2800" b="0" i="0" u="none" strike="noStrike" cap="none" dirty="0" smtClean="0">
                <a:solidFill>
                  <a:schemeClr val="dk1"/>
                </a:solidFill>
                <a:latin typeface="Calibri"/>
                <a:ea typeface="Calibri"/>
                <a:cs typeface="Calibri"/>
                <a:sym typeface="Calibri"/>
              </a:rPr>
              <a:t>When a LOINC item is changed, its code and its parent sections’ codes are changed to make it clear that the item is no longer the standard coded item from LOINC.</a:t>
            </a:r>
            <a:endParaRPr sz="2800" b="0" i="0" u="none" strike="noStrike" cap="none" dirty="0">
              <a:solidFill>
                <a:schemeClr val="dk1"/>
              </a:solidFill>
              <a:latin typeface="Calibri"/>
              <a:ea typeface="Calibri"/>
              <a:cs typeface="Calibri"/>
              <a:sym typeface="Calibri"/>
            </a:endParaRPr>
          </a:p>
          <a:p>
            <a:pPr marL="457200" indent="-457200"/>
            <a:endParaRPr sz="2800" b="0" i="0" u="none" strike="noStrike" cap="none" dirty="0">
              <a:solidFill>
                <a:schemeClr val="dk1"/>
              </a:solidFill>
              <a:latin typeface="Calibri"/>
              <a:ea typeface="Calibri"/>
              <a:cs typeface="Calibri"/>
              <a:sym typeface="Calibri"/>
            </a:endParaRPr>
          </a:p>
        </p:txBody>
      </p:sp>
      <p:sp>
        <p:nvSpPr>
          <p:cNvPr id="501" name="Shape 501"/>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pic>
        <p:nvPicPr>
          <p:cNvPr id="3" name="Picture 2"/>
          <p:cNvPicPr>
            <a:picLocks noChangeAspect="1"/>
          </p:cNvPicPr>
          <p:nvPr/>
        </p:nvPicPr>
        <p:blipFill>
          <a:blip r:embed="rId3"/>
          <a:stretch>
            <a:fillRect/>
          </a:stretch>
        </p:blipFill>
        <p:spPr>
          <a:xfrm>
            <a:off x="6320771" y="1510837"/>
            <a:ext cx="5741708" cy="4064926"/>
          </a:xfrm>
          <a:prstGeom prst="rect">
            <a:avLst/>
          </a:prstGeom>
        </p:spPr>
      </p:pic>
      <p:sp>
        <p:nvSpPr>
          <p:cNvPr id="5" name="Oval 4"/>
          <p:cNvSpPr/>
          <p:nvPr/>
        </p:nvSpPr>
        <p:spPr>
          <a:xfrm>
            <a:off x="9067800" y="3324225"/>
            <a:ext cx="1571625"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6323601"/>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Shape 499"/>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lvl="0">
              <a:buSzPct val="25000"/>
            </a:pPr>
            <a:r>
              <a:rPr lang="en-US" dirty="0"/>
              <a:t>LHC-Forms Builder:  Demo – </a:t>
            </a:r>
            <a:r>
              <a:rPr lang="en-US" dirty="0" smtClean="0"/>
              <a:t>Preview Pane</a:t>
            </a:r>
            <a:endParaRPr lang="en-US" sz="4400" b="0" i="0" u="none" strike="noStrike" cap="none" dirty="0">
              <a:solidFill>
                <a:schemeClr val="dk1"/>
              </a:solidFill>
              <a:latin typeface="Calibri"/>
              <a:ea typeface="Calibri"/>
              <a:cs typeface="Calibri"/>
              <a:sym typeface="Calibri"/>
            </a:endParaRPr>
          </a:p>
        </p:txBody>
      </p:sp>
      <p:sp>
        <p:nvSpPr>
          <p:cNvPr id="500" name="Shape 500"/>
          <p:cNvSpPr txBox="1">
            <a:spLocks noGrp="1"/>
          </p:cNvSpPr>
          <p:nvPr>
            <p:ph type="body" idx="1"/>
          </p:nvPr>
        </p:nvSpPr>
        <p:spPr>
          <a:xfrm>
            <a:off x="838201" y="1825625"/>
            <a:ext cx="5391150" cy="4298950"/>
          </a:xfrm>
          <a:prstGeom prst="rect">
            <a:avLst/>
          </a:prstGeom>
          <a:noFill/>
          <a:ln>
            <a:noFill/>
          </a:ln>
        </p:spPr>
        <p:txBody>
          <a:bodyPr wrap="square" lIns="91425" tIns="45700" rIns="91425" bIns="45700" anchor="t" anchorCtr="0">
            <a:noAutofit/>
          </a:bodyPr>
          <a:lstStyle/>
          <a:p>
            <a:pPr marL="457200" indent="-457200"/>
            <a:endParaRPr sz="2800" b="0" i="0" u="none" strike="noStrike" cap="none" dirty="0">
              <a:solidFill>
                <a:schemeClr val="dk1"/>
              </a:solidFill>
              <a:latin typeface="Calibri"/>
              <a:ea typeface="Calibri"/>
              <a:cs typeface="Calibri"/>
              <a:sym typeface="Calibri"/>
            </a:endParaRPr>
          </a:p>
        </p:txBody>
      </p:sp>
      <p:sp>
        <p:nvSpPr>
          <p:cNvPr id="501" name="Shape 501"/>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dirty="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pic>
        <p:nvPicPr>
          <p:cNvPr id="9" name="Shape 509"/>
          <p:cNvPicPr preferRelativeResize="0"/>
          <p:nvPr/>
        </p:nvPicPr>
        <p:blipFill>
          <a:blip r:embed="rId3">
            <a:alphaModFix/>
          </a:blip>
          <a:stretch>
            <a:fillRect/>
          </a:stretch>
        </p:blipFill>
        <p:spPr>
          <a:xfrm>
            <a:off x="445987" y="560400"/>
            <a:ext cx="11300025" cy="5837849"/>
          </a:xfrm>
          <a:prstGeom prst="rect">
            <a:avLst/>
          </a:prstGeom>
          <a:noFill/>
          <a:ln>
            <a:noFill/>
          </a:ln>
        </p:spPr>
      </p:pic>
      <p:sp>
        <p:nvSpPr>
          <p:cNvPr id="5" name="Oval 4"/>
          <p:cNvSpPr/>
          <p:nvPr/>
        </p:nvSpPr>
        <p:spPr>
          <a:xfrm>
            <a:off x="7128617" y="1112426"/>
            <a:ext cx="4813501" cy="529202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hape 515"/>
          <p:cNvSpPr txBox="1"/>
          <p:nvPr/>
        </p:nvSpPr>
        <p:spPr>
          <a:xfrm>
            <a:off x="8376906" y="746826"/>
            <a:ext cx="2351400" cy="336300"/>
          </a:xfrm>
          <a:prstGeom prst="rect">
            <a:avLst/>
          </a:prstGeom>
          <a:noFill/>
          <a:ln>
            <a:noFill/>
          </a:ln>
        </p:spPr>
        <p:txBody>
          <a:bodyPr wrap="square" lIns="91425" tIns="91425" rIns="91425" bIns="91425" anchor="t" anchorCtr="0">
            <a:noAutofit/>
          </a:bodyPr>
          <a:lstStyle/>
          <a:p>
            <a:pPr lvl="0" rtl="0">
              <a:spcBef>
                <a:spcPts val="0"/>
              </a:spcBef>
              <a:buNone/>
            </a:pPr>
            <a:r>
              <a:rPr lang="en-US" sz="1800" dirty="0">
                <a:solidFill>
                  <a:srgbClr val="FF0000"/>
                </a:solidFill>
              </a:rPr>
              <a:t>Form preview pane</a:t>
            </a:r>
          </a:p>
        </p:txBody>
      </p:sp>
    </p:spTree>
    <p:extLst>
      <p:ext uri="{BB962C8B-B14F-4D97-AF65-F5344CB8AC3E}">
        <p14:creationId xmlns:p14="http://schemas.microsoft.com/office/powerpoint/2010/main" val="1402289340"/>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Shape 499"/>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lvl="0">
              <a:buSzPct val="25000"/>
            </a:pPr>
            <a:r>
              <a:rPr lang="en-US" dirty="0"/>
              <a:t>LHC-Forms Builder:  Demo – </a:t>
            </a:r>
            <a:r>
              <a:rPr lang="en-US" dirty="0" smtClean="0"/>
              <a:t>Preview Pane</a:t>
            </a:r>
            <a:endParaRPr lang="en-US" sz="4400" b="0" i="0" u="none" strike="noStrike" cap="none" dirty="0">
              <a:solidFill>
                <a:schemeClr val="dk1"/>
              </a:solidFill>
              <a:latin typeface="Calibri"/>
              <a:ea typeface="Calibri"/>
              <a:cs typeface="Calibri"/>
              <a:sym typeface="Calibri"/>
            </a:endParaRPr>
          </a:p>
        </p:txBody>
      </p:sp>
      <p:sp>
        <p:nvSpPr>
          <p:cNvPr id="500" name="Shape 500"/>
          <p:cNvSpPr txBox="1">
            <a:spLocks noGrp="1"/>
          </p:cNvSpPr>
          <p:nvPr>
            <p:ph type="body" idx="1"/>
          </p:nvPr>
        </p:nvSpPr>
        <p:spPr>
          <a:xfrm>
            <a:off x="752476" y="2143559"/>
            <a:ext cx="3286124" cy="4298950"/>
          </a:xfrm>
          <a:prstGeom prst="rect">
            <a:avLst/>
          </a:prstGeom>
          <a:noFill/>
          <a:ln>
            <a:noFill/>
          </a:ln>
        </p:spPr>
        <p:txBody>
          <a:bodyPr wrap="square" lIns="91425" tIns="45700" rIns="91425" bIns="45700" anchor="t" anchorCtr="0">
            <a:noAutofit/>
          </a:bodyPr>
          <a:lstStyle/>
          <a:p>
            <a:pPr marL="0" indent="0">
              <a:buNone/>
            </a:pPr>
            <a:r>
              <a:rPr lang="en-US" sz="2800" b="0" i="0" u="none" strike="noStrike" cap="none" dirty="0" smtClean="0">
                <a:solidFill>
                  <a:schemeClr val="dk1"/>
                </a:solidFill>
                <a:latin typeface="Calibri"/>
                <a:ea typeface="Calibri"/>
                <a:cs typeface="Calibri"/>
                <a:sym typeface="Calibri"/>
              </a:rPr>
              <a:t>The preview pane has three tabs at top that control which type of preview is shown.</a:t>
            </a:r>
            <a:endParaRPr sz="2800" b="0" i="0" u="none" strike="noStrike" cap="none" dirty="0">
              <a:solidFill>
                <a:schemeClr val="dk1"/>
              </a:solidFill>
              <a:latin typeface="Calibri"/>
              <a:ea typeface="Calibri"/>
              <a:cs typeface="Calibri"/>
              <a:sym typeface="Calibri"/>
            </a:endParaRPr>
          </a:p>
        </p:txBody>
      </p:sp>
      <p:sp>
        <p:nvSpPr>
          <p:cNvPr id="501" name="Shape 501"/>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dirty="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pic>
        <p:nvPicPr>
          <p:cNvPr id="3" name="Picture 2"/>
          <p:cNvPicPr>
            <a:picLocks noChangeAspect="1"/>
          </p:cNvPicPr>
          <p:nvPr/>
        </p:nvPicPr>
        <p:blipFill>
          <a:blip r:embed="rId3"/>
          <a:stretch>
            <a:fillRect/>
          </a:stretch>
        </p:blipFill>
        <p:spPr>
          <a:xfrm>
            <a:off x="4211600" y="2143559"/>
            <a:ext cx="7596331" cy="1880028"/>
          </a:xfrm>
          <a:prstGeom prst="rect">
            <a:avLst/>
          </a:prstGeom>
        </p:spPr>
      </p:pic>
    </p:spTree>
    <p:extLst>
      <p:ext uri="{BB962C8B-B14F-4D97-AF65-F5344CB8AC3E}">
        <p14:creationId xmlns:p14="http://schemas.microsoft.com/office/powerpoint/2010/main" val="1085258443"/>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500" name="Shape 500"/>
          <p:cNvSpPr txBox="1">
            <a:spLocks noGrp="1"/>
          </p:cNvSpPr>
          <p:nvPr>
            <p:ph type="body" idx="1"/>
          </p:nvPr>
        </p:nvSpPr>
        <p:spPr>
          <a:xfrm>
            <a:off x="682150" y="1410134"/>
            <a:ext cx="4528025" cy="4298950"/>
          </a:xfrm>
          <a:prstGeom prst="rect">
            <a:avLst/>
          </a:prstGeom>
          <a:noFill/>
          <a:ln>
            <a:noFill/>
          </a:ln>
        </p:spPr>
        <p:txBody>
          <a:bodyPr wrap="square" lIns="91425" tIns="45700" rIns="91425" bIns="45700" anchor="t" anchorCtr="0">
            <a:noAutofit/>
          </a:bodyPr>
          <a:lstStyle/>
          <a:p>
            <a:pPr marL="0" indent="0">
              <a:buNone/>
            </a:pPr>
            <a:r>
              <a:rPr lang="en-US" dirty="0" smtClean="0"/>
              <a:t>The “Preview Widget” tab shows a working preview of the form using the LHC-Forms rendering widget.</a:t>
            </a:r>
          </a:p>
          <a:p>
            <a:pPr marL="0" indent="0">
              <a:buNone/>
            </a:pPr>
            <a:endParaRPr lang="en-US" dirty="0" smtClean="0"/>
          </a:p>
          <a:p>
            <a:pPr marL="0" indent="0">
              <a:buNone/>
            </a:pPr>
            <a:r>
              <a:rPr lang="en-US" dirty="0" smtClean="0"/>
              <a:t>It does not update in response to every key stroke, so sometimes you might need to use the refresh button to see the latest changes you have made.</a:t>
            </a:r>
            <a:endParaRPr lang="en-US" dirty="0"/>
          </a:p>
        </p:txBody>
      </p:sp>
      <p:sp>
        <p:nvSpPr>
          <p:cNvPr id="501" name="Shape 501"/>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dirty="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pic>
        <p:nvPicPr>
          <p:cNvPr id="6" name="Picture 5"/>
          <p:cNvPicPr>
            <a:picLocks noChangeAspect="1"/>
          </p:cNvPicPr>
          <p:nvPr/>
        </p:nvPicPr>
        <p:blipFill>
          <a:blip r:embed="rId3"/>
          <a:stretch>
            <a:fillRect/>
          </a:stretch>
        </p:blipFill>
        <p:spPr>
          <a:xfrm>
            <a:off x="5657004" y="1164531"/>
            <a:ext cx="6327530" cy="5191819"/>
          </a:xfrm>
          <a:prstGeom prst="rect">
            <a:avLst/>
          </a:prstGeom>
        </p:spPr>
      </p:pic>
      <p:sp>
        <p:nvSpPr>
          <p:cNvPr id="499" name="Shape 499"/>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lvl="0">
              <a:buSzPct val="25000"/>
            </a:pPr>
            <a:r>
              <a:rPr lang="en-US" dirty="0"/>
              <a:t>LHC-Forms Builder:  Demo – </a:t>
            </a:r>
            <a:r>
              <a:rPr lang="en-US" dirty="0" smtClean="0"/>
              <a:t>Preview Pane</a:t>
            </a:r>
            <a:endParaRPr lang="en-US" sz="4400" b="0" i="0" u="none" strike="noStrike" cap="none" dirty="0">
              <a:solidFill>
                <a:schemeClr val="dk1"/>
              </a:solidFill>
              <a:latin typeface="Calibri"/>
              <a:ea typeface="Calibri"/>
              <a:cs typeface="Calibri"/>
              <a:sym typeface="Calibri"/>
            </a:endParaRPr>
          </a:p>
        </p:txBody>
      </p:sp>
      <p:sp>
        <p:nvSpPr>
          <p:cNvPr id="10" name="Shape 616"/>
          <p:cNvSpPr/>
          <p:nvPr/>
        </p:nvSpPr>
        <p:spPr>
          <a:xfrm rot="2155975">
            <a:off x="6073557" y="1012528"/>
            <a:ext cx="432000" cy="4410847"/>
          </a:xfrm>
          <a:prstGeom prst="upArrow">
            <a:avLst>
              <a:gd name="adj1" fmla="val 19385"/>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Tree>
    <p:extLst>
      <p:ext uri="{BB962C8B-B14F-4D97-AF65-F5344CB8AC3E}">
        <p14:creationId xmlns:p14="http://schemas.microsoft.com/office/powerpoint/2010/main" val="218883678"/>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498370" y="1293614"/>
            <a:ext cx="5935606" cy="7129965"/>
          </a:xfrm>
          <a:prstGeom prst="rect">
            <a:avLst/>
          </a:prstGeom>
        </p:spPr>
      </p:pic>
      <p:sp>
        <p:nvSpPr>
          <p:cNvPr id="500" name="Shape 500"/>
          <p:cNvSpPr txBox="1">
            <a:spLocks noGrp="1"/>
          </p:cNvSpPr>
          <p:nvPr>
            <p:ph type="body" idx="1"/>
          </p:nvPr>
        </p:nvSpPr>
        <p:spPr>
          <a:xfrm>
            <a:off x="6825775" y="1444451"/>
            <a:ext cx="4528025" cy="4298950"/>
          </a:xfrm>
          <a:prstGeom prst="rect">
            <a:avLst/>
          </a:prstGeom>
          <a:noFill/>
          <a:ln>
            <a:noFill/>
          </a:ln>
        </p:spPr>
        <p:txBody>
          <a:bodyPr wrap="square" lIns="91425" tIns="45700" rIns="91425" bIns="45700" anchor="t" anchorCtr="0">
            <a:noAutofit/>
          </a:bodyPr>
          <a:lstStyle/>
          <a:p>
            <a:pPr marL="0" indent="0">
              <a:buNone/>
            </a:pPr>
            <a:r>
              <a:rPr lang="en-US" dirty="0" smtClean="0"/>
              <a:t>The “LHC-Forms Output” tab shows preview of the JSON LHC-Forms definition. </a:t>
            </a:r>
          </a:p>
        </p:txBody>
      </p:sp>
      <p:sp>
        <p:nvSpPr>
          <p:cNvPr id="501" name="Shape 501"/>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dirty="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
        <p:nvSpPr>
          <p:cNvPr id="499" name="Shape 499"/>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lvl="0">
              <a:buSzPct val="25000"/>
            </a:pPr>
            <a:r>
              <a:rPr lang="en-US" dirty="0"/>
              <a:t>LHC-Forms Builder:  Demo – </a:t>
            </a:r>
            <a:r>
              <a:rPr lang="en-US" dirty="0" smtClean="0"/>
              <a:t>Preview Pane</a:t>
            </a:r>
            <a:endParaRPr lang="en-US" sz="44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1554778"/>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501" name="Shape 501"/>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dirty="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
        <p:nvSpPr>
          <p:cNvPr id="499" name="Shape 499"/>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lvl="0">
              <a:buSzPct val="25000"/>
            </a:pPr>
            <a:r>
              <a:rPr lang="en-US" dirty="0"/>
              <a:t>LHC-Forms Builder:  Demo – </a:t>
            </a:r>
            <a:r>
              <a:rPr lang="en-US" dirty="0" smtClean="0"/>
              <a:t>Preview Pane</a:t>
            </a:r>
            <a:endParaRPr lang="en-US" sz="4400" b="0" i="0" u="none" strike="noStrike" cap="none" dirty="0">
              <a:solidFill>
                <a:schemeClr val="dk1"/>
              </a:solidFill>
              <a:latin typeface="Calibri"/>
              <a:ea typeface="Calibri"/>
              <a:cs typeface="Calibri"/>
              <a:sym typeface="Calibri"/>
            </a:endParaRPr>
          </a:p>
        </p:txBody>
      </p:sp>
      <p:pic>
        <p:nvPicPr>
          <p:cNvPr id="2" name="Picture 1"/>
          <p:cNvPicPr>
            <a:picLocks noChangeAspect="1"/>
          </p:cNvPicPr>
          <p:nvPr/>
        </p:nvPicPr>
        <p:blipFill>
          <a:blip r:embed="rId3"/>
          <a:stretch>
            <a:fillRect/>
          </a:stretch>
        </p:blipFill>
        <p:spPr>
          <a:xfrm>
            <a:off x="521297" y="1282341"/>
            <a:ext cx="6148201" cy="7596331"/>
          </a:xfrm>
          <a:prstGeom prst="rect">
            <a:avLst/>
          </a:prstGeom>
        </p:spPr>
      </p:pic>
      <p:sp>
        <p:nvSpPr>
          <p:cNvPr id="500" name="Shape 500"/>
          <p:cNvSpPr txBox="1">
            <a:spLocks noGrp="1"/>
          </p:cNvSpPr>
          <p:nvPr>
            <p:ph type="body" idx="1"/>
          </p:nvPr>
        </p:nvSpPr>
        <p:spPr>
          <a:xfrm>
            <a:off x="6825775" y="1444451"/>
            <a:ext cx="4528025" cy="4298950"/>
          </a:xfrm>
          <a:prstGeom prst="rect">
            <a:avLst/>
          </a:prstGeom>
          <a:noFill/>
          <a:ln>
            <a:noFill/>
          </a:ln>
        </p:spPr>
        <p:txBody>
          <a:bodyPr wrap="square" lIns="91425" tIns="45700" rIns="91425" bIns="45700" anchor="t" anchorCtr="0">
            <a:noAutofit/>
          </a:bodyPr>
          <a:lstStyle/>
          <a:p>
            <a:pPr marL="0" indent="0">
              <a:buNone/>
            </a:pPr>
            <a:r>
              <a:rPr lang="en-US" dirty="0" smtClean="0"/>
              <a:t>The “FHIR Output” tab shows preview of the JSON FHIR Questionnaire definition. </a:t>
            </a:r>
          </a:p>
        </p:txBody>
      </p:sp>
    </p:spTree>
    <p:extLst>
      <p:ext uri="{BB962C8B-B14F-4D97-AF65-F5344CB8AC3E}">
        <p14:creationId xmlns:p14="http://schemas.microsoft.com/office/powerpoint/2010/main" val="29525306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838200" y="365125"/>
            <a:ext cx="10515599" cy="1325562"/>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Introduction &amp; Overview</a:t>
            </a:r>
          </a:p>
        </p:txBody>
      </p:sp>
      <p:sp>
        <p:nvSpPr>
          <p:cNvPr id="161" name="Shape 161"/>
          <p:cNvSpPr txBox="1">
            <a:spLocks noGrp="1"/>
          </p:cNvSpPr>
          <p:nvPr>
            <p:ph type="body" idx="1"/>
          </p:nvPr>
        </p:nvSpPr>
        <p:spPr>
          <a:xfrm>
            <a:off x="838199" y="1409989"/>
            <a:ext cx="10515599" cy="4351338"/>
          </a:xfrm>
          <a:prstGeom prst="rect">
            <a:avLst/>
          </a:prstGeom>
          <a:noFill/>
          <a:ln>
            <a:noFill/>
          </a:ln>
        </p:spPr>
        <p:txBody>
          <a:bodyPr wrap="square" lIns="91425" tIns="45700" rIns="91425" bIns="45700" anchor="t" anchorCtr="0">
            <a:noAutofit/>
          </a:bodyPr>
          <a:lstStyle/>
          <a:p>
            <a:pPr marL="228600" marR="0" lvl="0" indent="-228600" algn="l" rtl="0">
              <a:lnSpc>
                <a:spcPct val="80000"/>
              </a:lnSpc>
              <a:spcBef>
                <a:spcPts val="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Goals and rationale </a:t>
            </a:r>
            <a:r>
              <a:rPr lang="en-US" sz="2800" b="0" i="0" u="none" strike="noStrike" cap="none" dirty="0" smtClean="0">
                <a:solidFill>
                  <a:schemeClr val="dk1"/>
                </a:solidFill>
                <a:latin typeface="Calibri"/>
                <a:ea typeface="Calibri"/>
                <a:cs typeface="Calibri"/>
                <a:sym typeface="Calibri"/>
              </a:rPr>
              <a:t>for standards-based </a:t>
            </a:r>
            <a:r>
              <a:rPr lang="en-US" sz="2800" b="0" i="0" u="none" strike="noStrike" cap="none" dirty="0">
                <a:solidFill>
                  <a:schemeClr val="dk1"/>
                </a:solidFill>
                <a:latin typeface="Calibri"/>
                <a:ea typeface="Calibri"/>
                <a:cs typeface="Calibri"/>
                <a:sym typeface="Calibri"/>
              </a:rPr>
              <a:t>data capture </a:t>
            </a:r>
          </a:p>
          <a:p>
            <a:pPr marL="228600" marR="0" lvl="0" indent="-228600" algn="l" rtl="0">
              <a:lnSpc>
                <a:spcPct val="80000"/>
              </a:lnSpc>
              <a:spcBef>
                <a:spcPts val="1000"/>
              </a:spcBef>
              <a:spcAft>
                <a:spcPts val="0"/>
              </a:spcAft>
              <a:buClr>
                <a:schemeClr val="dk1"/>
              </a:buClr>
              <a:buSzPct val="100000"/>
              <a:buFont typeface="Arial"/>
              <a:buChar char="•"/>
            </a:pPr>
            <a:r>
              <a:rPr lang="en-US" sz="2800" b="0" i="0" u="none" strike="noStrike" cap="none" dirty="0" smtClean="0">
                <a:solidFill>
                  <a:schemeClr val="dk1"/>
                </a:solidFill>
                <a:latin typeface="Calibri"/>
                <a:ea typeface="Calibri"/>
                <a:cs typeface="Calibri"/>
                <a:sym typeface="Calibri"/>
              </a:rPr>
              <a:t>LOINC</a:t>
            </a:r>
            <a:r>
              <a:rPr lang="en-US" sz="2800" b="0" i="0" u="none" strike="noStrike" cap="none" dirty="0">
                <a:solidFill>
                  <a:schemeClr val="dk1"/>
                </a:solidFill>
                <a:latin typeface="Calibri"/>
                <a:ea typeface="Calibri"/>
                <a:cs typeface="Calibri"/>
                <a:sym typeface="Calibri"/>
              </a:rPr>
              <a:t> panels/Forms </a:t>
            </a:r>
            <a:r>
              <a:rPr lang="en-US" sz="2800" b="0" i="0" u="none" strike="noStrike" cap="none" dirty="0" smtClean="0">
                <a:solidFill>
                  <a:schemeClr val="dk1"/>
                </a:solidFill>
                <a:latin typeface="Calibri"/>
                <a:ea typeface="Calibri"/>
                <a:cs typeface="Calibri"/>
                <a:sym typeface="Calibri"/>
              </a:rPr>
              <a:t>– provide  </a:t>
            </a:r>
            <a:r>
              <a:rPr lang="en-US" sz="2800" b="0" i="0" u="none" strike="noStrike" cap="none" dirty="0">
                <a:solidFill>
                  <a:schemeClr val="dk1"/>
                </a:solidFill>
                <a:latin typeface="Calibri"/>
                <a:ea typeface="Calibri"/>
                <a:cs typeface="Calibri"/>
                <a:sym typeface="Calibri"/>
              </a:rPr>
              <a:t>2000 pre-built </a:t>
            </a:r>
            <a:r>
              <a:rPr lang="en-US" sz="2800" b="0" i="0" u="none" strike="noStrike" cap="none" dirty="0" smtClean="0">
                <a:solidFill>
                  <a:schemeClr val="dk1"/>
                </a:solidFill>
                <a:latin typeface="Calibri"/>
                <a:ea typeface="Calibri"/>
                <a:cs typeface="Calibri"/>
                <a:sym typeface="Calibri"/>
              </a:rPr>
              <a:t>forms</a:t>
            </a:r>
          </a:p>
          <a:p>
            <a:pPr indent="-228600">
              <a:lnSpc>
                <a:spcPct val="80000"/>
              </a:lnSpc>
            </a:pPr>
            <a:r>
              <a:rPr lang="en-US" dirty="0"/>
              <a:t>Form fields can be tied to External look up tables (coding </a:t>
            </a:r>
            <a:r>
              <a:rPr lang="en-US" dirty="0" err="1"/>
              <a:t>FHIR</a:t>
            </a:r>
            <a:r>
              <a:rPr lang="en-US" dirty="0" err="1" smtClean="0"/>
              <a:t>systems</a:t>
            </a:r>
            <a:r>
              <a:rPr lang="en-US" dirty="0" smtClean="0"/>
              <a:t>/master </a:t>
            </a:r>
            <a:r>
              <a:rPr lang="en-US" dirty="0"/>
              <a:t>files</a:t>
            </a:r>
            <a:r>
              <a:rPr lang="en-US" dirty="0" smtClean="0"/>
              <a:t>)</a:t>
            </a:r>
            <a:endParaRPr lang="en-US" dirty="0"/>
          </a:p>
          <a:p>
            <a:pPr marL="228600" marR="0" lvl="0" indent="-228600" algn="l" rtl="0">
              <a:lnSpc>
                <a:spcPct val="80000"/>
              </a:lnSpc>
              <a:spcBef>
                <a:spcPts val="1000"/>
              </a:spcBef>
              <a:spcAft>
                <a:spcPts val="0"/>
              </a:spcAft>
              <a:buClr>
                <a:schemeClr val="dk1"/>
              </a:buClr>
              <a:buSzPct val="100000"/>
              <a:buFont typeface="Arial"/>
              <a:buChar char="•"/>
            </a:pPr>
            <a:r>
              <a:rPr lang="en-US" sz="2800" b="0" i="0" u="none" strike="noStrike" cap="none" dirty="0" smtClean="0">
                <a:solidFill>
                  <a:schemeClr val="dk1"/>
                </a:solidFill>
                <a:latin typeface="Calibri"/>
                <a:ea typeface="Calibri"/>
                <a:cs typeface="Calibri"/>
                <a:sym typeface="Calibri"/>
              </a:rPr>
              <a:t>Can define </a:t>
            </a:r>
            <a:r>
              <a:rPr lang="en-US" dirty="0" smtClean="0"/>
              <a:t>from in </a:t>
            </a:r>
          </a:p>
          <a:p>
            <a:pPr lvl="1" indent="-228600">
              <a:lnSpc>
                <a:spcPct val="80000"/>
              </a:lnSpc>
              <a:spcBef>
                <a:spcPts val="1000"/>
              </a:spcBef>
            </a:pPr>
            <a:r>
              <a:rPr lang="en-US" dirty="0" smtClean="0"/>
              <a:t>Spread sheet  specification</a:t>
            </a:r>
          </a:p>
          <a:p>
            <a:pPr lvl="1" indent="-228600">
              <a:lnSpc>
                <a:spcPct val="80000"/>
              </a:lnSpc>
              <a:spcBef>
                <a:spcPts val="1000"/>
              </a:spcBef>
            </a:pPr>
            <a:r>
              <a:rPr lang="en-US" dirty="0" smtClean="0"/>
              <a:t>Through form builder  program (will present)</a:t>
            </a:r>
          </a:p>
          <a:p>
            <a:pPr indent="-228600">
              <a:lnSpc>
                <a:spcPct val="80000"/>
              </a:lnSpc>
            </a:pPr>
            <a:r>
              <a:rPr lang="en-US" dirty="0" smtClean="0"/>
              <a:t>can generate FHIR SDC form definition</a:t>
            </a:r>
          </a:p>
          <a:p>
            <a:pPr marL="228600" marR="0" lvl="0" indent="-228600" algn="l" rtl="0">
              <a:lnSpc>
                <a:spcPct val="80000"/>
              </a:lnSpc>
              <a:spcBef>
                <a:spcPts val="1000"/>
              </a:spcBef>
              <a:spcAft>
                <a:spcPts val="0"/>
              </a:spcAft>
              <a:buClr>
                <a:schemeClr val="dk1"/>
              </a:buClr>
              <a:buSzPct val="100000"/>
              <a:buFont typeface="Arial"/>
              <a:buChar char="•"/>
            </a:pPr>
            <a:r>
              <a:rPr lang="en-US" b="0" i="0" u="none" strike="noStrike" cap="none" dirty="0" smtClean="0">
                <a:solidFill>
                  <a:schemeClr val="dk1"/>
                </a:solidFill>
                <a:sym typeface="Calibri"/>
              </a:rPr>
              <a:t>SDC </a:t>
            </a:r>
            <a:r>
              <a:rPr lang="en-US" b="0" i="0" u="none" strike="noStrike" cap="none" dirty="0">
                <a:solidFill>
                  <a:schemeClr val="dk1"/>
                </a:solidFill>
                <a:sym typeface="Calibri"/>
              </a:rPr>
              <a:t>Questionnaire specification</a:t>
            </a:r>
          </a:p>
          <a:p>
            <a:pPr marL="228600" marR="0" lvl="0" indent="-228600" algn="l" rtl="0">
              <a:lnSpc>
                <a:spcPct val="80000"/>
              </a:lnSpc>
              <a:spcBef>
                <a:spcPts val="1000"/>
              </a:spcBef>
              <a:spcAft>
                <a:spcPts val="0"/>
              </a:spcAft>
              <a:buClr>
                <a:schemeClr val="dk1"/>
              </a:buClr>
              <a:buSzPct val="100000"/>
              <a:buFont typeface="Arial"/>
              <a:buChar char="•"/>
            </a:pPr>
            <a:r>
              <a:rPr lang="en-US" dirty="0" smtClean="0"/>
              <a:t>Can deliver completed form as</a:t>
            </a:r>
          </a:p>
          <a:p>
            <a:pPr lvl="1" indent="-228600">
              <a:lnSpc>
                <a:spcPct val="80000"/>
              </a:lnSpc>
              <a:spcBef>
                <a:spcPts val="1000"/>
              </a:spcBef>
            </a:pPr>
            <a:r>
              <a:rPr lang="en-US" b="0" i="0" u="none" strike="noStrike" cap="none" dirty="0" smtClean="0">
                <a:solidFill>
                  <a:schemeClr val="dk1"/>
                </a:solidFill>
                <a:sym typeface="Calibri"/>
              </a:rPr>
              <a:t>FHIR Questionnaire Respon</a:t>
            </a:r>
            <a:r>
              <a:rPr lang="en-US" b="0" i="0" u="none" strike="noStrike" cap="none" dirty="0" smtClean="0">
                <a:solidFill>
                  <a:schemeClr val="dk1"/>
                </a:solidFill>
                <a:latin typeface="Calibri"/>
                <a:ea typeface="Calibri"/>
                <a:cs typeface="Calibri"/>
                <a:sym typeface="Calibri"/>
              </a:rPr>
              <a:t>se</a:t>
            </a:r>
          </a:p>
          <a:p>
            <a:pPr lvl="1" indent="-228600">
              <a:lnSpc>
                <a:spcPct val="80000"/>
              </a:lnSpc>
              <a:spcBef>
                <a:spcPts val="1000"/>
              </a:spcBef>
            </a:pPr>
            <a:r>
              <a:rPr lang="en-US" dirty="0"/>
              <a:t>FHIR </a:t>
            </a:r>
            <a:r>
              <a:rPr lang="en-US" dirty="0" smtClean="0"/>
              <a:t>Diagnostic Report</a:t>
            </a:r>
            <a:endParaRPr lang="en-US" dirty="0"/>
          </a:p>
          <a:p>
            <a:pPr lvl="1" indent="-228600">
              <a:lnSpc>
                <a:spcPct val="80000"/>
              </a:lnSpc>
              <a:spcBef>
                <a:spcPts val="1000"/>
              </a:spcBef>
            </a:pPr>
            <a:endParaRPr lang="en-US" b="0" i="0" u="none" strike="noStrike" cap="none" dirty="0">
              <a:solidFill>
                <a:schemeClr val="dk1"/>
              </a:solidFill>
              <a:latin typeface="Calibri"/>
              <a:ea typeface="Calibri"/>
              <a:cs typeface="Calibri"/>
              <a:sym typeface="Calibri"/>
            </a:endParaRPr>
          </a:p>
        </p:txBody>
      </p:sp>
      <p:sp>
        <p:nvSpPr>
          <p:cNvPr id="162" name="Shape 162"/>
          <p:cNvSpPr txBox="1"/>
          <p:nvPr/>
        </p:nvSpPr>
        <p:spPr>
          <a:xfrm rot="-5400000">
            <a:off x="-687191" y="5724900"/>
            <a:ext cx="1735154"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1"/>
                </a:solidFill>
                <a:latin typeface="Calibri"/>
                <a:ea typeface="Calibri"/>
                <a:cs typeface="Calibri"/>
                <a:sym typeface="Calibri"/>
              </a:rPr>
              <a:t>Presenter:  Clem</a:t>
            </a:r>
          </a:p>
        </p:txBody>
      </p:sp>
      <p:sp>
        <p:nvSpPr>
          <p:cNvPr id="2" name="Slide Number Placeholder 1"/>
          <p:cNvSpPr>
            <a:spLocks noGrp="1"/>
          </p:cNvSpPr>
          <p:nvPr>
            <p:ph type="sldNum" idx="4294967295"/>
          </p:nvPr>
        </p:nvSpPr>
        <p:spPr>
          <a:xfrm>
            <a:off x="8610600" y="6356350"/>
            <a:ext cx="2743200" cy="365100"/>
          </a:xfrm>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smtClean="0">
                <a:solidFill>
                  <a:srgbClr val="888888"/>
                </a:solidFill>
                <a:latin typeface="Calibri"/>
                <a:ea typeface="Calibri"/>
                <a:cs typeface="Calibri"/>
                <a:sym typeface="Calibri"/>
              </a:rPr>
              <a:t>14</a:t>
            </a:fld>
            <a:endParaRPr lang="en-US" sz="1200" b="0" i="0" u="none" strike="noStrike" cap="none">
              <a:solidFill>
                <a:srgbClr val="888888"/>
              </a:solidFill>
              <a:latin typeface="Calibri"/>
              <a:ea typeface="Calibri"/>
              <a:cs typeface="Calibri"/>
              <a:sym typeface="Calibri"/>
            </a:endParaRPr>
          </a:p>
        </p:txBody>
      </p:sp>
      <p:sp>
        <p:nvSpPr>
          <p:cNvPr id="4" name="Footer Placeholder 3"/>
          <p:cNvSpPr>
            <a:spLocks noGrp="1"/>
          </p:cNvSpPr>
          <p:nvPr>
            <p:ph type="ftr" idx="11"/>
          </p:nvPr>
        </p:nvSpPr>
        <p:spPr/>
        <p:txBody>
          <a:bodyPr/>
          <a:lstStyle/>
          <a:p>
            <a:endParaRPr lang="en-US" dirty="0"/>
          </a:p>
        </p:txBody>
      </p:sp>
    </p:spTree>
    <p:extLst>
      <p:ext uri="{BB962C8B-B14F-4D97-AF65-F5344CB8AC3E}">
        <p14:creationId xmlns:p14="http://schemas.microsoft.com/office/powerpoint/2010/main" val="1968269267"/>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501" name="Shape 501"/>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dirty="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
        <p:nvSpPr>
          <p:cNvPr id="499" name="Shape 499"/>
          <p:cNvSpPr txBox="1">
            <a:spLocks noGrp="1"/>
          </p:cNvSpPr>
          <p:nvPr>
            <p:ph type="title"/>
          </p:nvPr>
        </p:nvSpPr>
        <p:spPr>
          <a:xfrm>
            <a:off x="838199" y="365125"/>
            <a:ext cx="10696575" cy="1325700"/>
          </a:xfrm>
          <a:prstGeom prst="rect">
            <a:avLst/>
          </a:prstGeom>
          <a:noFill/>
          <a:ln>
            <a:noFill/>
          </a:ln>
        </p:spPr>
        <p:txBody>
          <a:bodyPr wrap="square" lIns="91425" tIns="45700" rIns="91425" bIns="45700" anchor="ctr" anchorCtr="0">
            <a:noAutofit/>
          </a:bodyPr>
          <a:lstStyle/>
          <a:p>
            <a:pPr lvl="0">
              <a:buSzPct val="25000"/>
            </a:pPr>
            <a:r>
              <a:rPr lang="en-US" dirty="0"/>
              <a:t>LHC-Forms Builder:  Demo – </a:t>
            </a:r>
            <a:r>
              <a:rPr lang="en-US" dirty="0" smtClean="0"/>
              <a:t>Saving &amp; Loading</a:t>
            </a:r>
            <a:endParaRPr lang="en-US" sz="4400" b="0" i="0" u="none" strike="noStrike" cap="none" dirty="0">
              <a:solidFill>
                <a:schemeClr val="dk1"/>
              </a:solidFill>
              <a:latin typeface="Calibri"/>
              <a:ea typeface="Calibri"/>
              <a:cs typeface="Calibri"/>
              <a:sym typeface="Calibri"/>
            </a:endParaRPr>
          </a:p>
        </p:txBody>
      </p:sp>
      <p:sp>
        <p:nvSpPr>
          <p:cNvPr id="500" name="Shape 500"/>
          <p:cNvSpPr txBox="1">
            <a:spLocks noGrp="1"/>
          </p:cNvSpPr>
          <p:nvPr>
            <p:ph type="body" idx="1"/>
          </p:nvPr>
        </p:nvSpPr>
        <p:spPr>
          <a:xfrm>
            <a:off x="838199" y="2316150"/>
            <a:ext cx="9334501" cy="4298950"/>
          </a:xfrm>
          <a:prstGeom prst="rect">
            <a:avLst/>
          </a:prstGeom>
          <a:noFill/>
          <a:ln>
            <a:noFill/>
          </a:ln>
        </p:spPr>
        <p:txBody>
          <a:bodyPr wrap="square" lIns="91425" tIns="45700" rIns="91425" bIns="45700" anchor="t" anchorCtr="0">
            <a:noAutofit/>
          </a:bodyPr>
          <a:lstStyle/>
          <a:p>
            <a:pPr marL="0" indent="0">
              <a:buNone/>
            </a:pPr>
            <a:r>
              <a:rPr lang="en-US" dirty="0" smtClean="0"/>
              <a:t>At the top of the form are buttons that open menus for savings (Export) and loading (Import).</a:t>
            </a:r>
          </a:p>
          <a:p>
            <a:pPr marL="0" indent="0">
              <a:buNone/>
            </a:pPr>
            <a:endParaRPr lang="en-US" dirty="0"/>
          </a:p>
          <a:p>
            <a:pPr marL="457200" indent="-457200"/>
            <a:r>
              <a:rPr lang="en-US" dirty="0" smtClean="0"/>
              <a:t>Each menu gives two options:</a:t>
            </a:r>
          </a:p>
          <a:p>
            <a:pPr marL="914400" lvl="1" indent="-457200"/>
            <a:r>
              <a:rPr lang="en-US" dirty="0" smtClean="0"/>
              <a:t>local file</a:t>
            </a:r>
          </a:p>
          <a:p>
            <a:pPr marL="914400" lvl="1" indent="-457200"/>
            <a:r>
              <a:rPr lang="en-US" dirty="0" smtClean="0"/>
              <a:t>FHIR server</a:t>
            </a:r>
          </a:p>
          <a:p>
            <a:pPr marL="457200" indent="-457200"/>
            <a:r>
              <a:rPr lang="en-US" dirty="0" smtClean="0"/>
              <a:t>Save to a local file often</a:t>
            </a:r>
          </a:p>
          <a:p>
            <a:pPr marL="914400" lvl="1" indent="-457200"/>
            <a:r>
              <a:rPr lang="en-US" dirty="0" smtClean="0"/>
              <a:t>Currently reloading the page does not warn you that you’ll lose any changes!</a:t>
            </a:r>
          </a:p>
        </p:txBody>
      </p:sp>
      <p:pic>
        <p:nvPicPr>
          <p:cNvPr id="3" name="Picture 2"/>
          <p:cNvPicPr>
            <a:picLocks noChangeAspect="1"/>
          </p:cNvPicPr>
          <p:nvPr/>
        </p:nvPicPr>
        <p:blipFill>
          <a:blip r:embed="rId3"/>
          <a:stretch>
            <a:fillRect/>
          </a:stretch>
        </p:blipFill>
        <p:spPr>
          <a:xfrm>
            <a:off x="3275489" y="1277981"/>
            <a:ext cx="4877911" cy="825688"/>
          </a:xfrm>
          <a:prstGeom prst="rect">
            <a:avLst/>
          </a:prstGeom>
        </p:spPr>
      </p:pic>
    </p:spTree>
    <p:extLst>
      <p:ext uri="{BB962C8B-B14F-4D97-AF65-F5344CB8AC3E}">
        <p14:creationId xmlns:p14="http://schemas.microsoft.com/office/powerpoint/2010/main" val="2193443341"/>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sp>
        <p:nvSpPr>
          <p:cNvPr id="621" name="Shape 621"/>
          <p:cNvSpPr txBox="1">
            <a:spLocks noGrp="1"/>
          </p:cNvSpPr>
          <p:nvPr>
            <p:ph type="title"/>
          </p:nvPr>
        </p:nvSpPr>
        <p:spPr>
          <a:xfrm>
            <a:off x="838200" y="365125"/>
            <a:ext cx="10515599" cy="1325562"/>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LHC-Forms Builder:  Exercise</a:t>
            </a:r>
          </a:p>
        </p:txBody>
      </p:sp>
      <p:sp>
        <p:nvSpPr>
          <p:cNvPr id="622" name="Shape 622"/>
          <p:cNvSpPr txBox="1">
            <a:spLocks noGrp="1"/>
          </p:cNvSpPr>
          <p:nvPr>
            <p:ph type="body" idx="1"/>
          </p:nvPr>
        </p:nvSpPr>
        <p:spPr>
          <a:xfrm>
            <a:off x="838200" y="1825625"/>
            <a:ext cx="10515599" cy="4351338"/>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Use the form builder to:</a:t>
            </a:r>
          </a:p>
          <a:p>
            <a:pPr marL="971550" marR="0" lvl="1" indent="-514350" algn="l" rtl="0">
              <a:lnSpc>
                <a:spcPct val="90000"/>
              </a:lnSpc>
              <a:spcBef>
                <a:spcPts val="500"/>
              </a:spcBef>
              <a:spcAft>
                <a:spcPts val="0"/>
              </a:spcAft>
              <a:buClr>
                <a:schemeClr val="dk1"/>
              </a:buClr>
              <a:buSzPct val="100000"/>
              <a:buFont typeface="Calibri"/>
              <a:buAutoNum type="arabicPeriod"/>
            </a:pPr>
            <a:r>
              <a:rPr lang="en-US" sz="2400" b="0" i="0" u="none" strike="noStrike" cap="none">
                <a:solidFill>
                  <a:schemeClr val="dk1"/>
                </a:solidFill>
                <a:latin typeface="Calibri"/>
                <a:ea typeface="Calibri"/>
                <a:cs typeface="Calibri"/>
                <a:sym typeface="Calibri"/>
              </a:rPr>
              <a:t>Build a form</a:t>
            </a:r>
          </a:p>
          <a:p>
            <a:pPr marL="971550" marR="0" lvl="1" indent="-514350" algn="l" rtl="0">
              <a:lnSpc>
                <a:spcPct val="90000"/>
              </a:lnSpc>
              <a:spcBef>
                <a:spcPts val="500"/>
              </a:spcBef>
              <a:spcAft>
                <a:spcPts val="0"/>
              </a:spcAft>
              <a:buClr>
                <a:schemeClr val="dk1"/>
              </a:buClr>
              <a:buSzPct val="100000"/>
              <a:buFont typeface="Calibri"/>
              <a:buAutoNum type="arabicPeriod"/>
            </a:pPr>
            <a:r>
              <a:rPr lang="en-US" sz="2400" b="0" i="0" u="none" strike="noStrike" cap="none">
                <a:solidFill>
                  <a:schemeClr val="dk1"/>
                </a:solidFill>
                <a:latin typeface="Calibri"/>
                <a:ea typeface="Calibri"/>
                <a:cs typeface="Calibri"/>
                <a:sym typeface="Calibri"/>
              </a:rPr>
              <a:t>Save the definition to a FHIR server as a Questionnaire</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Use the lhc-forms demo app to:</a:t>
            </a:r>
          </a:p>
          <a:p>
            <a:pPr marL="971550" marR="0" lvl="1" indent="-514350" algn="l" rtl="0">
              <a:lnSpc>
                <a:spcPct val="90000"/>
              </a:lnSpc>
              <a:spcBef>
                <a:spcPts val="500"/>
              </a:spcBef>
              <a:spcAft>
                <a:spcPts val="0"/>
              </a:spcAft>
              <a:buClr>
                <a:schemeClr val="dk1"/>
              </a:buClr>
              <a:buSzPct val="100000"/>
              <a:buFont typeface="Calibri"/>
              <a:buAutoNum type="arabicPeriod"/>
            </a:pPr>
            <a:r>
              <a:rPr lang="en-US" sz="2400" b="0" i="0" u="none" strike="noStrike" cap="none">
                <a:solidFill>
                  <a:schemeClr val="dk1"/>
                </a:solidFill>
                <a:latin typeface="Calibri"/>
                <a:ea typeface="Calibri"/>
                <a:cs typeface="Calibri"/>
                <a:sym typeface="Calibri"/>
              </a:rPr>
              <a:t>Load the saved form</a:t>
            </a:r>
          </a:p>
          <a:p>
            <a:pPr marL="971550" marR="0" lvl="1" indent="-514350" algn="l" rtl="0">
              <a:lnSpc>
                <a:spcPct val="90000"/>
              </a:lnSpc>
              <a:spcBef>
                <a:spcPts val="500"/>
              </a:spcBef>
              <a:spcAft>
                <a:spcPts val="0"/>
              </a:spcAft>
              <a:buClr>
                <a:schemeClr val="dk1"/>
              </a:buClr>
              <a:buSzPct val="100000"/>
              <a:buFont typeface="Calibri"/>
              <a:buAutoNum type="arabicPeriod"/>
            </a:pPr>
            <a:r>
              <a:rPr lang="en-US" sz="2400" b="0" i="0" u="none" strike="noStrike" cap="none">
                <a:solidFill>
                  <a:schemeClr val="dk1"/>
                </a:solidFill>
                <a:latin typeface="Calibri"/>
                <a:ea typeface="Calibri"/>
                <a:cs typeface="Calibri"/>
                <a:sym typeface="Calibri"/>
              </a:rPr>
              <a:t>Fill it out</a:t>
            </a:r>
          </a:p>
          <a:p>
            <a:pPr marL="971550" marR="0" lvl="1" indent="-514350" algn="l" rtl="0">
              <a:lnSpc>
                <a:spcPct val="90000"/>
              </a:lnSpc>
              <a:spcBef>
                <a:spcPts val="500"/>
              </a:spcBef>
              <a:spcAft>
                <a:spcPts val="0"/>
              </a:spcAft>
              <a:buClr>
                <a:schemeClr val="dk1"/>
              </a:buClr>
              <a:buSzPct val="100000"/>
              <a:buFont typeface="Calibri"/>
              <a:buAutoNum type="arabicPeriod"/>
            </a:pPr>
            <a:r>
              <a:rPr lang="en-US" sz="2400" b="0" i="0" u="none" strike="noStrike" cap="none">
                <a:solidFill>
                  <a:schemeClr val="dk1"/>
                </a:solidFill>
                <a:latin typeface="Calibri"/>
                <a:ea typeface="Calibri"/>
                <a:cs typeface="Calibri"/>
                <a:sym typeface="Calibri"/>
              </a:rPr>
              <a:t>Save the response to a FHIR server as a QuestionnaireResponse</a:t>
            </a:r>
          </a:p>
          <a:p>
            <a:pPr marL="971550" marR="0" lvl="1" indent="-514350" algn="l" rtl="0">
              <a:lnSpc>
                <a:spcPct val="90000"/>
              </a:lnSpc>
              <a:spcBef>
                <a:spcPts val="500"/>
              </a:spcBef>
              <a:spcAft>
                <a:spcPts val="0"/>
              </a:spcAft>
              <a:buClr>
                <a:schemeClr val="dk1"/>
              </a:buClr>
              <a:buSzPct val="100000"/>
              <a:buFont typeface="Calibri"/>
              <a:buNone/>
            </a:pPr>
            <a:endParaRPr sz="2400" b="0" i="0" u="none" strike="noStrike" cap="none">
              <a:solidFill>
                <a:schemeClr val="dk1"/>
              </a:solidFill>
              <a:latin typeface="Calibri"/>
              <a:ea typeface="Calibri"/>
              <a:cs typeface="Calibri"/>
              <a:sym typeface="Calibri"/>
            </a:endParaRPr>
          </a:p>
          <a:p>
            <a:pPr marL="971550" marR="0" lvl="1" indent="-514350" algn="l" rtl="0">
              <a:lnSpc>
                <a:spcPct val="90000"/>
              </a:lnSpc>
              <a:spcBef>
                <a:spcPts val="500"/>
              </a:spcBef>
              <a:buClr>
                <a:schemeClr val="dk1"/>
              </a:buClr>
              <a:buSzPct val="100000"/>
              <a:buFont typeface="Calibri"/>
              <a:buNone/>
            </a:pPr>
            <a:endParaRPr sz="2400" b="0" i="0" u="none" strike="noStrike" cap="none">
              <a:solidFill>
                <a:schemeClr val="dk1"/>
              </a:solidFill>
              <a:latin typeface="Calibri"/>
              <a:ea typeface="Calibri"/>
              <a:cs typeface="Calibri"/>
              <a:sym typeface="Calibri"/>
            </a:endParaRPr>
          </a:p>
        </p:txBody>
      </p:sp>
      <p:sp>
        <p:nvSpPr>
          <p:cNvPr id="623" name="Shape 623"/>
          <p:cNvSpPr txBox="1"/>
          <p:nvPr/>
        </p:nvSpPr>
        <p:spPr>
          <a:xfrm rot="-5400000">
            <a:off x="-694007" y="5585579"/>
            <a:ext cx="1748789"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dirty="0">
                <a:solidFill>
                  <a:srgbClr val="5AA2AE"/>
                </a:solidFill>
                <a:latin typeface="Calibri"/>
                <a:ea typeface="Calibri"/>
                <a:cs typeface="Calibri"/>
                <a:sym typeface="Calibri"/>
              </a:rPr>
              <a:t>Presenter:  Ye</a:t>
            </a: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Shape 628"/>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UCUM-LHC: Unit Validation and Conversion</a:t>
            </a:r>
          </a:p>
        </p:txBody>
      </p:sp>
      <p:sp>
        <p:nvSpPr>
          <p:cNvPr id="629" name="Shape 629"/>
          <p:cNvSpPr txBox="1">
            <a:spLocks noGrp="1"/>
          </p:cNvSpPr>
          <p:nvPr>
            <p:ph type="body" idx="1"/>
          </p:nvPr>
        </p:nvSpPr>
        <p:spPr>
          <a:xfrm>
            <a:off x="838200" y="1825625"/>
            <a:ext cx="10515600" cy="4351200"/>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For “Unified Code for Units of Measure”  (UCUM)</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Website:  </a:t>
            </a:r>
            <a:r>
              <a:rPr lang="en-US" sz="2800" b="0" i="0" u="sng" strike="noStrike" cap="none">
                <a:solidFill>
                  <a:schemeClr val="hlink"/>
                </a:solidFill>
                <a:latin typeface="Calibri"/>
                <a:ea typeface="Calibri"/>
                <a:cs typeface="Calibri"/>
                <a:sym typeface="Calibri"/>
                <a:hlinkClick r:id="rId3"/>
              </a:rPr>
              <a:t>https://lhncbc.github.io/ucum-lhc/</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Library can be downloaded from GitHub or installed with “bower”</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Library supports:</a:t>
            </a:r>
          </a:p>
          <a:p>
            <a:pPr marL="685800" marR="0" lvl="1" indent="-228600" algn="l" rtl="0">
              <a:lnSpc>
                <a:spcPct val="90000"/>
              </a:lnSpc>
              <a:spcBef>
                <a:spcPts val="50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Validation of unit expressions</a:t>
            </a:r>
          </a:p>
          <a:p>
            <a:pPr marL="685800" marR="0" lvl="1" indent="-228600" algn="l" rtl="0">
              <a:lnSpc>
                <a:spcPct val="90000"/>
              </a:lnSpc>
              <a:spcBef>
                <a:spcPts val="50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Conversion of values between different unit expressions</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Unit codes in UCUM are not always what one would expect, but there are synonyms</a:t>
            </a:r>
          </a:p>
          <a:p>
            <a:pPr marL="228600" marR="0" lvl="0" indent="-228600" algn="l" rtl="0">
              <a:lnSpc>
                <a:spcPct val="90000"/>
              </a:lnSpc>
              <a:spcBef>
                <a:spcPts val="1000"/>
              </a:spcBef>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Some special syntax:  “.” = multiplication, * = exponentiation</a:t>
            </a:r>
          </a:p>
        </p:txBody>
      </p:sp>
      <p:sp>
        <p:nvSpPr>
          <p:cNvPr id="630" name="Shape 630"/>
          <p:cNvSpPr txBox="1"/>
          <p:nvPr/>
        </p:nvSpPr>
        <p:spPr>
          <a:xfrm rot="-5400000">
            <a:off x="-648678"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635" name="Shape 635"/>
          <p:cNvSpPr txBox="1">
            <a:spLocks noGrp="1"/>
          </p:cNvSpPr>
          <p:nvPr>
            <p:ph type="title"/>
          </p:nvPr>
        </p:nvSpPr>
        <p:spPr>
          <a:xfrm>
            <a:off x="838200" y="365125"/>
            <a:ext cx="10515599" cy="1325562"/>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UCUM-LHC: Demo </a:t>
            </a:r>
          </a:p>
        </p:txBody>
      </p:sp>
      <p:sp>
        <p:nvSpPr>
          <p:cNvPr id="636" name="Shape 636"/>
          <p:cNvSpPr txBox="1">
            <a:spLocks noGrp="1"/>
          </p:cNvSpPr>
          <p:nvPr>
            <p:ph type="body" idx="1"/>
          </p:nvPr>
        </p:nvSpPr>
        <p:spPr>
          <a:xfrm>
            <a:off x="838200" y="1825625"/>
            <a:ext cx="10515599" cy="4351338"/>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Demo of library at </a:t>
            </a:r>
            <a:r>
              <a:rPr lang="en-US" sz="2800" b="0" i="0" u="sng" strike="noStrike" cap="none">
                <a:solidFill>
                  <a:schemeClr val="hlink"/>
                </a:solidFill>
                <a:latin typeface="Calibri"/>
                <a:ea typeface="Calibri"/>
                <a:cs typeface="Calibri"/>
                <a:sym typeface="Calibri"/>
                <a:hlinkClick r:id="rId3"/>
              </a:rPr>
              <a:t>https://lhncbc.github.io/ucum-lhc/demo.html</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Validation of individual expressions</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Batch validation of expressions in a spreadsheet file</a:t>
            </a:r>
          </a:p>
          <a:p>
            <a:pPr marL="228600" marR="0" lvl="0" indent="-228600" algn="l" rtl="0">
              <a:lnSpc>
                <a:spcPct val="90000"/>
              </a:lnSpc>
              <a:spcBef>
                <a:spcPts val="1000"/>
              </a:spcBef>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Conversion from one expression to another</a:t>
            </a:r>
          </a:p>
        </p:txBody>
      </p:sp>
      <p:sp>
        <p:nvSpPr>
          <p:cNvPr id="637" name="Shape 637"/>
          <p:cNvSpPr txBox="1"/>
          <p:nvPr/>
        </p:nvSpPr>
        <p:spPr>
          <a:xfrm rot="-5400000">
            <a:off x="-648653" y="5724900"/>
            <a:ext cx="1658082"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635" name="Shape 635"/>
          <p:cNvSpPr txBox="1">
            <a:spLocks noGrp="1"/>
          </p:cNvSpPr>
          <p:nvPr>
            <p:ph type="title"/>
          </p:nvPr>
        </p:nvSpPr>
        <p:spPr>
          <a:xfrm>
            <a:off x="838200" y="365125"/>
            <a:ext cx="10515599" cy="1325562"/>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UCUM-LHC: Demo </a:t>
            </a:r>
          </a:p>
        </p:txBody>
      </p:sp>
      <p:sp>
        <p:nvSpPr>
          <p:cNvPr id="636" name="Shape 636"/>
          <p:cNvSpPr txBox="1">
            <a:spLocks noGrp="1"/>
          </p:cNvSpPr>
          <p:nvPr>
            <p:ph type="body" idx="1"/>
          </p:nvPr>
        </p:nvSpPr>
        <p:spPr>
          <a:xfrm>
            <a:off x="5977719" y="1422500"/>
            <a:ext cx="5376080" cy="4351338"/>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dirty="0" smtClean="0">
                <a:solidFill>
                  <a:schemeClr val="dk1"/>
                </a:solidFill>
                <a:latin typeface="Calibri"/>
                <a:ea typeface="Calibri"/>
                <a:cs typeface="Calibri"/>
                <a:sym typeface="Calibri"/>
              </a:rPr>
              <a:t>Demo has separate tabs for validating and converting</a:t>
            </a:r>
          </a:p>
          <a:p>
            <a:pPr marL="228600" marR="0" lvl="0" indent="-228600" algn="l" rtl="0">
              <a:lnSpc>
                <a:spcPct val="90000"/>
              </a:lnSpc>
              <a:spcBef>
                <a:spcPts val="0"/>
              </a:spcBef>
              <a:spcAft>
                <a:spcPts val="0"/>
              </a:spcAft>
              <a:buClr>
                <a:schemeClr val="dk1"/>
              </a:buClr>
              <a:buSzPct val="100000"/>
              <a:buFont typeface="Arial"/>
              <a:buChar char="•"/>
            </a:pPr>
            <a:r>
              <a:rPr lang="en-US" dirty="0" smtClean="0"/>
              <a:t>Top part of page has section for validating individual UCUM unit expressions.</a:t>
            </a:r>
          </a:p>
          <a:p>
            <a:pPr marL="228600" marR="0" lvl="0" indent="-228600" algn="l" rtl="0">
              <a:lnSpc>
                <a:spcPct val="90000"/>
              </a:lnSpc>
              <a:spcBef>
                <a:spcPts val="0"/>
              </a:spcBef>
              <a:spcAft>
                <a:spcPts val="0"/>
              </a:spcAft>
              <a:buClr>
                <a:schemeClr val="dk1"/>
              </a:buClr>
              <a:buSzPct val="100000"/>
              <a:buFont typeface="Arial"/>
              <a:buChar char="•"/>
            </a:pPr>
            <a:r>
              <a:rPr lang="en-US" dirty="0" smtClean="0"/>
              <a:t>Lower part of page has an option for validating a spreadsheet containing UCUM expressions in a column.</a:t>
            </a:r>
          </a:p>
          <a:p>
            <a:pPr lvl="1" indent="-228600">
              <a:spcBef>
                <a:spcPts val="0"/>
              </a:spcBef>
            </a:pPr>
            <a:r>
              <a:rPr lang="en-US" dirty="0" smtClean="0"/>
              <a:t>Results are appended in a new column and the revised spreadsheet is returned.</a:t>
            </a:r>
            <a:endParaRPr lang="en-US" dirty="0"/>
          </a:p>
        </p:txBody>
      </p:sp>
      <p:sp>
        <p:nvSpPr>
          <p:cNvPr id="637" name="Shape 637"/>
          <p:cNvSpPr txBox="1"/>
          <p:nvPr/>
        </p:nvSpPr>
        <p:spPr>
          <a:xfrm rot="-5400000">
            <a:off x="-648653" y="5724900"/>
            <a:ext cx="1658082"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pic>
        <p:nvPicPr>
          <p:cNvPr id="3" name="Picture 2"/>
          <p:cNvPicPr>
            <a:picLocks noChangeAspect="1"/>
          </p:cNvPicPr>
          <p:nvPr/>
        </p:nvPicPr>
        <p:blipFill>
          <a:blip r:embed="rId3"/>
          <a:stretch>
            <a:fillRect/>
          </a:stretch>
        </p:blipFill>
        <p:spPr>
          <a:xfrm>
            <a:off x="365054" y="1422500"/>
            <a:ext cx="5436357" cy="6915488"/>
          </a:xfrm>
          <a:prstGeom prst="rect">
            <a:avLst/>
          </a:prstGeom>
        </p:spPr>
      </p:pic>
      <p:sp>
        <p:nvSpPr>
          <p:cNvPr id="5" name="Oval 4"/>
          <p:cNvSpPr/>
          <p:nvPr/>
        </p:nvSpPr>
        <p:spPr>
          <a:xfrm>
            <a:off x="395192" y="2333767"/>
            <a:ext cx="1638324" cy="35484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hape 614"/>
          <p:cNvSpPr/>
          <p:nvPr/>
        </p:nvSpPr>
        <p:spPr>
          <a:xfrm rot="4684376" flipV="1">
            <a:off x="3903502" y="130628"/>
            <a:ext cx="431908" cy="3949081"/>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Tree>
    <p:extLst>
      <p:ext uri="{BB962C8B-B14F-4D97-AF65-F5344CB8AC3E}">
        <p14:creationId xmlns:p14="http://schemas.microsoft.com/office/powerpoint/2010/main" val="650979113"/>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UCUM-LHC: Demo </a:t>
            </a:r>
          </a:p>
        </p:txBody>
      </p:sp>
      <p:sp>
        <p:nvSpPr>
          <p:cNvPr id="3" name="Text Placeholder 2"/>
          <p:cNvSpPr>
            <a:spLocks noGrp="1"/>
          </p:cNvSpPr>
          <p:nvPr>
            <p:ph type="body" idx="1"/>
          </p:nvPr>
        </p:nvSpPr>
        <p:spPr>
          <a:xfrm>
            <a:off x="838200" y="3740150"/>
            <a:ext cx="10515600" cy="2389188"/>
          </a:xfrm>
        </p:spPr>
        <p:txBody>
          <a:bodyPr/>
          <a:lstStyle/>
          <a:p>
            <a:pPr marL="457200" indent="-457200"/>
            <a:r>
              <a:rPr lang="en-US" dirty="0" smtClean="0"/>
              <a:t>Unit expression components (e.g. “kg” and “m”) autocomplete as you type, to aid in learning UCUM.</a:t>
            </a:r>
            <a:endParaRPr lang="en-US" dirty="0"/>
          </a:p>
        </p:txBody>
      </p:sp>
      <p:sp>
        <p:nvSpPr>
          <p:cNvPr id="4" name="Footer Placeholder 3"/>
          <p:cNvSpPr>
            <a:spLocks noGrp="1"/>
          </p:cNvSpPr>
          <p:nvPr>
            <p:ph type="ftr" idx="11"/>
          </p:nvPr>
        </p:nvSpPr>
        <p:spPr/>
        <p:txBody>
          <a:bodyPr/>
          <a:lstStyle/>
          <a:p>
            <a:endParaRPr lang="en-US" dirty="0"/>
          </a:p>
        </p:txBody>
      </p:sp>
      <p:pic>
        <p:nvPicPr>
          <p:cNvPr id="7" name="Picture 6"/>
          <p:cNvPicPr>
            <a:picLocks noChangeAspect="1"/>
          </p:cNvPicPr>
          <p:nvPr/>
        </p:nvPicPr>
        <p:blipFill>
          <a:blip r:embed="rId2"/>
          <a:stretch>
            <a:fillRect/>
          </a:stretch>
        </p:blipFill>
        <p:spPr>
          <a:xfrm>
            <a:off x="1147762" y="1384412"/>
            <a:ext cx="8982075" cy="1971675"/>
          </a:xfrm>
          <a:prstGeom prst="rect">
            <a:avLst/>
          </a:prstGeom>
        </p:spPr>
      </p:pic>
    </p:spTree>
    <p:extLst>
      <p:ext uri="{BB962C8B-B14F-4D97-AF65-F5344CB8AC3E}">
        <p14:creationId xmlns:p14="http://schemas.microsoft.com/office/powerpoint/2010/main" val="189419793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635" name="Shape 635"/>
          <p:cNvSpPr txBox="1">
            <a:spLocks noGrp="1"/>
          </p:cNvSpPr>
          <p:nvPr>
            <p:ph type="title"/>
          </p:nvPr>
        </p:nvSpPr>
        <p:spPr>
          <a:xfrm>
            <a:off x="838200" y="365125"/>
            <a:ext cx="10515599" cy="1325562"/>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UCUM-LHC: Demo </a:t>
            </a:r>
          </a:p>
        </p:txBody>
      </p:sp>
      <p:sp>
        <p:nvSpPr>
          <p:cNvPr id="636" name="Shape 636"/>
          <p:cNvSpPr txBox="1">
            <a:spLocks noGrp="1"/>
          </p:cNvSpPr>
          <p:nvPr>
            <p:ph type="body" idx="1"/>
          </p:nvPr>
        </p:nvSpPr>
        <p:spPr>
          <a:xfrm>
            <a:off x="5977719" y="1422500"/>
            <a:ext cx="5376080" cy="4351338"/>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spcAft>
                <a:spcPts val="0"/>
              </a:spcAft>
              <a:buClr>
                <a:schemeClr val="dk1"/>
              </a:buClr>
              <a:buSzPct val="100000"/>
              <a:buNone/>
            </a:pPr>
            <a:r>
              <a:rPr lang="en-US" dirty="0" smtClean="0"/>
              <a:t>After expression is entered, hitting tab or return will cause the expression to be checked, and the result will appear below.</a:t>
            </a:r>
            <a:endParaRPr lang="en-US" dirty="0"/>
          </a:p>
        </p:txBody>
      </p:sp>
      <p:sp>
        <p:nvSpPr>
          <p:cNvPr id="637" name="Shape 637"/>
          <p:cNvSpPr txBox="1"/>
          <p:nvPr/>
        </p:nvSpPr>
        <p:spPr>
          <a:xfrm rot="-5400000">
            <a:off x="-648653" y="5724900"/>
            <a:ext cx="1658082"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pic>
        <p:nvPicPr>
          <p:cNvPr id="2" name="Picture 1"/>
          <p:cNvPicPr>
            <a:picLocks noChangeAspect="1"/>
          </p:cNvPicPr>
          <p:nvPr/>
        </p:nvPicPr>
        <p:blipFill>
          <a:blip r:embed="rId3"/>
          <a:stretch>
            <a:fillRect/>
          </a:stretch>
        </p:blipFill>
        <p:spPr>
          <a:xfrm>
            <a:off x="365054" y="1801644"/>
            <a:ext cx="5295238" cy="2933333"/>
          </a:xfrm>
          <a:prstGeom prst="rect">
            <a:avLst/>
          </a:prstGeom>
        </p:spPr>
      </p:pic>
      <p:sp>
        <p:nvSpPr>
          <p:cNvPr id="9" name="Shape 614"/>
          <p:cNvSpPr/>
          <p:nvPr/>
        </p:nvSpPr>
        <p:spPr>
          <a:xfrm rot="4842144" flipV="1">
            <a:off x="5501865" y="436313"/>
            <a:ext cx="431908" cy="6114624"/>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Tree>
    <p:extLst>
      <p:ext uri="{BB962C8B-B14F-4D97-AF65-F5344CB8AC3E}">
        <p14:creationId xmlns:p14="http://schemas.microsoft.com/office/powerpoint/2010/main" val="1151735906"/>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635" name="Shape 635"/>
          <p:cNvSpPr txBox="1">
            <a:spLocks noGrp="1"/>
          </p:cNvSpPr>
          <p:nvPr>
            <p:ph type="title"/>
          </p:nvPr>
        </p:nvSpPr>
        <p:spPr>
          <a:xfrm>
            <a:off x="838200" y="365125"/>
            <a:ext cx="10515599" cy="1325562"/>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UCUM-LHC: Demo </a:t>
            </a:r>
          </a:p>
        </p:txBody>
      </p:sp>
      <p:sp>
        <p:nvSpPr>
          <p:cNvPr id="637" name="Shape 637"/>
          <p:cNvSpPr txBox="1"/>
          <p:nvPr/>
        </p:nvSpPr>
        <p:spPr>
          <a:xfrm rot="-5400000">
            <a:off x="-648653" y="5724900"/>
            <a:ext cx="1658082"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
        <p:nvSpPr>
          <p:cNvPr id="5" name="Oval 4"/>
          <p:cNvSpPr/>
          <p:nvPr/>
        </p:nvSpPr>
        <p:spPr>
          <a:xfrm>
            <a:off x="477078" y="2889960"/>
            <a:ext cx="1638324" cy="35484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stretch>
            <a:fillRect/>
          </a:stretch>
        </p:blipFill>
        <p:spPr>
          <a:xfrm>
            <a:off x="365054" y="1356716"/>
            <a:ext cx="10450639" cy="4784777"/>
          </a:xfrm>
          <a:prstGeom prst="rect">
            <a:avLst/>
          </a:prstGeom>
        </p:spPr>
      </p:pic>
      <p:sp>
        <p:nvSpPr>
          <p:cNvPr id="636" name="Shape 636"/>
          <p:cNvSpPr txBox="1">
            <a:spLocks noGrp="1"/>
          </p:cNvSpPr>
          <p:nvPr>
            <p:ph type="body" idx="1"/>
          </p:nvPr>
        </p:nvSpPr>
        <p:spPr>
          <a:xfrm>
            <a:off x="6578220" y="1528549"/>
            <a:ext cx="5376080" cy="3220872"/>
          </a:xfrm>
          <a:prstGeom prst="rect">
            <a:avLst/>
          </a:prstGeom>
          <a:solidFill>
            <a:schemeClr val="bg1"/>
          </a:solidFill>
          <a:ln>
            <a:noFill/>
          </a:ln>
        </p:spPr>
        <p:txBody>
          <a:bodyPr wrap="square" lIns="91425" tIns="45700" rIns="91425" bIns="45700" anchor="t" anchorCtr="0">
            <a:noAutofit/>
          </a:bodyPr>
          <a:lstStyle/>
          <a:p>
            <a:pPr marL="0" marR="0" lvl="0" indent="0" algn="l" rtl="0">
              <a:lnSpc>
                <a:spcPct val="90000"/>
              </a:lnSpc>
              <a:spcBef>
                <a:spcPts val="0"/>
              </a:spcBef>
              <a:spcAft>
                <a:spcPts val="0"/>
              </a:spcAft>
              <a:buClr>
                <a:schemeClr val="dk1"/>
              </a:buClr>
              <a:buSzPct val="100000"/>
              <a:buNone/>
            </a:pPr>
            <a:endParaRPr lang="en-US" dirty="0" smtClean="0"/>
          </a:p>
          <a:p>
            <a:pPr marL="0" marR="0" lvl="0" indent="0" algn="l" rtl="0">
              <a:lnSpc>
                <a:spcPct val="90000"/>
              </a:lnSpc>
              <a:spcBef>
                <a:spcPts val="0"/>
              </a:spcBef>
              <a:spcAft>
                <a:spcPts val="0"/>
              </a:spcAft>
              <a:buClr>
                <a:schemeClr val="dk1"/>
              </a:buClr>
              <a:buSzPct val="100000"/>
              <a:buNone/>
            </a:pPr>
            <a:r>
              <a:rPr lang="en-US" dirty="0" smtClean="0"/>
              <a:t>“Advanced tab provides options for:</a:t>
            </a:r>
          </a:p>
          <a:p>
            <a:pPr marL="457200" indent="-457200">
              <a:spcBef>
                <a:spcPts val="0"/>
              </a:spcBef>
            </a:pPr>
            <a:r>
              <a:rPr lang="en-US" dirty="0" smtClean="0"/>
              <a:t>Narrowing type of units that appear in the </a:t>
            </a:r>
            <a:r>
              <a:rPr lang="en-US" dirty="0" err="1" smtClean="0"/>
              <a:t>autocompletion</a:t>
            </a:r>
            <a:r>
              <a:rPr lang="en-US" dirty="0" smtClean="0"/>
              <a:t> list</a:t>
            </a:r>
          </a:p>
          <a:p>
            <a:pPr marL="457200" indent="-457200">
              <a:spcBef>
                <a:spcPts val="0"/>
              </a:spcBef>
            </a:pPr>
            <a:r>
              <a:rPr lang="en-US" dirty="0" smtClean="0"/>
              <a:t>Selecting fields that display in the </a:t>
            </a:r>
            <a:r>
              <a:rPr lang="en-US" dirty="0" err="1" smtClean="0"/>
              <a:t>autocompletion</a:t>
            </a:r>
            <a:r>
              <a:rPr lang="en-US" dirty="0" smtClean="0"/>
              <a:t> table</a:t>
            </a:r>
          </a:p>
          <a:p>
            <a:pPr marL="228600" marR="0" lvl="0" indent="-228600" algn="l" rtl="0">
              <a:lnSpc>
                <a:spcPct val="90000"/>
              </a:lnSpc>
              <a:spcBef>
                <a:spcPts val="0"/>
              </a:spcBef>
              <a:spcAft>
                <a:spcPts val="0"/>
              </a:spcAft>
              <a:buClr>
                <a:schemeClr val="dk1"/>
              </a:buClr>
              <a:buSzPct val="100000"/>
              <a:buFont typeface="Arial"/>
              <a:buChar char="•"/>
            </a:pPr>
            <a:endParaRPr lang="en-US" dirty="0"/>
          </a:p>
        </p:txBody>
      </p:sp>
      <p:sp>
        <p:nvSpPr>
          <p:cNvPr id="9" name="Shape 614"/>
          <p:cNvSpPr/>
          <p:nvPr/>
        </p:nvSpPr>
        <p:spPr>
          <a:xfrm rot="4056914" flipV="1">
            <a:off x="4703959" y="951572"/>
            <a:ext cx="431908" cy="3538036"/>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Tree>
    <p:extLst>
      <p:ext uri="{BB962C8B-B14F-4D97-AF65-F5344CB8AC3E}">
        <p14:creationId xmlns:p14="http://schemas.microsoft.com/office/powerpoint/2010/main" val="1963635344"/>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635" name="Shape 635"/>
          <p:cNvSpPr txBox="1">
            <a:spLocks noGrp="1"/>
          </p:cNvSpPr>
          <p:nvPr>
            <p:ph type="title"/>
          </p:nvPr>
        </p:nvSpPr>
        <p:spPr>
          <a:xfrm>
            <a:off x="838200" y="365125"/>
            <a:ext cx="10515599" cy="1325562"/>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UCUM-LHC: Demo </a:t>
            </a:r>
          </a:p>
        </p:txBody>
      </p:sp>
      <p:sp>
        <p:nvSpPr>
          <p:cNvPr id="636" name="Shape 636"/>
          <p:cNvSpPr txBox="1">
            <a:spLocks noGrp="1"/>
          </p:cNvSpPr>
          <p:nvPr>
            <p:ph type="body" idx="1"/>
          </p:nvPr>
        </p:nvSpPr>
        <p:spPr>
          <a:xfrm>
            <a:off x="5977719" y="1422500"/>
            <a:ext cx="5376080" cy="4351338"/>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spcAft>
                <a:spcPts val="0"/>
              </a:spcAft>
              <a:buClr>
                <a:schemeClr val="dk1"/>
              </a:buClr>
              <a:buSzPct val="100000"/>
              <a:buNone/>
            </a:pPr>
            <a:r>
              <a:rPr lang="en-US" dirty="0" smtClean="0"/>
              <a:t>After expression is entered, hitting tab or return will cause the expression to be checked, and the result will appear below.</a:t>
            </a:r>
            <a:endParaRPr lang="en-US" dirty="0"/>
          </a:p>
        </p:txBody>
      </p:sp>
      <p:sp>
        <p:nvSpPr>
          <p:cNvPr id="637" name="Shape 637"/>
          <p:cNvSpPr txBox="1"/>
          <p:nvPr/>
        </p:nvSpPr>
        <p:spPr>
          <a:xfrm rot="-5400000">
            <a:off x="-648653" y="5724900"/>
            <a:ext cx="1658082"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dirty="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pic>
        <p:nvPicPr>
          <p:cNvPr id="2" name="Picture 1"/>
          <p:cNvPicPr>
            <a:picLocks noChangeAspect="1"/>
          </p:cNvPicPr>
          <p:nvPr/>
        </p:nvPicPr>
        <p:blipFill>
          <a:blip r:embed="rId3"/>
          <a:stretch>
            <a:fillRect/>
          </a:stretch>
        </p:blipFill>
        <p:spPr>
          <a:xfrm>
            <a:off x="365054" y="1801644"/>
            <a:ext cx="5295238" cy="2933333"/>
          </a:xfrm>
          <a:prstGeom prst="rect">
            <a:avLst/>
          </a:prstGeom>
        </p:spPr>
      </p:pic>
      <p:sp>
        <p:nvSpPr>
          <p:cNvPr id="9" name="Shape 614"/>
          <p:cNvSpPr/>
          <p:nvPr/>
        </p:nvSpPr>
        <p:spPr>
          <a:xfrm rot="4842144" flipV="1">
            <a:off x="5501865" y="436313"/>
            <a:ext cx="431908" cy="6114624"/>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Tree>
    <p:extLst>
      <p:ext uri="{BB962C8B-B14F-4D97-AF65-F5344CB8AC3E}">
        <p14:creationId xmlns:p14="http://schemas.microsoft.com/office/powerpoint/2010/main" val="4100340986"/>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UCUM-LHC: </a:t>
            </a:r>
            <a:r>
              <a:rPr lang="en-US" dirty="0" smtClean="0"/>
              <a:t>Converter Demo </a:t>
            </a:r>
            <a:endParaRPr lang="en-US" dirty="0"/>
          </a:p>
        </p:txBody>
      </p:sp>
      <p:sp>
        <p:nvSpPr>
          <p:cNvPr id="4" name="Footer Placeholder 3"/>
          <p:cNvSpPr>
            <a:spLocks noGrp="1"/>
          </p:cNvSpPr>
          <p:nvPr>
            <p:ph type="ftr" idx="11"/>
          </p:nvPr>
        </p:nvSpPr>
        <p:spPr/>
        <p:txBody>
          <a:bodyPr/>
          <a:lstStyle/>
          <a:p>
            <a:endParaRPr lang="en-US" dirty="0"/>
          </a:p>
        </p:txBody>
      </p:sp>
      <p:pic>
        <p:nvPicPr>
          <p:cNvPr id="5" name="Picture 4"/>
          <p:cNvPicPr>
            <a:picLocks noChangeAspect="1"/>
          </p:cNvPicPr>
          <p:nvPr/>
        </p:nvPicPr>
        <p:blipFill>
          <a:blip r:embed="rId2"/>
          <a:stretch>
            <a:fillRect/>
          </a:stretch>
        </p:blipFill>
        <p:spPr>
          <a:xfrm>
            <a:off x="378716" y="1545382"/>
            <a:ext cx="10975084" cy="4569551"/>
          </a:xfrm>
          <a:prstGeom prst="rect">
            <a:avLst/>
          </a:prstGeom>
        </p:spPr>
      </p:pic>
      <p:sp>
        <p:nvSpPr>
          <p:cNvPr id="7" name="Shape 535"/>
          <p:cNvSpPr txBox="1"/>
          <p:nvPr/>
        </p:nvSpPr>
        <p:spPr>
          <a:xfrm>
            <a:off x="7161844" y="1089474"/>
            <a:ext cx="2865600" cy="489900"/>
          </a:xfrm>
          <a:prstGeom prst="rect">
            <a:avLst/>
          </a:prstGeom>
          <a:solidFill>
            <a:schemeClr val="lt1"/>
          </a:solidFill>
          <a:ln>
            <a:noFill/>
          </a:ln>
        </p:spPr>
        <p:txBody>
          <a:bodyPr wrap="square" lIns="91425" tIns="91425" rIns="91425" bIns="91425" anchor="t" anchorCtr="0">
            <a:noAutofit/>
          </a:bodyPr>
          <a:lstStyle/>
          <a:p>
            <a:pPr lvl="0" rtl="0">
              <a:spcBef>
                <a:spcPts val="0"/>
              </a:spcBef>
              <a:buNone/>
            </a:pPr>
            <a:r>
              <a:rPr lang="en-US" sz="2400" dirty="0" smtClean="0">
                <a:solidFill>
                  <a:srgbClr val="FF0000"/>
                </a:solidFill>
              </a:rPr>
              <a:t>Starting expression</a:t>
            </a:r>
            <a:endParaRPr lang="en-US" sz="2400" dirty="0">
              <a:solidFill>
                <a:srgbClr val="FF0000"/>
              </a:solidFill>
            </a:endParaRPr>
          </a:p>
        </p:txBody>
      </p:sp>
      <p:sp>
        <p:nvSpPr>
          <p:cNvPr id="8" name="Shape 535"/>
          <p:cNvSpPr txBox="1"/>
          <p:nvPr/>
        </p:nvSpPr>
        <p:spPr>
          <a:xfrm>
            <a:off x="8594644" y="4622846"/>
            <a:ext cx="2865600" cy="489900"/>
          </a:xfrm>
          <a:prstGeom prst="rect">
            <a:avLst/>
          </a:prstGeom>
          <a:solidFill>
            <a:schemeClr val="lt1"/>
          </a:solidFill>
          <a:ln>
            <a:noFill/>
          </a:ln>
        </p:spPr>
        <p:txBody>
          <a:bodyPr wrap="square" lIns="91425" tIns="91425" rIns="91425" bIns="91425" anchor="t" anchorCtr="0">
            <a:noAutofit/>
          </a:bodyPr>
          <a:lstStyle/>
          <a:p>
            <a:pPr lvl="0" rtl="0">
              <a:spcBef>
                <a:spcPts val="0"/>
              </a:spcBef>
              <a:buNone/>
            </a:pPr>
            <a:r>
              <a:rPr lang="en-US" sz="2400" dirty="0" smtClean="0">
                <a:solidFill>
                  <a:srgbClr val="FF0000"/>
                </a:solidFill>
              </a:rPr>
              <a:t>Ending expression</a:t>
            </a:r>
            <a:endParaRPr lang="en-US" sz="2400" dirty="0">
              <a:solidFill>
                <a:srgbClr val="FF0000"/>
              </a:solidFill>
            </a:endParaRPr>
          </a:p>
        </p:txBody>
      </p:sp>
      <p:sp>
        <p:nvSpPr>
          <p:cNvPr id="9" name="Shape 535"/>
          <p:cNvSpPr txBox="1"/>
          <p:nvPr/>
        </p:nvSpPr>
        <p:spPr>
          <a:xfrm>
            <a:off x="8594644" y="2918680"/>
            <a:ext cx="2865600" cy="489900"/>
          </a:xfrm>
          <a:prstGeom prst="rect">
            <a:avLst/>
          </a:prstGeom>
          <a:solidFill>
            <a:schemeClr val="lt1"/>
          </a:solidFill>
          <a:ln>
            <a:noFill/>
          </a:ln>
        </p:spPr>
        <p:txBody>
          <a:bodyPr wrap="square" lIns="91425" tIns="91425" rIns="91425" bIns="91425" anchor="t" anchorCtr="0">
            <a:noAutofit/>
          </a:bodyPr>
          <a:lstStyle/>
          <a:p>
            <a:pPr lvl="0" rtl="0">
              <a:spcBef>
                <a:spcPts val="0"/>
              </a:spcBef>
              <a:buNone/>
            </a:pPr>
            <a:r>
              <a:rPr lang="en-US" sz="2400" dirty="0" smtClean="0">
                <a:solidFill>
                  <a:srgbClr val="FF0000"/>
                </a:solidFill>
              </a:rPr>
              <a:t>Magnitude in starting units</a:t>
            </a:r>
            <a:endParaRPr lang="en-US" sz="2400" dirty="0">
              <a:solidFill>
                <a:srgbClr val="FF0000"/>
              </a:solidFill>
            </a:endParaRPr>
          </a:p>
        </p:txBody>
      </p:sp>
      <p:sp>
        <p:nvSpPr>
          <p:cNvPr id="11" name="Shape 535"/>
          <p:cNvSpPr txBox="1"/>
          <p:nvPr/>
        </p:nvSpPr>
        <p:spPr>
          <a:xfrm>
            <a:off x="8594644" y="5616236"/>
            <a:ext cx="2865600" cy="489900"/>
          </a:xfrm>
          <a:prstGeom prst="rect">
            <a:avLst/>
          </a:prstGeom>
          <a:solidFill>
            <a:schemeClr val="lt1"/>
          </a:solidFill>
          <a:ln>
            <a:noFill/>
          </a:ln>
        </p:spPr>
        <p:txBody>
          <a:bodyPr wrap="square" lIns="91425" tIns="91425" rIns="91425" bIns="91425" anchor="t" anchorCtr="0">
            <a:noAutofit/>
          </a:bodyPr>
          <a:lstStyle/>
          <a:p>
            <a:pPr lvl="0" rtl="0">
              <a:spcBef>
                <a:spcPts val="0"/>
              </a:spcBef>
              <a:buNone/>
            </a:pPr>
            <a:r>
              <a:rPr lang="en-US" sz="2400" dirty="0" smtClean="0">
                <a:solidFill>
                  <a:srgbClr val="FF0000"/>
                </a:solidFill>
              </a:rPr>
              <a:t>Result</a:t>
            </a:r>
            <a:endParaRPr lang="en-US" sz="2400" dirty="0">
              <a:solidFill>
                <a:srgbClr val="FF0000"/>
              </a:solidFill>
            </a:endParaRPr>
          </a:p>
        </p:txBody>
      </p:sp>
      <p:sp>
        <p:nvSpPr>
          <p:cNvPr id="12" name="Shape 614"/>
          <p:cNvSpPr/>
          <p:nvPr/>
        </p:nvSpPr>
        <p:spPr>
          <a:xfrm rot="1532387" flipV="1">
            <a:off x="7473418" y="1495474"/>
            <a:ext cx="431908" cy="794215"/>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13" name="Shape 614"/>
          <p:cNvSpPr/>
          <p:nvPr/>
        </p:nvSpPr>
        <p:spPr>
          <a:xfrm rot="4380236" flipV="1">
            <a:off x="7529754" y="2675309"/>
            <a:ext cx="431908" cy="1798439"/>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14" name="Shape 614"/>
          <p:cNvSpPr/>
          <p:nvPr/>
        </p:nvSpPr>
        <p:spPr>
          <a:xfrm rot="5400000" flipV="1">
            <a:off x="8154354" y="4659293"/>
            <a:ext cx="431908" cy="433815"/>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15" name="Shape 614"/>
          <p:cNvSpPr/>
          <p:nvPr/>
        </p:nvSpPr>
        <p:spPr>
          <a:xfrm rot="5400000" flipV="1">
            <a:off x="5702292" y="3329025"/>
            <a:ext cx="431908" cy="5139909"/>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16" name="Shape 637"/>
          <p:cNvSpPr txBox="1"/>
          <p:nvPr/>
        </p:nvSpPr>
        <p:spPr>
          <a:xfrm rot="-5400000">
            <a:off x="-648653" y="5724900"/>
            <a:ext cx="1658082"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dirty="0">
                <a:solidFill>
                  <a:schemeClr val="accent6"/>
                </a:solidFill>
                <a:latin typeface="Calibri"/>
                <a:ea typeface="Calibri"/>
                <a:cs typeface="Calibri"/>
                <a:sym typeface="Calibri"/>
              </a:rPr>
              <a:t>Presenter:  Paul</a:t>
            </a:r>
          </a:p>
        </p:txBody>
      </p:sp>
    </p:spTree>
    <p:extLst>
      <p:ext uri="{BB962C8B-B14F-4D97-AF65-F5344CB8AC3E}">
        <p14:creationId xmlns:p14="http://schemas.microsoft.com/office/powerpoint/2010/main" val="912914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Brief over view of FHIR forms </a:t>
            </a:r>
            <a:endParaRPr lang="en-US" dirty="0"/>
          </a:p>
        </p:txBody>
      </p:sp>
      <p:sp>
        <p:nvSpPr>
          <p:cNvPr id="3" name="Text Placeholder 2"/>
          <p:cNvSpPr>
            <a:spLocks noGrp="1"/>
          </p:cNvSpPr>
          <p:nvPr>
            <p:ph type="body" idx="1"/>
          </p:nvPr>
        </p:nvSpPr>
        <p:spPr/>
        <p:txBody>
          <a:bodyPr/>
          <a:lstStyle/>
          <a:p>
            <a:r>
              <a:rPr lang="en-US" dirty="0" smtClean="0"/>
              <a:t>Consists of two resources </a:t>
            </a:r>
          </a:p>
          <a:p>
            <a:pPr lvl="1"/>
            <a:r>
              <a:rPr lang="en-US" dirty="0" smtClean="0"/>
              <a:t>A resource for storing form definitions themselves </a:t>
            </a:r>
          </a:p>
          <a:p>
            <a:pPr lvl="2"/>
            <a:r>
              <a:rPr lang="en-US" dirty="0" smtClean="0"/>
              <a:t>Questionnaire</a:t>
            </a:r>
          </a:p>
          <a:p>
            <a:pPr lvl="3"/>
            <a:r>
              <a:rPr lang="en-US" dirty="0" smtClean="0"/>
              <a:t>  </a:t>
            </a:r>
            <a:r>
              <a:rPr lang="en-US" u="sng" dirty="0"/>
              <a:t>https://www.hl7.org/fhir/questionnaire.html</a:t>
            </a:r>
            <a:endParaRPr lang="en-US" u="sng" dirty="0" smtClean="0"/>
          </a:p>
          <a:p>
            <a:pPr lvl="2"/>
            <a:r>
              <a:rPr lang="en-US" dirty="0" err="1" smtClean="0"/>
              <a:t>Questionnaire.structured</a:t>
            </a:r>
            <a:r>
              <a:rPr lang="en-US" dirty="0" smtClean="0"/>
              <a:t> data capture (SDC)</a:t>
            </a:r>
          </a:p>
          <a:p>
            <a:pPr lvl="3"/>
            <a:r>
              <a:rPr lang="en-US" dirty="0" smtClean="0"/>
              <a:t> 	</a:t>
            </a:r>
            <a:r>
              <a:rPr lang="en-US" u="sng" dirty="0" smtClean="0"/>
              <a:t>https</a:t>
            </a:r>
            <a:r>
              <a:rPr lang="en-US" u="sng" dirty="0"/>
              <a:t>://www.hl7.org/fhir/DSTU2/sdc/questionnaire-sdc.htm</a:t>
            </a:r>
            <a:r>
              <a:rPr lang="en-US" dirty="0"/>
              <a:t>l</a:t>
            </a:r>
            <a:endParaRPr lang="en-US" dirty="0" smtClean="0"/>
          </a:p>
          <a:p>
            <a:pPr lvl="1"/>
            <a:r>
              <a:rPr lang="en-US" dirty="0" smtClean="0"/>
              <a:t>Questionnaire response  a resource for storing the content of a completed form </a:t>
            </a:r>
          </a:p>
          <a:p>
            <a:pPr lvl="2"/>
            <a:r>
              <a:rPr lang="en-US" dirty="0" smtClean="0"/>
              <a:t>For questionnaire  </a:t>
            </a:r>
            <a:r>
              <a:rPr lang="en-US" dirty="0"/>
              <a:t>https://www.hl7.org/fhir/questionnaireresponse.html</a:t>
            </a:r>
            <a:endParaRPr lang="en-US" dirty="0" smtClean="0"/>
          </a:p>
          <a:p>
            <a:pPr lvl="2"/>
            <a:r>
              <a:rPr lang="en-US" dirty="0" smtClean="0"/>
              <a:t>For Questionnaire </a:t>
            </a:r>
            <a:r>
              <a:rPr lang="en-US" dirty="0"/>
              <a:t>SDC   </a:t>
            </a:r>
            <a:r>
              <a:rPr lang="en-US" u="sng" dirty="0">
                <a:hlinkClick r:id="rId2"/>
              </a:rPr>
              <a:t>http://</a:t>
            </a:r>
            <a:r>
              <a:rPr lang="en-US" u="sng" dirty="0" smtClean="0">
                <a:hlinkClick r:id="rId2"/>
              </a:rPr>
              <a:t>www.hl7.org/fhir/dstu2/sdc/sdc-response.html</a:t>
            </a:r>
            <a:endParaRPr lang="en-US" u="sng" dirty="0" smtClean="0"/>
          </a:p>
          <a:p>
            <a:pPr lvl="1"/>
            <a:r>
              <a:rPr lang="en-US" u="sng" dirty="0" err="1" smtClean="0"/>
              <a:t>Diagnotic</a:t>
            </a:r>
            <a:r>
              <a:rPr lang="en-US" u="sng" dirty="0" smtClean="0"/>
              <a:t> report</a:t>
            </a:r>
          </a:p>
          <a:p>
            <a:pPr lvl="2"/>
            <a:r>
              <a:rPr lang="en-US" dirty="0" smtClean="0"/>
              <a:t>With standard codes for the variables also </a:t>
            </a:r>
            <a:r>
              <a:rPr lang="en-US" i="1" dirty="0" smtClean="0"/>
              <a:t>possible</a:t>
            </a:r>
            <a:r>
              <a:rPr lang="en-US" dirty="0" smtClean="0"/>
              <a:t> to generate a FHIR </a:t>
            </a:r>
            <a:r>
              <a:rPr lang="en-US" dirty="0" err="1" smtClean="0"/>
              <a:t>diagnostifc</a:t>
            </a:r>
            <a:r>
              <a:rPr lang="en-US" dirty="0" smtClean="0"/>
              <a:t> report bundle directly form data capture forms</a:t>
            </a:r>
            <a:endParaRPr lang="en-US" dirty="0"/>
          </a:p>
          <a:p>
            <a:pPr lvl="1"/>
            <a:endParaRPr lang="en-US" dirty="0"/>
          </a:p>
        </p:txBody>
      </p:sp>
      <p:sp>
        <p:nvSpPr>
          <p:cNvPr id="4" name="Footer Placeholder 3"/>
          <p:cNvSpPr>
            <a:spLocks noGrp="1"/>
          </p:cNvSpPr>
          <p:nvPr>
            <p:ph type="ftr" idx="11"/>
          </p:nvPr>
        </p:nvSpPr>
        <p:spPr/>
        <p:txBody>
          <a:bodyPr/>
          <a:lstStyle/>
          <a:p>
            <a:endParaRPr lang="en-US" dirty="0"/>
          </a:p>
        </p:txBody>
      </p:sp>
    </p:spTree>
    <p:extLst>
      <p:ext uri="{BB962C8B-B14F-4D97-AF65-F5344CB8AC3E}">
        <p14:creationId xmlns:p14="http://schemas.microsoft.com/office/powerpoint/2010/main" val="21396905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LHC tools you will hear about today</a:t>
            </a:r>
            <a:endParaRPr lang="en-US" dirty="0"/>
          </a:p>
        </p:txBody>
      </p:sp>
      <p:sp>
        <p:nvSpPr>
          <p:cNvPr id="3" name="Text Placeholder 2"/>
          <p:cNvSpPr>
            <a:spLocks noGrp="1"/>
          </p:cNvSpPr>
          <p:nvPr>
            <p:ph type="body" idx="1"/>
          </p:nvPr>
        </p:nvSpPr>
        <p:spPr/>
        <p:txBody>
          <a:bodyPr/>
          <a:lstStyle/>
          <a:p>
            <a:r>
              <a:rPr lang="en-US" dirty="0" smtClean="0"/>
              <a:t>LHC Clinical table search service</a:t>
            </a:r>
          </a:p>
          <a:p>
            <a:pPr lvl="1"/>
            <a:r>
              <a:rPr lang="en-US" dirty="0" smtClean="0"/>
              <a:t>Provides Autocomplete (and soon simple Lucene Search) for commonly needed codes systems such as ICD diagnoses, US national provider files (NPI), Rx.norm  drug ingredients, LOINC test and measure terms</a:t>
            </a:r>
          </a:p>
          <a:p>
            <a:pPr lvl="1"/>
            <a:r>
              <a:rPr lang="en-US" dirty="0" smtClean="0"/>
              <a:t>Includes some secret sauce</a:t>
            </a:r>
          </a:p>
          <a:p>
            <a:pPr lvl="1"/>
            <a:r>
              <a:rPr lang="en-US" dirty="0" smtClean="0"/>
              <a:t>Can be tied into LHC form fields, used directly off LHC web site ,  or tied into user application</a:t>
            </a:r>
          </a:p>
          <a:p>
            <a:r>
              <a:rPr lang="en-US" dirty="0" smtClean="0"/>
              <a:t>LHC FORMS  them selves</a:t>
            </a:r>
          </a:p>
          <a:p>
            <a:r>
              <a:rPr lang="en-US" dirty="0" smtClean="0"/>
              <a:t>LHC Forms builder- a tool to create LHC </a:t>
            </a:r>
            <a:r>
              <a:rPr lang="en-US" dirty="0" err="1" smtClean="0"/>
              <a:t>folms</a:t>
            </a:r>
            <a:endParaRPr lang="en-US" dirty="0" smtClean="0"/>
          </a:p>
          <a:p>
            <a:pPr lvl="1"/>
            <a:r>
              <a:rPr lang="en-US" dirty="0" smtClean="0"/>
              <a:t>LHC forms can also be defined/edited directly in their native forms (JSON) or via a spread sheet definition</a:t>
            </a:r>
          </a:p>
          <a:p>
            <a:r>
              <a:rPr lang="en-US" dirty="0" smtClean="0"/>
              <a:t>UCUM ,units validator converter </a:t>
            </a:r>
          </a:p>
          <a:p>
            <a:pPr lvl="1"/>
            <a:endParaRPr lang="en-US" dirty="0" smtClean="0"/>
          </a:p>
        </p:txBody>
      </p:sp>
      <p:sp>
        <p:nvSpPr>
          <p:cNvPr id="4" name="Footer Placeholder 3"/>
          <p:cNvSpPr>
            <a:spLocks noGrp="1"/>
          </p:cNvSpPr>
          <p:nvPr>
            <p:ph type="ftr" idx="11"/>
          </p:nvPr>
        </p:nvSpPr>
        <p:spPr>
          <a:xfrm>
            <a:off x="6283036" y="6311625"/>
            <a:ext cx="4114800" cy="365100"/>
          </a:xfrm>
        </p:spPr>
        <p:txBody>
          <a:bodyPr/>
          <a:lstStyle/>
          <a:p>
            <a:endParaRPr lang="en-US" dirty="0"/>
          </a:p>
        </p:txBody>
      </p:sp>
    </p:spTree>
    <p:extLst>
      <p:ext uri="{BB962C8B-B14F-4D97-AF65-F5344CB8AC3E}">
        <p14:creationId xmlns:p14="http://schemas.microsoft.com/office/powerpoint/2010/main" val="2133914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Shape 207"/>
          <p:cNvSpPr>
            <a:spLocks noGrp="1"/>
          </p:cNvSpPr>
          <p:nvPr>
            <p:ph type="title"/>
          </p:nvPr>
        </p:nvSpPr>
        <p:spPr>
          <a:prstGeom prst="rect">
            <a:avLst/>
          </a:prstGeom>
        </p:spPr>
        <p:txBody>
          <a:bodyPr/>
          <a:lstStyle/>
          <a:p>
            <a:r>
              <a:t>Secret Sauce in Clinical table linker </a:t>
            </a:r>
          </a:p>
        </p:txBody>
      </p:sp>
      <p:sp>
        <p:nvSpPr>
          <p:cNvPr id="208" name="Shape 208"/>
          <p:cNvSpPr>
            <a:spLocks noGrp="1"/>
          </p:cNvSpPr>
          <p:nvPr>
            <p:ph type="body" idx="1"/>
          </p:nvPr>
        </p:nvSpPr>
        <p:spPr>
          <a:prstGeom prst="rect">
            <a:avLst/>
          </a:prstGeom>
        </p:spPr>
        <p:txBody>
          <a:bodyPr/>
          <a:lstStyle/>
          <a:p>
            <a:pPr marL="914400" lvl="1" indent="-457200">
              <a:defRPr sz="2200"/>
            </a:pPr>
            <a:r>
              <a:rPr dirty="0"/>
              <a:t>Via the URL, users can specify what fields in the external table are searched, and which answers are returned as part of selection grid, and which are stored in the index value field as hidden variables</a:t>
            </a:r>
          </a:p>
          <a:p>
            <a:pPr marL="914400" lvl="1" indent="-457200">
              <a:defRPr sz="2200"/>
            </a:pPr>
            <a:r>
              <a:rPr dirty="0"/>
              <a:t>Other fields in the form can use these hidden variables as answer lists, default values, or help messages. </a:t>
            </a:r>
          </a:p>
          <a:p>
            <a:pPr marL="914400" lvl="1" indent="-457200">
              <a:defRPr sz="2200"/>
            </a:pPr>
            <a:r>
              <a:rPr dirty="0"/>
              <a:t>Explore the tables we have created so far at:</a:t>
            </a:r>
          </a:p>
          <a:p>
            <a:pPr marL="0" lvl="3" indent="1371600">
              <a:spcBef>
                <a:spcPts val="400"/>
              </a:spcBef>
              <a:buSzTx/>
              <a:buNone/>
              <a:defRPr sz="2000" b="1">
                <a:latin typeface="Arial"/>
                <a:ea typeface="Arial"/>
                <a:cs typeface="Arial"/>
                <a:sym typeface="Arial"/>
              </a:defRPr>
            </a:pPr>
            <a:r>
              <a:rPr u="sng" dirty="0">
                <a:solidFill>
                  <a:srgbClr val="00B050"/>
                </a:solidFill>
                <a:uFill>
                  <a:solidFill>
                    <a:srgbClr val="00B050"/>
                  </a:solidFill>
                </a:uFill>
                <a:hlinkClick r:id="rId2"/>
              </a:rPr>
              <a:t>https://clin-table-search.lhc.nlm.nih.gov/</a:t>
            </a:r>
            <a:r>
              <a:rPr dirty="0"/>
              <a:t> </a:t>
            </a:r>
          </a:p>
          <a:p>
            <a:pPr marL="914400" lvl="1" indent="-457200">
              <a:defRPr sz="2200"/>
            </a:pPr>
            <a:r>
              <a:rPr dirty="0"/>
              <a:t>Tables include IDC9, ICD10, genetic tables (ClinVar, dbSNP, etc.), RxTerms, NPI (coming soon), etc. </a:t>
            </a:r>
          </a:p>
        </p:txBody>
      </p:sp>
    </p:spTree>
    <p:extLst>
      <p:ext uri="{BB962C8B-B14F-4D97-AF65-F5344CB8AC3E}">
        <p14:creationId xmlns:p14="http://schemas.microsoft.com/office/powerpoint/2010/main" val="4527459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LHC-Forms:  </a:t>
            </a:r>
            <a:r>
              <a:rPr lang="en-US" sz="4400" b="0" i="0" u="none" strike="noStrike" cap="none" dirty="0" smtClean="0">
                <a:solidFill>
                  <a:schemeClr val="dk1"/>
                </a:solidFill>
                <a:latin typeface="Calibri"/>
                <a:ea typeface="Calibri"/>
                <a:cs typeface="Calibri"/>
                <a:sym typeface="Calibri"/>
              </a:rPr>
              <a:t>Short Introduction</a:t>
            </a:r>
            <a:endParaRPr lang="en-US" sz="4400" b="0" i="0" u="none" strike="noStrike" cap="none" dirty="0">
              <a:solidFill>
                <a:schemeClr val="dk1"/>
              </a:solidFill>
              <a:latin typeface="Calibri"/>
              <a:ea typeface="Calibri"/>
              <a:cs typeface="Calibri"/>
              <a:sym typeface="Calibri"/>
            </a:endParaRPr>
          </a:p>
        </p:txBody>
      </p:sp>
      <p:sp>
        <p:nvSpPr>
          <p:cNvPr id="175" name="Shape 175"/>
          <p:cNvSpPr txBox="1">
            <a:spLocks noGrp="1"/>
          </p:cNvSpPr>
          <p:nvPr>
            <p:ph type="body" idx="1"/>
          </p:nvPr>
        </p:nvSpPr>
        <p:spPr>
          <a:xfrm>
            <a:off x="838200" y="1825625"/>
            <a:ext cx="10515600" cy="4351200"/>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dirty="0" smtClean="0"/>
              <a:t>Strong tie to Meaningful use standards - </a:t>
            </a:r>
            <a:endParaRPr lang="en-US" sz="2800" b="0" i="0" u="none" strike="noStrike" cap="none" dirty="0">
              <a:solidFill>
                <a:schemeClr val="dk1"/>
              </a:solidFill>
              <a:latin typeface="Calibri"/>
              <a:ea typeface="Calibri"/>
              <a:cs typeface="Calibri"/>
              <a:sym typeface="Calibri"/>
            </a:endParaRPr>
          </a:p>
          <a:p>
            <a:pPr marL="685800" marR="0" lvl="1" indent="-228600" algn="l" rtl="0">
              <a:lnSpc>
                <a:spcPct val="90000"/>
              </a:lnSpc>
              <a:spcBef>
                <a:spcPts val="500"/>
              </a:spcBef>
              <a:spcAft>
                <a:spcPts val="0"/>
              </a:spcAft>
              <a:buClr>
                <a:schemeClr val="dk1"/>
              </a:buClr>
              <a:buSzPct val="100000"/>
              <a:buFont typeface="Arial"/>
              <a:buChar char="•"/>
            </a:pPr>
            <a:r>
              <a:rPr lang="en-US" dirty="0" smtClean="0"/>
              <a:t>Coding systems </a:t>
            </a:r>
            <a:r>
              <a:rPr lang="en-US" sz="2400" b="0" i="0" u="none" strike="noStrike" cap="none" dirty="0" smtClean="0">
                <a:solidFill>
                  <a:schemeClr val="dk1"/>
                </a:solidFill>
                <a:latin typeface="Calibri"/>
                <a:ea typeface="Calibri"/>
                <a:cs typeface="Calibri"/>
                <a:sym typeface="Calibri"/>
              </a:rPr>
              <a:t>LOINC, RxNorm, Snomed CT, Standard genetic </a:t>
            </a:r>
            <a:r>
              <a:rPr lang="en-US" sz="2400" b="0" i="0" u="none" strike="noStrike" cap="none" dirty="0">
                <a:solidFill>
                  <a:schemeClr val="dk1"/>
                </a:solidFill>
                <a:latin typeface="Calibri"/>
                <a:ea typeface="Calibri"/>
                <a:cs typeface="Calibri"/>
                <a:sym typeface="Calibri"/>
              </a:rPr>
              <a:t>coding systems, UCUM , </a:t>
            </a:r>
            <a:endParaRPr lang="en-US" sz="2400" b="0" i="0" u="none" strike="noStrike" cap="none" dirty="0" smtClean="0">
              <a:solidFill>
                <a:schemeClr val="dk1"/>
              </a:solidFill>
              <a:latin typeface="Calibri"/>
              <a:ea typeface="Calibri"/>
              <a:cs typeface="Calibri"/>
              <a:sym typeface="Calibri"/>
            </a:endParaRPr>
          </a:p>
          <a:p>
            <a:pPr marL="685800" marR="0" lvl="1" indent="-228600" algn="l" rtl="0">
              <a:lnSpc>
                <a:spcPct val="90000"/>
              </a:lnSpc>
              <a:spcBef>
                <a:spcPts val="500"/>
              </a:spcBef>
              <a:spcAft>
                <a:spcPts val="0"/>
              </a:spcAft>
              <a:buClr>
                <a:schemeClr val="dk1"/>
              </a:buClr>
              <a:buSzPct val="100000"/>
              <a:buFont typeface="Arial"/>
              <a:buChar char="•"/>
            </a:pPr>
            <a:r>
              <a:rPr lang="en-US" dirty="0" smtClean="0"/>
              <a:t>All LOINC panels are also LHC forms</a:t>
            </a:r>
            <a:endParaRPr lang="en-US" sz="2400" b="0" i="0" u="none" strike="noStrike" cap="none" dirty="0" smtClean="0">
              <a:solidFill>
                <a:schemeClr val="dk1"/>
              </a:solidFill>
              <a:latin typeface="Calibri"/>
              <a:ea typeface="Calibri"/>
              <a:cs typeface="Calibri"/>
              <a:sym typeface="Calibri"/>
            </a:endParaRPr>
          </a:p>
          <a:p>
            <a:pPr marL="457200" marR="0" lvl="1" indent="0" algn="l" rtl="0">
              <a:lnSpc>
                <a:spcPct val="90000"/>
              </a:lnSpc>
              <a:spcBef>
                <a:spcPts val="500"/>
              </a:spcBef>
              <a:spcAft>
                <a:spcPts val="0"/>
              </a:spcAft>
              <a:buClr>
                <a:schemeClr val="dk1"/>
              </a:buClr>
              <a:buSzPct val="100000"/>
              <a:buNone/>
            </a:pPr>
            <a:r>
              <a:rPr lang="en-US" sz="2400" b="0" i="0" u="none" strike="noStrike" cap="none" dirty="0" smtClean="0">
                <a:solidFill>
                  <a:schemeClr val="dk1"/>
                </a:solidFill>
                <a:latin typeface="Calibri"/>
                <a:ea typeface="Calibri"/>
                <a:cs typeface="Calibri"/>
                <a:sym typeface="Calibri"/>
              </a:rPr>
              <a:t>, </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smtClean="0">
                <a:solidFill>
                  <a:schemeClr val="dk1"/>
                </a:solidFill>
                <a:latin typeface="Calibri"/>
                <a:ea typeface="Calibri"/>
                <a:cs typeface="Calibri"/>
                <a:sym typeface="Calibri"/>
              </a:rPr>
              <a:t>Outputs </a:t>
            </a:r>
            <a:r>
              <a:rPr lang="en-US" sz="2800" b="0" i="0" u="none" strike="noStrike" cap="none" dirty="0">
                <a:solidFill>
                  <a:schemeClr val="dk1"/>
                </a:solidFill>
                <a:latin typeface="Calibri"/>
                <a:ea typeface="Calibri"/>
                <a:cs typeface="Calibri"/>
                <a:sym typeface="Calibri"/>
              </a:rPr>
              <a:t>: FHIR </a:t>
            </a:r>
            <a:r>
              <a:rPr lang="en-US" sz="2800" b="0" i="0" u="none" strike="noStrike" cap="none" dirty="0" err="1">
                <a:solidFill>
                  <a:schemeClr val="dk1"/>
                </a:solidFill>
                <a:latin typeface="Calibri"/>
                <a:ea typeface="Calibri"/>
                <a:cs typeface="Calibri"/>
                <a:sym typeface="Calibri"/>
              </a:rPr>
              <a:t>DiagnosticReport</a:t>
            </a:r>
            <a:r>
              <a:rPr lang="en-US" sz="2800" b="0" i="0" u="none" strike="noStrike" cap="none" dirty="0">
                <a:solidFill>
                  <a:schemeClr val="dk1"/>
                </a:solidFill>
                <a:latin typeface="Calibri"/>
                <a:ea typeface="Calibri"/>
                <a:cs typeface="Calibri"/>
                <a:sym typeface="Calibri"/>
              </a:rPr>
              <a:t>, FHIR QuestionnaireResponse, V2 </a:t>
            </a:r>
            <a:r>
              <a:rPr lang="en-US" sz="2800" b="0" i="0" u="none" strike="noStrike" cap="none" dirty="0" smtClean="0">
                <a:solidFill>
                  <a:schemeClr val="dk1"/>
                </a:solidFill>
                <a:latin typeface="Calibri"/>
                <a:ea typeface="Calibri"/>
                <a:cs typeface="Calibri"/>
                <a:sym typeface="Calibri"/>
              </a:rPr>
              <a:t> </a:t>
            </a:r>
            <a:r>
              <a:rPr lang="en-US" sz="2800" b="0" i="0" u="none" strike="noStrike" cap="none" dirty="0">
                <a:solidFill>
                  <a:schemeClr val="dk1"/>
                </a:solidFill>
                <a:latin typeface="Calibri"/>
                <a:ea typeface="Calibri"/>
                <a:cs typeface="Calibri"/>
                <a:sym typeface="Calibri"/>
              </a:rPr>
              <a:t>message, JSON</a:t>
            </a:r>
          </a:p>
          <a:p>
            <a:pPr marL="228600" marR="0" lvl="0" indent="-228600" algn="l" rtl="0">
              <a:lnSpc>
                <a:spcPct val="90000"/>
              </a:lnSpc>
              <a:spcBef>
                <a:spcPts val="1000"/>
              </a:spcBef>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p:txBody>
      </p:sp>
      <p:sp>
        <p:nvSpPr>
          <p:cNvPr id="176" name="Shape 176"/>
          <p:cNvSpPr txBox="1"/>
          <p:nvPr/>
        </p:nvSpPr>
        <p:spPr>
          <a:xfrm rot="-5400000">
            <a:off x="-687229" y="5724893"/>
            <a:ext cx="17352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1"/>
                </a:solidFill>
                <a:latin typeface="Calibri"/>
                <a:ea typeface="Calibri"/>
                <a:cs typeface="Calibri"/>
                <a:sym typeface="Calibri"/>
              </a:rPr>
              <a:t>Presenter:  Clem</a:t>
            </a:r>
          </a:p>
        </p:txBody>
      </p:sp>
      <p:sp>
        <p:nvSpPr>
          <p:cNvPr id="2" name="Slide Number Placeholder 1"/>
          <p:cNvSpPr>
            <a:spLocks noGrp="1"/>
          </p:cNvSpPr>
          <p:nvPr>
            <p:ph type="sldNum" idx="4294967295"/>
          </p:nvPr>
        </p:nvSpPr>
        <p:spPr>
          <a:xfrm>
            <a:off x="8610600" y="6356350"/>
            <a:ext cx="2743200" cy="365100"/>
          </a:xfrm>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smtClean="0">
                <a:solidFill>
                  <a:srgbClr val="888888"/>
                </a:solidFill>
                <a:latin typeface="Calibri"/>
                <a:ea typeface="Calibri"/>
                <a:cs typeface="Calibri"/>
                <a:sym typeface="Calibri"/>
              </a:rPr>
              <a:t>18</a:t>
            </a:fld>
            <a:endParaRPr lang="en-US" sz="1200" b="0" i="0" u="none" strike="noStrike" cap="none">
              <a:solidFill>
                <a:srgbClr val="888888"/>
              </a:solidFill>
              <a:latin typeface="Calibri"/>
              <a:ea typeface="Calibri"/>
              <a:cs typeface="Calibri"/>
              <a:sym typeface="Calibri"/>
            </a:endParaRPr>
          </a:p>
        </p:txBody>
      </p:sp>
      <p:sp>
        <p:nvSpPr>
          <p:cNvPr id="4" name="Footer Placeholder 3"/>
          <p:cNvSpPr>
            <a:spLocks noGrp="1"/>
          </p:cNvSpPr>
          <p:nvPr>
            <p:ph type="ftr" idx="11"/>
          </p:nvPr>
        </p:nvSpPr>
        <p:spPr/>
        <p:txBody>
          <a:bodyPr/>
          <a:lstStyle/>
          <a:p>
            <a:endParaRPr lang="en-US" dirty="0"/>
          </a:p>
        </p:txBody>
      </p:sp>
    </p:spTree>
    <p:extLst>
      <p:ext uri="{BB962C8B-B14F-4D97-AF65-F5344CB8AC3E}">
        <p14:creationId xmlns:p14="http://schemas.microsoft.com/office/powerpoint/2010/main" val="39561329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Shape 213"/>
          <p:cNvSpPr>
            <a:spLocks noGrp="1"/>
          </p:cNvSpPr>
          <p:nvPr>
            <p:ph type="title"/>
          </p:nvPr>
        </p:nvSpPr>
        <p:spPr>
          <a:prstGeom prst="rect">
            <a:avLst/>
          </a:prstGeom>
        </p:spPr>
        <p:txBody>
          <a:bodyPr/>
          <a:lstStyle/>
          <a:p>
            <a:r>
              <a:rPr dirty="0"/>
              <a:t>Lots of rich survey instruments and assessments available as LOINC forms </a:t>
            </a:r>
            <a:r>
              <a:rPr lang="en-US" dirty="0" smtClean="0"/>
              <a:t>&gt; 2000  and thus LHC forms</a:t>
            </a:r>
            <a:endParaRPr dirty="0"/>
          </a:p>
        </p:txBody>
      </p:sp>
      <p:sp>
        <p:nvSpPr>
          <p:cNvPr id="214" name="Shape 214"/>
          <p:cNvSpPr>
            <a:spLocks noGrp="1"/>
          </p:cNvSpPr>
          <p:nvPr>
            <p:ph type="body" idx="1"/>
          </p:nvPr>
        </p:nvSpPr>
        <p:spPr>
          <a:prstGeom prst="rect">
            <a:avLst/>
          </a:prstGeom>
        </p:spPr>
        <p:txBody>
          <a:bodyPr/>
          <a:lstStyle/>
          <a:p>
            <a:r>
              <a:t>Most CMS clinical forms (OASIS, MDS 3.0 nursing home assessments, dialysis reports) are represented as LOINC panels/forms. </a:t>
            </a:r>
          </a:p>
          <a:p>
            <a:pPr marL="914400" lvl="1" indent="-457200">
              <a:defRPr sz="2200"/>
            </a:pPr>
            <a:r>
              <a:t>CMS is unifying all of its assessments as LOINC forms with LOINC codes-some which will use the LOINC codes for existing CMS data items where possible and obtain new ones when needed</a:t>
            </a:r>
          </a:p>
          <a:p>
            <a:r>
              <a:t>CDC standard forms for birth and death certificates are  LOINC forms </a:t>
            </a:r>
          </a:p>
          <a:p>
            <a:r>
              <a:t>Lots and lots  of psychosocial surveys </a:t>
            </a:r>
          </a:p>
          <a:p>
            <a:pPr marL="914400" lvl="1" indent="-457200">
              <a:defRPr sz="2200"/>
            </a:pPr>
            <a:r>
              <a:t>PHQ,  PROMIS, </a:t>
            </a:r>
          </a:p>
          <a:p>
            <a:pPr marL="914400" lvl="1" indent="-457200">
              <a:defRPr sz="2200"/>
            </a:pPr>
            <a:r>
              <a:t>Lots of clinical test panels and nursing assessment forms </a:t>
            </a:r>
          </a:p>
          <a:p>
            <a:pPr marL="914400" lvl="1" indent="-457200">
              <a:defRPr sz="2200"/>
            </a:pPr>
            <a:r>
              <a:t>Ventilator variables, 12 lead EKG, Pulmonary function tests (Mayo), cardiac echoes (DICOM), Lab panels, Ophthalmology measures (NEI), etc., etc. </a:t>
            </a:r>
          </a:p>
        </p:txBody>
      </p:sp>
    </p:spTree>
    <p:extLst>
      <p:ext uri="{BB962C8B-B14F-4D97-AF65-F5344CB8AC3E}">
        <p14:creationId xmlns:p14="http://schemas.microsoft.com/office/powerpoint/2010/main" val="22671470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we built a general forms system</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6699766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title"/>
          </p:nvPr>
        </p:nvSpPr>
        <p:spPr>
          <a:xfrm>
            <a:off x="838200" y="365125"/>
            <a:ext cx="10515599" cy="1325562"/>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LHC-Forms Builder: </a:t>
            </a:r>
            <a:r>
              <a:rPr lang="en-US" sz="4400" b="0" i="0" u="none" strike="noStrike" cap="none" dirty="0" smtClean="0">
                <a:solidFill>
                  <a:schemeClr val="dk1"/>
                </a:solidFill>
                <a:latin typeface="Calibri"/>
                <a:ea typeface="Calibri"/>
                <a:cs typeface="Calibri"/>
                <a:sym typeface="Calibri"/>
              </a:rPr>
              <a:t>Short  </a:t>
            </a:r>
            <a:r>
              <a:rPr lang="en-US" dirty="0"/>
              <a:t>Introduction</a:t>
            </a:r>
          </a:p>
        </p:txBody>
      </p:sp>
      <p:sp>
        <p:nvSpPr>
          <p:cNvPr id="189" name="Shape 189"/>
          <p:cNvSpPr txBox="1">
            <a:spLocks noGrp="1"/>
          </p:cNvSpPr>
          <p:nvPr>
            <p:ph type="body" idx="1"/>
          </p:nvPr>
        </p:nvSpPr>
        <p:spPr>
          <a:xfrm>
            <a:off x="838200" y="1825625"/>
            <a:ext cx="10515599" cy="4351338"/>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Website:  </a:t>
            </a:r>
            <a:r>
              <a:rPr lang="en-US" sz="2800" b="0" i="0" u="sng" strike="noStrike" cap="none" dirty="0">
                <a:solidFill>
                  <a:schemeClr val="hlink"/>
                </a:solidFill>
                <a:latin typeface="Calibri"/>
                <a:ea typeface="Calibri"/>
                <a:cs typeface="Calibri"/>
                <a:sym typeface="Calibri"/>
                <a:hlinkClick r:id="rId3"/>
              </a:rPr>
              <a:t>https://lhc-formbuilder.lhc.nlm.nih.gov/</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Can start with one or more existing LOINC panels, and add to or edit it.</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Can start from </a:t>
            </a:r>
            <a:r>
              <a:rPr lang="en-US" sz="2800" b="0" i="0" u="none" strike="noStrike" cap="none" dirty="0" smtClean="0">
                <a:solidFill>
                  <a:schemeClr val="dk1"/>
                </a:solidFill>
                <a:latin typeface="Calibri"/>
                <a:ea typeface="Calibri"/>
                <a:cs typeface="Calibri"/>
                <a:sym typeface="Calibri"/>
              </a:rPr>
              <a:t>scratch using existing LOINC variables or user invented variable</a:t>
            </a:r>
            <a:endParaRPr lang="en-US" sz="28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smtClean="0">
                <a:solidFill>
                  <a:schemeClr val="dk1"/>
                </a:solidFill>
                <a:latin typeface="Calibri"/>
                <a:ea typeface="Calibri"/>
                <a:cs typeface="Calibri"/>
                <a:sym typeface="Calibri"/>
              </a:rPr>
              <a:t>JSON </a:t>
            </a:r>
            <a:r>
              <a:rPr lang="en-US" sz="2800" b="0" i="0" u="none" strike="noStrike" cap="none" dirty="0">
                <a:solidFill>
                  <a:schemeClr val="dk1"/>
                </a:solidFill>
                <a:latin typeface="Calibri"/>
                <a:ea typeface="Calibri"/>
                <a:cs typeface="Calibri"/>
                <a:sym typeface="Calibri"/>
              </a:rPr>
              <a:t>Schema </a:t>
            </a:r>
            <a:r>
              <a:rPr lang="en-US" sz="2800" b="0" i="0" u="none" strike="noStrike" cap="none" dirty="0" smtClean="0">
                <a:solidFill>
                  <a:schemeClr val="dk1"/>
                </a:solidFill>
                <a:latin typeface="Calibri"/>
                <a:ea typeface="Calibri"/>
                <a:cs typeface="Calibri"/>
                <a:sym typeface="Calibri"/>
              </a:rPr>
              <a:t>defined for validating forms</a:t>
            </a:r>
            <a:endParaRPr lang="en-US" sz="28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Docker </a:t>
            </a:r>
            <a:r>
              <a:rPr lang="en-US" sz="2800" b="0" i="0" u="none" strike="noStrike" cap="none" dirty="0" smtClean="0">
                <a:solidFill>
                  <a:schemeClr val="dk1"/>
                </a:solidFill>
                <a:latin typeface="Calibri"/>
                <a:ea typeface="Calibri"/>
                <a:cs typeface="Calibri"/>
                <a:sym typeface="Calibri"/>
              </a:rPr>
              <a:t>implementation </a:t>
            </a:r>
            <a:r>
              <a:rPr lang="en-US" dirty="0" smtClean="0"/>
              <a:t>of one of our </a:t>
            </a:r>
            <a:r>
              <a:rPr lang="en-US" sz="2800" b="0" i="0" u="none" strike="noStrike" cap="none" dirty="0" err="1" smtClean="0">
                <a:solidFill>
                  <a:schemeClr val="dk1"/>
                </a:solidFill>
                <a:latin typeface="Calibri"/>
                <a:ea typeface="Calibri"/>
                <a:cs typeface="Calibri"/>
                <a:sym typeface="Calibri"/>
              </a:rPr>
              <a:t>our</a:t>
            </a:r>
            <a:r>
              <a:rPr lang="en-US" sz="2800" b="0" i="0" u="none" strike="noStrike" cap="none" dirty="0" smtClean="0">
                <a:solidFill>
                  <a:schemeClr val="dk1"/>
                </a:solidFill>
                <a:latin typeface="Calibri"/>
                <a:ea typeface="Calibri"/>
                <a:cs typeface="Calibri"/>
                <a:sym typeface="Calibri"/>
              </a:rPr>
              <a:t> applications, plant to  support Docker for all of them</a:t>
            </a:r>
            <a:endParaRPr lang="en-US" sz="28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p:txBody>
      </p:sp>
      <p:sp>
        <p:nvSpPr>
          <p:cNvPr id="190" name="Shape 190"/>
          <p:cNvSpPr txBox="1"/>
          <p:nvPr/>
        </p:nvSpPr>
        <p:spPr>
          <a:xfrm rot="-5400000">
            <a:off x="-927304" y="5409590"/>
            <a:ext cx="222394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1"/>
                </a:solidFill>
                <a:latin typeface="Calibri"/>
                <a:ea typeface="Calibri"/>
                <a:cs typeface="Calibri"/>
                <a:sym typeface="Calibri"/>
              </a:rPr>
              <a:t>Presenter:  Clem</a:t>
            </a:r>
          </a:p>
        </p:txBody>
      </p:sp>
      <p:sp>
        <p:nvSpPr>
          <p:cNvPr id="2" name="Slide Number Placeholder 1"/>
          <p:cNvSpPr>
            <a:spLocks noGrp="1"/>
          </p:cNvSpPr>
          <p:nvPr>
            <p:ph type="sldNum" idx="4294967295"/>
          </p:nvPr>
        </p:nvSpPr>
        <p:spPr>
          <a:xfrm>
            <a:off x="8610600" y="6356350"/>
            <a:ext cx="2743200" cy="365100"/>
          </a:xfrm>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smtClean="0">
                <a:solidFill>
                  <a:srgbClr val="888888"/>
                </a:solidFill>
                <a:latin typeface="Calibri"/>
                <a:ea typeface="Calibri"/>
                <a:cs typeface="Calibri"/>
                <a:sym typeface="Calibri"/>
              </a:rPr>
              <a:t>20</a:t>
            </a:fld>
            <a:endParaRPr lang="en-US" sz="1200" b="0" i="0" u="none" strike="noStrike" cap="none">
              <a:solidFill>
                <a:srgbClr val="888888"/>
              </a:solidFill>
              <a:latin typeface="Calibri"/>
              <a:ea typeface="Calibri"/>
              <a:cs typeface="Calibri"/>
              <a:sym typeface="Calibri"/>
            </a:endParaRPr>
          </a:p>
        </p:txBody>
      </p:sp>
      <p:sp>
        <p:nvSpPr>
          <p:cNvPr id="4" name="Footer Placeholder 3"/>
          <p:cNvSpPr>
            <a:spLocks noGrp="1"/>
          </p:cNvSpPr>
          <p:nvPr>
            <p:ph type="ftr" idx="11"/>
          </p:nvPr>
        </p:nvSpPr>
        <p:spPr/>
        <p:txBody>
          <a:bodyPr/>
          <a:lstStyle/>
          <a:p>
            <a:endParaRPr lang="en-US"/>
          </a:p>
        </p:txBody>
      </p:sp>
    </p:spTree>
    <p:extLst>
      <p:ext uri="{BB962C8B-B14F-4D97-AF65-F5344CB8AC3E}">
        <p14:creationId xmlns:p14="http://schemas.microsoft.com/office/powerpoint/2010/main" val="12669098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UCUM-LHC: Unit Validation and Conversion</a:t>
            </a:r>
          </a:p>
        </p:txBody>
      </p:sp>
      <p:sp>
        <p:nvSpPr>
          <p:cNvPr id="196" name="Shape 196"/>
          <p:cNvSpPr txBox="1">
            <a:spLocks noGrp="1"/>
          </p:cNvSpPr>
          <p:nvPr>
            <p:ph type="body" idx="1"/>
          </p:nvPr>
        </p:nvSpPr>
        <p:spPr>
          <a:xfrm>
            <a:off x="838200" y="1292225"/>
            <a:ext cx="10515600" cy="4351200"/>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For “Unified Code for Units of Measure”  (UCUM)</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Website:  </a:t>
            </a:r>
            <a:r>
              <a:rPr lang="en-US" sz="2800" b="0" i="0" u="sng" strike="noStrike" cap="none" dirty="0">
                <a:solidFill>
                  <a:schemeClr val="hlink"/>
                </a:solidFill>
                <a:latin typeface="Calibri"/>
                <a:ea typeface="Calibri"/>
                <a:cs typeface="Calibri"/>
                <a:sym typeface="Calibri"/>
                <a:hlinkClick r:id="rId3"/>
              </a:rPr>
              <a:t>https://lhncbc.github.io/ucum-lhc/</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Library can be downloaded from GitHub or installed with “bower”</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Library supports:</a:t>
            </a:r>
          </a:p>
          <a:p>
            <a:pPr marL="685800" marR="0" lvl="1" indent="-228600" algn="l" rtl="0">
              <a:lnSpc>
                <a:spcPct val="90000"/>
              </a:lnSpc>
              <a:spcBef>
                <a:spcPts val="500"/>
              </a:spcBef>
              <a:spcAft>
                <a:spcPts val="0"/>
              </a:spcAft>
              <a:buClr>
                <a:schemeClr val="dk1"/>
              </a:buClr>
              <a:buSzPct val="100000"/>
              <a:buFont typeface="Arial"/>
              <a:buChar char="•"/>
            </a:pPr>
            <a:r>
              <a:rPr lang="en-US" sz="2400" b="0" i="0" u="none" strike="noStrike" cap="none" dirty="0">
                <a:solidFill>
                  <a:schemeClr val="dk1"/>
                </a:solidFill>
                <a:latin typeface="Calibri"/>
                <a:ea typeface="Calibri"/>
                <a:cs typeface="Calibri"/>
                <a:sym typeface="Calibri"/>
              </a:rPr>
              <a:t>Validation of unit expressions</a:t>
            </a:r>
          </a:p>
          <a:p>
            <a:pPr marL="685800" marR="0" lvl="1" indent="-228600" algn="l" rtl="0">
              <a:lnSpc>
                <a:spcPct val="90000"/>
              </a:lnSpc>
              <a:spcBef>
                <a:spcPts val="500"/>
              </a:spcBef>
              <a:spcAft>
                <a:spcPts val="0"/>
              </a:spcAft>
              <a:buClr>
                <a:schemeClr val="dk1"/>
              </a:buClr>
              <a:buSzPct val="100000"/>
              <a:buFont typeface="Arial"/>
              <a:buChar char="•"/>
            </a:pPr>
            <a:r>
              <a:rPr lang="en-US" sz="2400" b="0" i="0" u="none" strike="noStrike" cap="none" dirty="0">
                <a:solidFill>
                  <a:schemeClr val="dk1"/>
                </a:solidFill>
                <a:latin typeface="Calibri"/>
                <a:ea typeface="Calibri"/>
                <a:cs typeface="Calibri"/>
                <a:sym typeface="Calibri"/>
              </a:rPr>
              <a:t>Conversion of values between different unit expressions</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Unit codes in UCUM are not always what one would expect, but there are synonyms</a:t>
            </a:r>
          </a:p>
          <a:p>
            <a:pPr marR="0" lvl="1" indent="431800" algn="l" rtl="0">
              <a:lnSpc>
                <a:spcPct val="90000"/>
              </a:lnSpc>
              <a:spcBef>
                <a:spcPts val="1000"/>
              </a:spcBef>
              <a:spcAft>
                <a:spcPts val="0"/>
              </a:spcAft>
              <a:buClr>
                <a:schemeClr val="dk1"/>
              </a:buClr>
              <a:buSzPct val="116666"/>
              <a:buFont typeface="Arial"/>
              <a:buChar char="•"/>
            </a:pPr>
            <a:r>
              <a:rPr lang="en-US" dirty="0"/>
              <a:t>Some UCUM syntax is not in common vernacular, e.g. [</a:t>
            </a:r>
            <a:r>
              <a:rPr lang="en-US" dirty="0" err="1"/>
              <a:t>lb_av</a:t>
            </a:r>
            <a:r>
              <a:rPr lang="en-US" dirty="0"/>
              <a:t>], but synonyms ([</a:t>
            </a:r>
            <a:r>
              <a:rPr lang="en-US" dirty="0" err="1"/>
              <a:t>lb_av</a:t>
            </a:r>
            <a:r>
              <a:rPr lang="en-US" dirty="0"/>
              <a:t>] = pounds) will guide the users</a:t>
            </a:r>
          </a:p>
          <a:p>
            <a:pPr marL="228600" marR="0" lvl="0" indent="-228600" algn="l" rtl="0">
              <a:lnSpc>
                <a:spcPct val="90000"/>
              </a:lnSpc>
              <a:spcBef>
                <a:spcPts val="1000"/>
              </a:spcBef>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Some special syntax:  “.” = multiplication, * = exponentiation</a:t>
            </a:r>
          </a:p>
        </p:txBody>
      </p:sp>
      <p:sp>
        <p:nvSpPr>
          <p:cNvPr id="197" name="Shape 197"/>
          <p:cNvSpPr txBox="1"/>
          <p:nvPr/>
        </p:nvSpPr>
        <p:spPr>
          <a:xfrm rot="-5400000">
            <a:off x="-687228" y="5724893"/>
            <a:ext cx="17352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1"/>
                </a:solidFill>
                <a:latin typeface="Calibri"/>
                <a:ea typeface="Calibri"/>
                <a:cs typeface="Calibri"/>
                <a:sym typeface="Calibri"/>
              </a:rPr>
              <a:t>Presenter:  Clem</a:t>
            </a:r>
          </a:p>
        </p:txBody>
      </p:sp>
      <p:sp>
        <p:nvSpPr>
          <p:cNvPr id="2" name="Slide Number Placeholder 1"/>
          <p:cNvSpPr>
            <a:spLocks noGrp="1"/>
          </p:cNvSpPr>
          <p:nvPr>
            <p:ph type="sldNum" idx="4294967295"/>
          </p:nvPr>
        </p:nvSpPr>
        <p:spPr>
          <a:xfrm>
            <a:off x="8610600" y="6356350"/>
            <a:ext cx="2743200" cy="365100"/>
          </a:xfrm>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smtClean="0">
                <a:solidFill>
                  <a:srgbClr val="888888"/>
                </a:solidFill>
                <a:latin typeface="Calibri"/>
                <a:ea typeface="Calibri"/>
                <a:cs typeface="Calibri"/>
                <a:sym typeface="Calibri"/>
              </a:rPr>
              <a:t>21</a:t>
            </a:fld>
            <a:endParaRPr lang="en-US" sz="1200" b="0" i="0" u="none" strike="noStrike" cap="none">
              <a:solidFill>
                <a:srgbClr val="888888"/>
              </a:solidFill>
              <a:latin typeface="Calibri"/>
              <a:ea typeface="Calibri"/>
              <a:cs typeface="Calibri"/>
              <a:sym typeface="Calibri"/>
            </a:endParaRPr>
          </a:p>
        </p:txBody>
      </p:sp>
      <p:sp>
        <p:nvSpPr>
          <p:cNvPr id="4" name="Footer Placeholder 3"/>
          <p:cNvSpPr>
            <a:spLocks noGrp="1"/>
          </p:cNvSpPr>
          <p:nvPr>
            <p:ph type="ftr" idx="11"/>
          </p:nvPr>
        </p:nvSpPr>
        <p:spPr/>
        <p:txBody>
          <a:bodyPr/>
          <a:lstStyle/>
          <a:p>
            <a:endParaRPr lang="en-US"/>
          </a:p>
        </p:txBody>
      </p:sp>
    </p:spTree>
    <p:extLst>
      <p:ext uri="{BB962C8B-B14F-4D97-AF65-F5344CB8AC3E}">
        <p14:creationId xmlns:p14="http://schemas.microsoft.com/office/powerpoint/2010/main" val="5729947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Overall Technology</a:t>
            </a:r>
            <a:endParaRPr lang="en-US" dirty="0"/>
          </a:p>
        </p:txBody>
      </p:sp>
      <p:sp>
        <p:nvSpPr>
          <p:cNvPr id="3" name="Text Placeholder 2"/>
          <p:cNvSpPr>
            <a:spLocks noGrp="1"/>
          </p:cNvSpPr>
          <p:nvPr>
            <p:ph type="body" idx="1"/>
          </p:nvPr>
        </p:nvSpPr>
        <p:spPr>
          <a:xfrm>
            <a:off x="838200" y="1443239"/>
            <a:ext cx="10515600" cy="4351200"/>
          </a:xfrm>
        </p:spPr>
        <p:txBody>
          <a:bodyPr/>
          <a:lstStyle/>
          <a:p>
            <a:pPr marL="225425" indent="-225425"/>
            <a:r>
              <a:rPr lang="en-US" dirty="0" smtClean="0"/>
              <a:t>Mixture of Web widgets and applications , namely : Clinical Table Search Service, Form Builder, UCUM validator</a:t>
            </a:r>
          </a:p>
          <a:p>
            <a:pPr marL="225425" indent="-225425" algn="just"/>
            <a:r>
              <a:rPr lang="en-US" u="sng" dirty="0" smtClean="0"/>
              <a:t>All software- </a:t>
            </a:r>
            <a:r>
              <a:rPr lang="en-US" dirty="0" smtClean="0"/>
              <a:t>applications and widgets -are  written in  JavaScript</a:t>
            </a:r>
          </a:p>
          <a:p>
            <a:pPr marL="225425" indent="-225425"/>
            <a:r>
              <a:rPr lang="en-US" dirty="0" smtClean="0"/>
              <a:t>Most of development uses  Google Angular JS </a:t>
            </a:r>
          </a:p>
          <a:p>
            <a:pPr marL="225425" indent="-225425"/>
            <a:r>
              <a:rPr lang="en-US" dirty="0" smtClean="0"/>
              <a:t>All data (including form definition and content of populated form) is represented as JSON</a:t>
            </a:r>
          </a:p>
          <a:p>
            <a:pPr marL="225425" indent="-225425"/>
            <a:r>
              <a:rPr lang="en-US" dirty="0" smtClean="0"/>
              <a:t>Most content stored in Elastic Search (with </a:t>
            </a:r>
            <a:r>
              <a:rPr lang="en-US" dirty="0"/>
              <a:t>Lucene ) </a:t>
            </a:r>
            <a:r>
              <a:rPr lang="en-US" dirty="0" smtClean="0"/>
              <a:t> </a:t>
            </a:r>
            <a:r>
              <a:rPr lang="en-US" u="sng" dirty="0" smtClean="0"/>
              <a:t>https</a:t>
            </a:r>
            <a:r>
              <a:rPr lang="en-US" u="sng" dirty="0"/>
              <a:t>://www.elastic.co/</a:t>
            </a:r>
            <a:endParaRPr lang="en-US" u="sng" dirty="0" smtClean="0"/>
          </a:p>
          <a:p>
            <a:pPr marL="225425" indent="-225425"/>
            <a:r>
              <a:rPr lang="en-US" dirty="0" smtClean="0"/>
              <a:t>Size of LHC forms renderer that loads into browser –about 300K</a:t>
            </a:r>
          </a:p>
        </p:txBody>
      </p:sp>
      <p:sp>
        <p:nvSpPr>
          <p:cNvPr id="4" name="Slide Number Placeholder 3"/>
          <p:cNvSpPr>
            <a:spLocks noGrp="1"/>
          </p:cNvSpPr>
          <p:nvPr>
            <p:ph type="sldNum" idx="4294967295"/>
          </p:nvPr>
        </p:nvSpPr>
        <p:spPr>
          <a:xfrm>
            <a:off x="8610600" y="6356350"/>
            <a:ext cx="2743200" cy="365100"/>
          </a:xfrm>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smtClean="0">
                <a:solidFill>
                  <a:srgbClr val="888888"/>
                </a:solidFill>
                <a:latin typeface="Calibri"/>
                <a:ea typeface="Calibri"/>
                <a:cs typeface="Calibri"/>
                <a:sym typeface="Calibri"/>
              </a:rPr>
              <a:t>22</a:t>
            </a:fld>
            <a:endParaRPr lang="en-US" sz="1200" b="0" i="0" u="none" strike="noStrike" cap="none">
              <a:solidFill>
                <a:srgbClr val="888888"/>
              </a:solidFill>
              <a:latin typeface="Calibri"/>
              <a:ea typeface="Calibri"/>
              <a:cs typeface="Calibri"/>
              <a:sym typeface="Calibri"/>
            </a:endParaRPr>
          </a:p>
        </p:txBody>
      </p:sp>
      <p:sp>
        <p:nvSpPr>
          <p:cNvPr id="6" name="Footer Placeholder 5"/>
          <p:cNvSpPr>
            <a:spLocks noGrp="1"/>
          </p:cNvSpPr>
          <p:nvPr>
            <p:ph type="ftr" idx="11"/>
          </p:nvPr>
        </p:nvSpPr>
        <p:spPr/>
        <p:txBody>
          <a:bodyPr/>
          <a:lstStyle/>
          <a:p>
            <a:endParaRPr lang="en-US"/>
          </a:p>
        </p:txBody>
      </p:sp>
    </p:spTree>
    <p:extLst>
      <p:ext uri="{BB962C8B-B14F-4D97-AF65-F5344CB8AC3E}">
        <p14:creationId xmlns:p14="http://schemas.microsoft.com/office/powerpoint/2010/main" val="9147788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838200" y="365125"/>
            <a:ext cx="10515599" cy="1325562"/>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endParaRPr lang="en-US" sz="4400" b="0" i="0" u="none" strike="noStrike" cap="none" dirty="0">
              <a:solidFill>
                <a:schemeClr val="dk1"/>
              </a:solidFill>
              <a:latin typeface="Calibri"/>
              <a:ea typeface="Calibri"/>
              <a:cs typeface="Calibri"/>
              <a:sym typeface="Calibri"/>
            </a:endParaRPr>
          </a:p>
        </p:txBody>
      </p:sp>
      <p:sp>
        <p:nvSpPr>
          <p:cNvPr id="161" name="Shape 161"/>
          <p:cNvSpPr txBox="1">
            <a:spLocks noGrp="1"/>
          </p:cNvSpPr>
          <p:nvPr>
            <p:ph type="body" idx="1"/>
          </p:nvPr>
        </p:nvSpPr>
        <p:spPr>
          <a:xfrm>
            <a:off x="838199" y="1409989"/>
            <a:ext cx="10515599" cy="4351338"/>
          </a:xfrm>
          <a:prstGeom prst="rect">
            <a:avLst/>
          </a:prstGeom>
          <a:noFill/>
          <a:ln>
            <a:noFill/>
          </a:ln>
        </p:spPr>
        <p:txBody>
          <a:bodyPr wrap="square" lIns="91425" tIns="45700" rIns="91425" bIns="45700" anchor="t" anchorCtr="0">
            <a:noAutofit/>
          </a:bodyPr>
          <a:lstStyle/>
          <a:p>
            <a:pPr lvl="1" indent="-228600">
              <a:lnSpc>
                <a:spcPct val="80000"/>
              </a:lnSpc>
              <a:spcBef>
                <a:spcPts val="1000"/>
              </a:spcBef>
            </a:pPr>
            <a:endParaRPr lang="en-US" b="0" i="0" u="none" strike="noStrike" cap="none" dirty="0">
              <a:solidFill>
                <a:schemeClr val="dk1"/>
              </a:solidFill>
              <a:latin typeface="Calibri"/>
              <a:ea typeface="Calibri"/>
              <a:cs typeface="Calibri"/>
              <a:sym typeface="Calibri"/>
            </a:endParaRPr>
          </a:p>
        </p:txBody>
      </p:sp>
      <p:sp>
        <p:nvSpPr>
          <p:cNvPr id="162" name="Shape 162"/>
          <p:cNvSpPr txBox="1"/>
          <p:nvPr/>
        </p:nvSpPr>
        <p:spPr>
          <a:xfrm rot="-5400000">
            <a:off x="-687191" y="5724900"/>
            <a:ext cx="1735154"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1"/>
                </a:solidFill>
                <a:latin typeface="Calibri"/>
                <a:ea typeface="Calibri"/>
                <a:cs typeface="Calibri"/>
                <a:sym typeface="Calibri"/>
              </a:rPr>
              <a:t>Presenter:  Clem</a:t>
            </a:r>
          </a:p>
        </p:txBody>
      </p:sp>
      <p:sp>
        <p:nvSpPr>
          <p:cNvPr id="2" name="Slide Number Placeholder 1"/>
          <p:cNvSpPr>
            <a:spLocks noGrp="1"/>
          </p:cNvSpPr>
          <p:nvPr>
            <p:ph type="sldNum" idx="4294967295"/>
          </p:nvPr>
        </p:nvSpPr>
        <p:spPr>
          <a:xfrm>
            <a:off x="8610600" y="6356350"/>
            <a:ext cx="2743200" cy="365100"/>
          </a:xfrm>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smtClean="0">
                <a:solidFill>
                  <a:srgbClr val="888888"/>
                </a:solidFill>
                <a:latin typeface="Calibri"/>
                <a:ea typeface="Calibri"/>
                <a:cs typeface="Calibri"/>
                <a:sym typeface="Calibri"/>
              </a:rPr>
              <a:t>23</a:t>
            </a:fld>
            <a:endParaRPr lang="en-US" sz="1200" b="0" i="0" u="none" strike="noStrike" cap="none">
              <a:solidFill>
                <a:srgbClr val="888888"/>
              </a:solidFill>
              <a:latin typeface="Calibri"/>
              <a:ea typeface="Calibri"/>
              <a:cs typeface="Calibri"/>
              <a:sym typeface="Calibri"/>
            </a:endParaRPr>
          </a:p>
        </p:txBody>
      </p:sp>
      <p:sp>
        <p:nvSpPr>
          <p:cNvPr id="4" name="Footer Placeholder 3"/>
          <p:cNvSpPr>
            <a:spLocks noGrp="1"/>
          </p:cNvSpPr>
          <p:nvPr>
            <p:ph type="ftr" idx="11"/>
          </p:nvPr>
        </p:nvSpPr>
        <p:spPr/>
        <p:txBody>
          <a:bodyPr/>
          <a:lstStyle/>
          <a:p>
            <a:endParaRPr lang="en-US" dirty="0"/>
          </a:p>
        </p:txBody>
      </p:sp>
      <p:pic>
        <p:nvPicPr>
          <p:cNvPr id="2050" name="Picture 2" descr="https://lh4.googleusercontent.com/-7A-4YeLIqKfFPBneVh_3kFrACuZv6QkSBwUTx_Qxj-fgljry-hItWZ03K6G-V73vaSiXmCWm0FYp4CPSWyvkFuUbhylI62G34HFJjbOcyrhDXUpWVbUHTF5VX7SkC1EdPCTcwjw1A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8473" y="926210"/>
            <a:ext cx="8887329" cy="5430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94011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example forms as preview</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4678866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Shape 224"/>
          <p:cNvSpPr>
            <a:spLocks noGrp="1"/>
          </p:cNvSpPr>
          <p:nvPr>
            <p:ph type="title"/>
          </p:nvPr>
        </p:nvSpPr>
        <p:spPr>
          <a:xfrm>
            <a:off x="457199" y="1143000"/>
            <a:ext cx="4011085" cy="749300"/>
          </a:xfrm>
          <a:prstGeom prst="rect">
            <a:avLst/>
          </a:prstGeom>
        </p:spPr>
        <p:txBody>
          <a:bodyPr/>
          <a:lstStyle/>
          <a:p>
            <a:r>
              <a:t>Surgeon Generals family health history as an LHC-Form</a:t>
            </a:r>
          </a:p>
        </p:txBody>
      </p:sp>
      <p:pic>
        <p:nvPicPr>
          <p:cNvPr id="225" name="image9.png"/>
          <p:cNvPicPr>
            <a:picLocks noChangeAspect="1"/>
          </p:cNvPicPr>
          <p:nvPr/>
        </p:nvPicPr>
        <p:blipFill>
          <a:blip r:embed="rId2">
            <a:extLst/>
          </a:blip>
          <a:stretch>
            <a:fillRect/>
          </a:stretch>
        </p:blipFill>
        <p:spPr>
          <a:xfrm>
            <a:off x="5791200" y="60063"/>
            <a:ext cx="6076096" cy="6766561"/>
          </a:xfrm>
          <a:prstGeom prst="rect">
            <a:avLst/>
          </a:prstGeom>
          <a:ln w="12700">
            <a:miter lim="400000"/>
          </a:ln>
        </p:spPr>
      </p:pic>
      <p:sp>
        <p:nvSpPr>
          <p:cNvPr id="226" name="Shape 226"/>
          <p:cNvSpPr/>
          <p:nvPr/>
        </p:nvSpPr>
        <p:spPr>
          <a:xfrm>
            <a:off x="381000" y="2895600"/>
            <a:ext cx="4191000" cy="193294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a:latin typeface="+mn-lt"/>
                <a:ea typeface="+mn-ea"/>
                <a:cs typeface="+mn-cs"/>
                <a:sym typeface="Times"/>
              </a:defRPr>
            </a:pPr>
            <a:r>
              <a:t>Multiple  levels of nesting-</a:t>
            </a:r>
          </a:p>
          <a:p>
            <a:pPr>
              <a:defRPr>
                <a:latin typeface="+mn-lt"/>
                <a:ea typeface="+mn-ea"/>
                <a:cs typeface="+mn-cs"/>
                <a:sym typeface="Times"/>
              </a:defRPr>
            </a:pPr>
            <a:r>
              <a:t>Proband can have many diagnoses with dates AND many relatives who also have many diagnoses and dates </a:t>
            </a:r>
          </a:p>
        </p:txBody>
      </p:sp>
    </p:spTree>
    <p:extLst>
      <p:ext uri="{BB962C8B-B14F-4D97-AF65-F5344CB8AC3E}">
        <p14:creationId xmlns:p14="http://schemas.microsoft.com/office/powerpoint/2010/main" val="11302537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Shape 228"/>
          <p:cNvSpPr>
            <a:spLocks noGrp="1"/>
          </p:cNvSpPr>
          <p:nvPr>
            <p:ph type="title"/>
          </p:nvPr>
        </p:nvSpPr>
        <p:spPr>
          <a:prstGeom prst="rect">
            <a:avLst/>
          </a:prstGeom>
        </p:spPr>
        <p:txBody>
          <a:bodyPr/>
          <a:lstStyle/>
          <a:p>
            <a:r>
              <a:t>Can enter multiple fields in one field (or as separate fields illustrated with PHR)</a:t>
            </a:r>
          </a:p>
        </p:txBody>
      </p:sp>
      <p:pic>
        <p:nvPicPr>
          <p:cNvPr id="229" name="image13.png"/>
          <p:cNvPicPr>
            <a:picLocks noChangeAspect="1"/>
          </p:cNvPicPr>
          <p:nvPr/>
        </p:nvPicPr>
        <p:blipFill>
          <a:blip r:embed="rId2">
            <a:extLst/>
          </a:blip>
          <a:stretch>
            <a:fillRect/>
          </a:stretch>
        </p:blipFill>
        <p:spPr>
          <a:xfrm>
            <a:off x="931334" y="1796675"/>
            <a:ext cx="10670116" cy="3765925"/>
          </a:xfrm>
          <a:prstGeom prst="rect">
            <a:avLst/>
          </a:prstGeom>
          <a:ln w="12700">
            <a:miter lim="400000"/>
          </a:ln>
        </p:spPr>
      </p:pic>
    </p:spTree>
    <p:extLst>
      <p:ext uri="{BB962C8B-B14F-4D97-AF65-F5344CB8AC3E}">
        <p14:creationId xmlns:p14="http://schemas.microsoft.com/office/powerpoint/2010/main" val="1162675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Shape 231"/>
          <p:cNvSpPr>
            <a:spLocks noGrp="1"/>
          </p:cNvSpPr>
          <p:nvPr>
            <p:ph type="title"/>
          </p:nvPr>
        </p:nvSpPr>
        <p:spPr>
          <a:xfrm>
            <a:off x="609601" y="685800"/>
            <a:ext cx="4011085" cy="749300"/>
          </a:xfrm>
          <a:prstGeom prst="rect">
            <a:avLst/>
          </a:prstGeom>
        </p:spPr>
        <p:txBody>
          <a:bodyPr/>
          <a:lstStyle/>
          <a:p>
            <a:r>
              <a:t>PHQ-9 Depression survey with score computed on the fly </a:t>
            </a:r>
          </a:p>
        </p:txBody>
      </p:sp>
      <p:pic>
        <p:nvPicPr>
          <p:cNvPr id="232" name="image10.png"/>
          <p:cNvPicPr>
            <a:picLocks noChangeAspect="1"/>
          </p:cNvPicPr>
          <p:nvPr/>
        </p:nvPicPr>
        <p:blipFill>
          <a:blip r:embed="rId2">
            <a:extLst/>
          </a:blip>
          <a:stretch>
            <a:fillRect/>
          </a:stretch>
        </p:blipFill>
        <p:spPr>
          <a:xfrm>
            <a:off x="4663904" y="0"/>
            <a:ext cx="7220796" cy="6858000"/>
          </a:xfrm>
          <a:prstGeom prst="rect">
            <a:avLst/>
          </a:prstGeom>
          <a:ln w="12700">
            <a:miter lim="400000"/>
          </a:ln>
        </p:spPr>
      </p:pic>
      <p:sp>
        <p:nvSpPr>
          <p:cNvPr id="233" name="Shape 233"/>
          <p:cNvSpPr>
            <a:spLocks noGrp="1"/>
          </p:cNvSpPr>
          <p:nvPr>
            <p:ph type="body" sz="half" idx="1"/>
          </p:nvPr>
        </p:nvSpPr>
        <p:spPr>
          <a:xfrm>
            <a:off x="609601" y="1435103"/>
            <a:ext cx="4011085" cy="4691063"/>
          </a:xfrm>
          <a:prstGeom prst="rect">
            <a:avLst/>
          </a:prstGeom>
        </p:spPr>
        <p:txBody>
          <a:bodyPr/>
          <a:lstStyle>
            <a:lvl1pPr marL="0" indent="0" algn="just">
              <a:spcBef>
                <a:spcPts val="300"/>
              </a:spcBef>
              <a:buSzTx/>
              <a:buNone/>
              <a:defRPr sz="1400"/>
            </a:lvl1pPr>
          </a:lstStyle>
          <a:p>
            <a:r>
              <a:t>As an LHC-Form </a:t>
            </a:r>
          </a:p>
        </p:txBody>
      </p:sp>
      <p:sp>
        <p:nvSpPr>
          <p:cNvPr id="234" name="Shape 234"/>
          <p:cNvSpPr/>
          <p:nvPr/>
        </p:nvSpPr>
        <p:spPr>
          <a:xfrm>
            <a:off x="-8467" y="6324600"/>
            <a:ext cx="6866467" cy="92557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lvl="1" indent="0">
              <a:spcBef>
                <a:spcPts val="500"/>
              </a:spcBef>
              <a:defRPr u="sng"/>
            </a:pPr>
            <a:r>
              <a:rPr>
                <a:solidFill>
                  <a:srgbClr val="00B050"/>
                </a:solidFill>
                <a:uFill>
                  <a:solidFill>
                    <a:srgbClr val="00B050"/>
                  </a:solidFill>
                </a:uFill>
                <a:hlinkClick r:id="rId3"/>
              </a:rPr>
              <a:t>https://lhc-forms.lhc.nlm.nih.gov/</a:t>
            </a:r>
            <a:r>
              <a:t> </a:t>
            </a:r>
          </a:p>
        </p:txBody>
      </p:sp>
    </p:spTree>
    <p:extLst>
      <p:ext uri="{BB962C8B-B14F-4D97-AF65-F5344CB8AC3E}">
        <p14:creationId xmlns:p14="http://schemas.microsoft.com/office/powerpoint/2010/main" val="2797783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Shape 236"/>
          <p:cNvSpPr>
            <a:spLocks noGrp="1"/>
          </p:cNvSpPr>
          <p:nvPr>
            <p:ph type="title"/>
          </p:nvPr>
        </p:nvSpPr>
        <p:spPr>
          <a:xfrm>
            <a:off x="625558" y="762000"/>
            <a:ext cx="10329335" cy="838200"/>
          </a:xfrm>
          <a:prstGeom prst="rect">
            <a:avLst/>
          </a:prstGeom>
        </p:spPr>
        <p:txBody>
          <a:bodyPr>
            <a:normAutofit fontScale="90000"/>
          </a:bodyPr>
          <a:lstStyle/>
          <a:p>
            <a:pPr defTabSz="640079">
              <a:defRPr sz="1679"/>
            </a:pPr>
            <a:r>
              <a:t>Secret sauce : Code stored in one field can generate code answer lists for succeeding fields- to be illustrated on the PHR form</a:t>
            </a:r>
            <a:br/>
            <a:r>
              <a:t>Enter Lasix oral and get selection menu of available pill sizes</a:t>
            </a:r>
          </a:p>
        </p:txBody>
      </p:sp>
      <p:pic>
        <p:nvPicPr>
          <p:cNvPr id="237" name="image11.png"/>
          <p:cNvPicPr>
            <a:picLocks noChangeAspect="1"/>
          </p:cNvPicPr>
          <p:nvPr/>
        </p:nvPicPr>
        <p:blipFill>
          <a:blip r:embed="rId2">
            <a:extLst/>
          </a:blip>
          <a:stretch>
            <a:fillRect/>
          </a:stretch>
        </p:blipFill>
        <p:spPr>
          <a:xfrm>
            <a:off x="152400" y="1981200"/>
            <a:ext cx="11885253" cy="3703378"/>
          </a:xfrm>
          <a:prstGeom prst="rect">
            <a:avLst/>
          </a:prstGeom>
          <a:ln>
            <a:solidFill>
              <a:srgbClr val="FF0000"/>
            </a:solidFill>
          </a:ln>
        </p:spPr>
      </p:pic>
      <p:sp>
        <p:nvSpPr>
          <p:cNvPr id="238" name="Shape 238"/>
          <p:cNvSpPr/>
          <p:nvPr/>
        </p:nvSpPr>
        <p:spPr>
          <a:xfrm rot="11154286">
            <a:off x="9771502" y="4454659"/>
            <a:ext cx="1600201" cy="430545"/>
          </a:xfrm>
          <a:prstGeom prst="rightArrow">
            <a:avLst>
              <a:gd name="adj1" fmla="val 50000"/>
              <a:gd name="adj2" fmla="val 50000"/>
            </a:avLst>
          </a:prstGeom>
          <a:solidFill>
            <a:srgbClr val="FFC000"/>
          </a:solidFill>
          <a:ln w="12700">
            <a:solidFill>
              <a:srgbClr val="FF0000"/>
            </a:solidFill>
          </a:ln>
        </p:spPr>
        <p:txBody>
          <a:bodyPr lIns="45719" rIns="45719"/>
          <a:lstStyle/>
          <a:p>
            <a:pPr>
              <a:defRPr>
                <a:latin typeface="+mn-lt"/>
                <a:ea typeface="+mn-ea"/>
                <a:cs typeface="+mn-cs"/>
                <a:sym typeface="Times"/>
              </a:defRPr>
            </a:pPr>
            <a:endParaRPr/>
          </a:p>
        </p:txBody>
      </p:sp>
    </p:spTree>
    <p:extLst>
      <p:ext uri="{BB962C8B-B14F-4D97-AF65-F5344CB8AC3E}">
        <p14:creationId xmlns:p14="http://schemas.microsoft.com/office/powerpoint/2010/main" val="3605543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Shape 240"/>
          <p:cNvSpPr>
            <a:spLocks noGrp="1"/>
          </p:cNvSpPr>
          <p:nvPr>
            <p:ph type="title"/>
          </p:nvPr>
        </p:nvSpPr>
        <p:spPr>
          <a:xfrm>
            <a:off x="609600" y="457200"/>
            <a:ext cx="10972800" cy="808039"/>
          </a:xfrm>
          <a:prstGeom prst="rect">
            <a:avLst/>
          </a:prstGeom>
        </p:spPr>
        <p:txBody>
          <a:bodyPr/>
          <a:lstStyle/>
          <a:p>
            <a:r>
              <a:t>Secret sauce: record for Id in one field generates defaults for others </a:t>
            </a:r>
          </a:p>
        </p:txBody>
      </p:sp>
      <p:sp>
        <p:nvSpPr>
          <p:cNvPr id="241" name="Shape 241"/>
          <p:cNvSpPr>
            <a:spLocks noGrp="1"/>
          </p:cNvSpPr>
          <p:nvPr>
            <p:ph type="body" sz="quarter" idx="1"/>
          </p:nvPr>
        </p:nvSpPr>
        <p:spPr>
          <a:xfrm>
            <a:off x="609600" y="1265237"/>
            <a:ext cx="5386917" cy="639763"/>
          </a:xfrm>
          <a:prstGeom prst="rect">
            <a:avLst/>
          </a:prstGeom>
        </p:spPr>
        <p:txBody>
          <a:bodyPr/>
          <a:lstStyle/>
          <a:p>
            <a:r>
              <a:t>Before </a:t>
            </a:r>
          </a:p>
        </p:txBody>
      </p:sp>
      <p:sp>
        <p:nvSpPr>
          <p:cNvPr id="242" name="Shape 242"/>
          <p:cNvSpPr>
            <a:spLocks noGrp="1"/>
          </p:cNvSpPr>
          <p:nvPr>
            <p:ph type="body" idx="4294967295"/>
          </p:nvPr>
        </p:nvSpPr>
        <p:spPr>
          <a:xfrm>
            <a:off x="609600" y="4150519"/>
            <a:ext cx="2667000" cy="639763"/>
          </a:xfrm>
          <a:prstGeom prst="rect">
            <a:avLst/>
          </a:prstGeom>
          <a:extLst>
            <a:ext uri="{C572A759-6A51-4108-AA02-DFA0A04FC94B}">
              <ma14:wrappingTextBoxFlag xmlns:ma14="http://schemas.microsoft.com/office/mac/drawingml/2011/main" xmlns="" val="1"/>
            </a:ext>
          </a:extLst>
        </p:spPr>
        <p:txBody>
          <a:bodyPr/>
          <a:lstStyle>
            <a:lvl1pPr marL="0" indent="0" algn="just">
              <a:buClrTx/>
              <a:buSzTx/>
              <a:buFontTx/>
              <a:buNone/>
              <a:defRPr b="1"/>
            </a:lvl1pPr>
          </a:lstStyle>
          <a:p>
            <a:r>
              <a:t>After</a:t>
            </a:r>
          </a:p>
        </p:txBody>
      </p:sp>
      <p:pic>
        <p:nvPicPr>
          <p:cNvPr id="243" name="image14.png"/>
          <p:cNvPicPr>
            <a:picLocks noChangeAspect="1"/>
          </p:cNvPicPr>
          <p:nvPr/>
        </p:nvPicPr>
        <p:blipFill>
          <a:blip r:embed="rId2">
            <a:extLst/>
          </a:blip>
          <a:stretch>
            <a:fillRect/>
          </a:stretch>
        </p:blipFill>
        <p:spPr>
          <a:xfrm>
            <a:off x="2010448" y="1265237"/>
            <a:ext cx="9377151" cy="2503182"/>
          </a:xfrm>
          <a:prstGeom prst="rect">
            <a:avLst/>
          </a:prstGeom>
          <a:ln w="12700">
            <a:miter lim="400000"/>
          </a:ln>
        </p:spPr>
      </p:pic>
      <p:pic>
        <p:nvPicPr>
          <p:cNvPr id="244" name="image15.png"/>
          <p:cNvPicPr>
            <a:picLocks noChangeAspect="1"/>
          </p:cNvPicPr>
          <p:nvPr/>
        </p:nvPicPr>
        <p:blipFill>
          <a:blip r:embed="rId3">
            <a:extLst/>
          </a:blip>
          <a:stretch>
            <a:fillRect/>
          </a:stretch>
        </p:blipFill>
        <p:spPr>
          <a:xfrm>
            <a:off x="2188973" y="3962400"/>
            <a:ext cx="9020101" cy="2438400"/>
          </a:xfrm>
          <a:prstGeom prst="rect">
            <a:avLst/>
          </a:prstGeom>
          <a:ln w="12700">
            <a:miter lim="400000"/>
          </a:ln>
        </p:spPr>
      </p:pic>
    </p:spTree>
    <p:extLst>
      <p:ext uri="{BB962C8B-B14F-4D97-AF65-F5344CB8AC3E}">
        <p14:creationId xmlns:p14="http://schemas.microsoft.com/office/powerpoint/2010/main" val="409108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base systems as a motivating example</a:t>
            </a:r>
            <a:endParaRPr lang="en-US" dirty="0"/>
          </a:p>
        </p:txBody>
      </p:sp>
      <p:sp>
        <p:nvSpPr>
          <p:cNvPr id="3" name="Text Placeholder 2"/>
          <p:cNvSpPr>
            <a:spLocks noGrp="1"/>
          </p:cNvSpPr>
          <p:nvPr>
            <p:ph type="body" idx="1"/>
          </p:nvPr>
        </p:nvSpPr>
        <p:spPr/>
        <p:txBody>
          <a:bodyPr/>
          <a:lstStyle/>
          <a:p>
            <a:r>
              <a:rPr lang="en-US" dirty="0" smtClean="0"/>
              <a:t> In the 70’s pre data base systems, I started developing medical record software</a:t>
            </a:r>
          </a:p>
          <a:p>
            <a:r>
              <a:rPr lang="en-US" dirty="0" smtClean="0"/>
              <a:t>We had to build a separate data structure for each kind of data, </a:t>
            </a:r>
            <a:r>
              <a:rPr lang="en-US" dirty="0" err="1" smtClean="0"/>
              <a:t>eg</a:t>
            </a:r>
            <a:r>
              <a:rPr lang="en-US" dirty="0" smtClean="0"/>
              <a:t> patient </a:t>
            </a:r>
            <a:r>
              <a:rPr lang="en-US" dirty="0" err="1" smtClean="0"/>
              <a:t>registery</a:t>
            </a:r>
            <a:r>
              <a:rPr lang="en-US" dirty="0" smtClean="0"/>
              <a:t>, prescriptions, the structures only existed in the programs  and were held hostage by them</a:t>
            </a:r>
          </a:p>
          <a:p>
            <a:r>
              <a:rPr lang="en-US" dirty="0" smtClean="0"/>
              <a:t>Had to write separate programs for storing data and for reporting content of each such data using these software data structures</a:t>
            </a:r>
          </a:p>
          <a:p>
            <a:r>
              <a:rPr lang="en-US" dirty="0" smtClean="0"/>
              <a:t>Then came , data base systems </a:t>
            </a:r>
          </a:p>
          <a:p>
            <a:r>
              <a:rPr lang="en-US" dirty="0" smtClean="0"/>
              <a:t>They magic they provided was the stored data structure definition</a:t>
            </a:r>
          </a:p>
          <a:p>
            <a:r>
              <a:rPr lang="en-US" dirty="0" smtClean="0"/>
              <a:t>They freed the data structure from the programs</a:t>
            </a:r>
          </a:p>
          <a:p>
            <a:endParaRPr lang="en-US" dirty="0"/>
          </a:p>
        </p:txBody>
      </p:sp>
      <p:sp>
        <p:nvSpPr>
          <p:cNvPr id="4" name="Footer Placeholder 3"/>
          <p:cNvSpPr>
            <a:spLocks noGrp="1"/>
          </p:cNvSpPr>
          <p:nvPr>
            <p:ph type="ftr" idx="11"/>
          </p:nvPr>
        </p:nvSpPr>
        <p:spPr/>
        <p:txBody>
          <a:bodyPr/>
          <a:lstStyle/>
          <a:p>
            <a:endParaRPr lang="en-US" dirty="0"/>
          </a:p>
        </p:txBody>
      </p:sp>
    </p:spTree>
    <p:extLst>
      <p:ext uri="{BB962C8B-B14F-4D97-AF65-F5344CB8AC3E}">
        <p14:creationId xmlns:p14="http://schemas.microsoft.com/office/powerpoint/2010/main" val="21249580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Shape 246"/>
          <p:cNvSpPr>
            <a:spLocks noGrp="1"/>
          </p:cNvSpPr>
          <p:nvPr>
            <p:ph type="title"/>
          </p:nvPr>
        </p:nvSpPr>
        <p:spPr>
          <a:xfrm>
            <a:off x="762000" y="1371600"/>
            <a:ext cx="3048000" cy="838200"/>
          </a:xfrm>
          <a:prstGeom prst="rect">
            <a:avLst/>
          </a:prstGeom>
        </p:spPr>
        <p:txBody>
          <a:bodyPr>
            <a:normAutofit fontScale="90000"/>
          </a:bodyPr>
          <a:lstStyle>
            <a:lvl1pPr algn="l" defTabSz="640079">
              <a:defRPr sz="1679"/>
            </a:lvl1pPr>
          </a:lstStyle>
          <a:p>
            <a:r>
              <a:t>Choices of combo boxes, radio buttons, check boxes and grids when appropriate </a:t>
            </a:r>
          </a:p>
        </p:txBody>
      </p:sp>
      <p:pic>
        <p:nvPicPr>
          <p:cNvPr id="247" name="image12.png"/>
          <p:cNvPicPr>
            <a:picLocks noChangeAspect="1"/>
          </p:cNvPicPr>
          <p:nvPr/>
        </p:nvPicPr>
        <p:blipFill>
          <a:blip r:embed="rId2">
            <a:extLst/>
          </a:blip>
          <a:stretch>
            <a:fillRect/>
          </a:stretch>
        </p:blipFill>
        <p:spPr>
          <a:xfrm>
            <a:off x="4191000" y="762000"/>
            <a:ext cx="7758364" cy="5562600"/>
          </a:xfrm>
          <a:prstGeom prst="rect">
            <a:avLst/>
          </a:prstGeom>
          <a:ln w="12700">
            <a:miter lim="400000"/>
          </a:ln>
        </p:spPr>
      </p:pic>
    </p:spTree>
    <p:extLst>
      <p:ext uri="{BB962C8B-B14F-4D97-AF65-F5344CB8AC3E}">
        <p14:creationId xmlns:p14="http://schemas.microsoft.com/office/powerpoint/2010/main" val="17192661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Shape 249"/>
          <p:cNvSpPr>
            <a:spLocks noGrp="1"/>
          </p:cNvSpPr>
          <p:nvPr>
            <p:ph type="title"/>
          </p:nvPr>
        </p:nvSpPr>
        <p:spPr>
          <a:xfrm>
            <a:off x="0" y="364378"/>
            <a:ext cx="10972800" cy="808040"/>
          </a:xfrm>
          <a:prstGeom prst="rect">
            <a:avLst/>
          </a:prstGeom>
        </p:spPr>
        <p:txBody>
          <a:bodyPr/>
          <a:lstStyle>
            <a:lvl1pPr algn="l"/>
          </a:lstStyle>
          <a:p>
            <a:r>
              <a:t>Responsive design-example from HL7 V2 genetics reporting form </a:t>
            </a:r>
          </a:p>
        </p:txBody>
      </p:sp>
      <p:sp>
        <p:nvSpPr>
          <p:cNvPr id="250" name="Shape 250"/>
          <p:cNvSpPr>
            <a:spLocks noGrp="1"/>
          </p:cNvSpPr>
          <p:nvPr>
            <p:ph type="body" sz="quarter" idx="1"/>
          </p:nvPr>
        </p:nvSpPr>
        <p:spPr>
          <a:xfrm>
            <a:off x="838200" y="1172417"/>
            <a:ext cx="5338149" cy="639763"/>
          </a:xfrm>
          <a:prstGeom prst="rect">
            <a:avLst/>
          </a:prstGeom>
        </p:spPr>
        <p:txBody>
          <a:bodyPr/>
          <a:lstStyle/>
          <a:p>
            <a:r>
              <a:t>Wide screen</a:t>
            </a:r>
          </a:p>
        </p:txBody>
      </p:sp>
      <p:pic>
        <p:nvPicPr>
          <p:cNvPr id="251" name="image16.png"/>
          <p:cNvPicPr>
            <a:picLocks noChangeAspect="1"/>
          </p:cNvPicPr>
          <p:nvPr/>
        </p:nvPicPr>
        <p:blipFill>
          <a:blip r:embed="rId2">
            <a:extLst/>
          </a:blip>
          <a:srcRect r="15876"/>
          <a:stretch>
            <a:fillRect/>
          </a:stretch>
        </p:blipFill>
        <p:spPr>
          <a:xfrm>
            <a:off x="0" y="2111807"/>
            <a:ext cx="7955281" cy="2774793"/>
          </a:xfrm>
          <a:prstGeom prst="rect">
            <a:avLst/>
          </a:prstGeom>
          <a:ln w="12700">
            <a:miter lim="400000"/>
          </a:ln>
        </p:spPr>
      </p:pic>
      <p:sp>
        <p:nvSpPr>
          <p:cNvPr id="252" name="Shape 252"/>
          <p:cNvSpPr>
            <a:spLocks noGrp="1"/>
          </p:cNvSpPr>
          <p:nvPr>
            <p:ph type="body" idx="4294967295"/>
          </p:nvPr>
        </p:nvSpPr>
        <p:spPr>
          <a:xfrm>
            <a:off x="7810500" y="1284166"/>
            <a:ext cx="5471161" cy="639763"/>
          </a:xfrm>
          <a:prstGeom prst="rect">
            <a:avLst/>
          </a:prstGeom>
          <a:extLst>
            <a:ext uri="{C572A759-6A51-4108-AA02-DFA0A04FC94B}">
              <ma14:wrappingTextBoxFlag xmlns:ma14="http://schemas.microsoft.com/office/mac/drawingml/2011/main" xmlns="" val="1"/>
            </a:ext>
          </a:extLst>
        </p:spPr>
        <p:txBody>
          <a:bodyPr/>
          <a:lstStyle>
            <a:lvl1pPr marL="0" indent="0" algn="just">
              <a:buClrTx/>
              <a:buSzTx/>
              <a:buFontTx/>
              <a:buNone/>
              <a:defRPr b="1"/>
            </a:lvl1pPr>
          </a:lstStyle>
          <a:p>
            <a:r>
              <a:t>Skinny screen</a:t>
            </a:r>
          </a:p>
        </p:txBody>
      </p:sp>
      <p:pic>
        <p:nvPicPr>
          <p:cNvPr id="253" name="image17.png"/>
          <p:cNvPicPr>
            <a:picLocks noChangeAspect="1"/>
          </p:cNvPicPr>
          <p:nvPr/>
        </p:nvPicPr>
        <p:blipFill>
          <a:blip r:embed="rId3">
            <a:extLst/>
          </a:blip>
          <a:srcRect l="1727" r="8407"/>
          <a:stretch>
            <a:fillRect/>
          </a:stretch>
        </p:blipFill>
        <p:spPr>
          <a:xfrm>
            <a:off x="8077199" y="2086844"/>
            <a:ext cx="3962402" cy="2909206"/>
          </a:xfrm>
          <a:prstGeom prst="rect">
            <a:avLst/>
          </a:prstGeom>
          <a:ln w="12700">
            <a:miter lim="400000"/>
          </a:ln>
        </p:spPr>
      </p:pic>
    </p:spTree>
    <p:extLst>
      <p:ext uri="{BB962C8B-B14F-4D97-AF65-F5344CB8AC3E}">
        <p14:creationId xmlns:p14="http://schemas.microsoft.com/office/powerpoint/2010/main" val="17653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Shape 258"/>
          <p:cNvSpPr>
            <a:spLocks noGrp="1"/>
          </p:cNvSpPr>
          <p:nvPr>
            <p:ph type="title"/>
          </p:nvPr>
        </p:nvSpPr>
        <p:spPr>
          <a:xfrm>
            <a:off x="609600" y="457200"/>
            <a:ext cx="10972800" cy="808039"/>
          </a:xfrm>
          <a:prstGeom prst="rect">
            <a:avLst/>
          </a:prstGeom>
        </p:spPr>
        <p:txBody>
          <a:bodyPr/>
          <a:lstStyle/>
          <a:p>
            <a:r>
              <a:t>Making Applications from forms – Implemented PHR close to what it was in previous Ruby on Rails applications (will demo)</a:t>
            </a:r>
          </a:p>
        </p:txBody>
      </p:sp>
      <p:sp>
        <p:nvSpPr>
          <p:cNvPr id="259" name="Shape 259"/>
          <p:cNvSpPr>
            <a:spLocks noGrp="1"/>
          </p:cNvSpPr>
          <p:nvPr>
            <p:ph type="body" sz="quarter" idx="1"/>
          </p:nvPr>
        </p:nvSpPr>
        <p:spPr>
          <a:xfrm>
            <a:off x="609600" y="1535112"/>
            <a:ext cx="5386917" cy="639763"/>
          </a:xfrm>
          <a:prstGeom prst="rect">
            <a:avLst/>
          </a:prstGeom>
        </p:spPr>
        <p:txBody>
          <a:bodyPr/>
          <a:lstStyle/>
          <a:p>
            <a:endParaRPr/>
          </a:p>
        </p:txBody>
      </p:sp>
      <p:sp>
        <p:nvSpPr>
          <p:cNvPr id="260" name="Shape 260"/>
          <p:cNvSpPr>
            <a:spLocks noGrp="1"/>
          </p:cNvSpPr>
          <p:nvPr>
            <p:ph type="body" idx="4294967295"/>
          </p:nvPr>
        </p:nvSpPr>
        <p:spPr>
          <a:prstGeom prst="rect">
            <a:avLst/>
          </a:prstGeom>
        </p:spPr>
        <p:txBody>
          <a:bodyPr/>
          <a:lstStyle/>
          <a:p>
            <a:pPr marL="0" indent="0" algn="just">
              <a:buClrTx/>
              <a:buSzTx/>
              <a:buFontTx/>
              <a:buNone/>
              <a:defRPr b="1"/>
            </a:pPr>
            <a:endParaRPr/>
          </a:p>
        </p:txBody>
      </p:sp>
      <p:pic>
        <p:nvPicPr>
          <p:cNvPr id="261" name="image19.png"/>
          <p:cNvPicPr>
            <a:picLocks noChangeAspect="1"/>
          </p:cNvPicPr>
          <p:nvPr/>
        </p:nvPicPr>
        <p:blipFill>
          <a:blip r:embed="rId2">
            <a:extLst/>
          </a:blip>
          <a:srcRect b="10923"/>
          <a:stretch>
            <a:fillRect/>
          </a:stretch>
        </p:blipFill>
        <p:spPr>
          <a:xfrm>
            <a:off x="230479" y="1265238"/>
            <a:ext cx="11731043" cy="5352199"/>
          </a:xfrm>
          <a:prstGeom prst="rect">
            <a:avLst/>
          </a:prstGeom>
          <a:ln w="12700">
            <a:miter lim="400000"/>
          </a:ln>
        </p:spPr>
      </p:pic>
    </p:spTree>
    <p:extLst>
      <p:ext uri="{BB962C8B-B14F-4D97-AF65-F5344CB8AC3E}">
        <p14:creationId xmlns:p14="http://schemas.microsoft.com/office/powerpoint/2010/main" val="40167039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Shape 246"/>
          <p:cNvSpPr>
            <a:spLocks noGrp="1"/>
          </p:cNvSpPr>
          <p:nvPr>
            <p:ph type="title"/>
          </p:nvPr>
        </p:nvSpPr>
        <p:spPr>
          <a:xfrm>
            <a:off x="762000" y="1371600"/>
            <a:ext cx="3048000" cy="838200"/>
          </a:xfrm>
          <a:prstGeom prst="rect">
            <a:avLst/>
          </a:prstGeom>
        </p:spPr>
        <p:txBody>
          <a:bodyPr>
            <a:normAutofit fontScale="90000"/>
          </a:bodyPr>
          <a:lstStyle>
            <a:lvl1pPr algn="l" defTabSz="640079">
              <a:defRPr sz="1679"/>
            </a:lvl1pPr>
          </a:lstStyle>
          <a:p>
            <a:r>
              <a:t>Choices of combo boxes, radio buttons, check boxes and grids when appropriate </a:t>
            </a:r>
          </a:p>
        </p:txBody>
      </p:sp>
      <p:pic>
        <p:nvPicPr>
          <p:cNvPr id="247" name="image12.png"/>
          <p:cNvPicPr>
            <a:picLocks noChangeAspect="1"/>
          </p:cNvPicPr>
          <p:nvPr/>
        </p:nvPicPr>
        <p:blipFill>
          <a:blip r:embed="rId2">
            <a:extLst/>
          </a:blip>
          <a:stretch>
            <a:fillRect/>
          </a:stretch>
        </p:blipFill>
        <p:spPr>
          <a:xfrm>
            <a:off x="4191000" y="762000"/>
            <a:ext cx="7758364" cy="5562600"/>
          </a:xfrm>
          <a:prstGeom prst="rect">
            <a:avLst/>
          </a:prstGeom>
          <a:ln w="12700">
            <a:miter lim="400000"/>
          </a:ln>
        </p:spPr>
      </p:pic>
    </p:spTree>
    <p:extLst>
      <p:ext uri="{BB962C8B-B14F-4D97-AF65-F5344CB8AC3E}">
        <p14:creationId xmlns:p14="http://schemas.microsoft.com/office/powerpoint/2010/main" val="3357907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Shape 263"/>
          <p:cNvSpPr>
            <a:spLocks noGrp="1"/>
          </p:cNvSpPr>
          <p:nvPr>
            <p:ph type="title"/>
          </p:nvPr>
        </p:nvSpPr>
        <p:spPr>
          <a:xfrm>
            <a:off x="440014" y="2514600"/>
            <a:ext cx="4180672" cy="960432"/>
          </a:xfrm>
          <a:prstGeom prst="rect">
            <a:avLst/>
          </a:prstGeom>
        </p:spPr>
        <p:txBody>
          <a:bodyPr/>
          <a:lstStyle>
            <a:lvl1pPr defTabSz="621791">
              <a:defRPr sz="1904"/>
            </a:lvl1pPr>
          </a:lstStyle>
          <a:p>
            <a:r>
              <a:t>HL7 message generated from completion of genetics form- only top 2/3ds showing (Hand out)</a:t>
            </a:r>
          </a:p>
        </p:txBody>
      </p:sp>
      <p:sp>
        <p:nvSpPr>
          <p:cNvPr id="264" name="Shape 264"/>
          <p:cNvSpPr>
            <a:spLocks noGrp="1"/>
          </p:cNvSpPr>
          <p:nvPr>
            <p:ph type="body" idx="1"/>
          </p:nvPr>
        </p:nvSpPr>
        <p:spPr>
          <a:xfrm>
            <a:off x="4620686" y="457200"/>
            <a:ext cx="7571314" cy="6400801"/>
          </a:xfrm>
          <a:prstGeom prst="rect">
            <a:avLst/>
          </a:prstGeom>
        </p:spPr>
        <p:txBody>
          <a:bodyPr/>
          <a:lstStyle/>
          <a:p>
            <a:r>
              <a:t>i</a:t>
            </a:r>
          </a:p>
        </p:txBody>
      </p:sp>
      <p:pic>
        <p:nvPicPr>
          <p:cNvPr id="265" name="image20.png"/>
          <p:cNvPicPr>
            <a:picLocks noChangeAspect="1"/>
          </p:cNvPicPr>
          <p:nvPr/>
        </p:nvPicPr>
        <p:blipFill>
          <a:blip r:embed="rId2">
            <a:extLst/>
          </a:blip>
          <a:stretch>
            <a:fillRect/>
          </a:stretch>
        </p:blipFill>
        <p:spPr>
          <a:xfrm>
            <a:off x="4953000" y="685800"/>
            <a:ext cx="6711802" cy="6013175"/>
          </a:xfrm>
          <a:prstGeom prst="rect">
            <a:avLst/>
          </a:prstGeom>
          <a:ln w="12700">
            <a:miter lim="400000"/>
          </a:ln>
        </p:spPr>
      </p:pic>
    </p:spTree>
    <p:extLst>
      <p:ext uri="{BB962C8B-B14F-4D97-AF65-F5344CB8AC3E}">
        <p14:creationId xmlns:p14="http://schemas.microsoft.com/office/powerpoint/2010/main" val="3411865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title"/>
          </p:nvPr>
        </p:nvSpPr>
        <p:spPr>
          <a:xfrm>
            <a:off x="914400" y="2895600"/>
            <a:ext cx="10363200" cy="1362000"/>
          </a:xfrm>
          <a:prstGeom prst="rect">
            <a:avLst/>
          </a:prstGeom>
        </p:spPr>
        <p:txBody>
          <a:bodyPr wrap="square" lIns="91425" tIns="91425" rIns="91425" bIns="91425" anchor="t" anchorCtr="0">
            <a:noAutofit/>
          </a:bodyPr>
          <a:lstStyle/>
          <a:p>
            <a:pPr lvl="0">
              <a:spcBef>
                <a:spcPts val="0"/>
              </a:spcBef>
              <a:buNone/>
            </a:pPr>
            <a:r>
              <a:rPr lang="en-US"/>
              <a:t>Clinical Table Search Service</a:t>
            </a:r>
          </a:p>
        </p:txBody>
      </p:sp>
      <p:sp>
        <p:nvSpPr>
          <p:cNvPr id="204" name="Shape 204"/>
          <p:cNvSpPr txBox="1">
            <a:spLocks noGrp="1"/>
          </p:cNvSpPr>
          <p:nvPr>
            <p:ph type="body" idx="1"/>
          </p:nvPr>
        </p:nvSpPr>
        <p:spPr>
          <a:xfrm>
            <a:off x="914400" y="4267200"/>
            <a:ext cx="10363200" cy="15114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Shape 209"/>
          <p:cNvSpPr txBox="1">
            <a:spLocks noGrp="1"/>
          </p:cNvSpPr>
          <p:nvPr>
            <p:ph type="title"/>
          </p:nvPr>
        </p:nvSpPr>
        <p:spPr>
          <a:xfrm>
            <a:off x="838200" y="365125"/>
            <a:ext cx="10515599" cy="1325562"/>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Clinical Table Search Service: </a:t>
            </a:r>
            <a:r>
              <a:rPr lang="en-US"/>
              <a:t>Introduction</a:t>
            </a:r>
          </a:p>
        </p:txBody>
      </p:sp>
      <p:sp>
        <p:nvSpPr>
          <p:cNvPr id="210" name="Shape 210"/>
          <p:cNvSpPr txBox="1">
            <a:spLocks noGrp="1"/>
          </p:cNvSpPr>
          <p:nvPr>
            <p:ph type="body" idx="1"/>
          </p:nvPr>
        </p:nvSpPr>
        <p:spPr>
          <a:xfrm>
            <a:off x="838200" y="1520825"/>
            <a:ext cx="10515600" cy="4351200"/>
          </a:xfrm>
          <a:prstGeom prst="rect">
            <a:avLst/>
          </a:prstGeom>
          <a:noFill/>
          <a:ln>
            <a:noFill/>
          </a:ln>
        </p:spPr>
        <p:txBody>
          <a:bodyPr wrap="square" lIns="91425" tIns="45700" rIns="91425" bIns="45700" anchor="t" anchorCtr="0">
            <a:noAutofit/>
          </a:bodyPr>
          <a:lstStyle/>
          <a:p>
            <a:pPr indent="-228600">
              <a:spcBef>
                <a:spcPts val="0"/>
              </a:spcBef>
            </a:pPr>
            <a:r>
              <a:rPr lang="en-US" u="sng" dirty="0">
                <a:solidFill>
                  <a:schemeClr val="hlink"/>
                </a:solidFill>
                <a:hlinkClick r:id="rId3"/>
              </a:rPr>
              <a:t>https://clin-table-search.lhc.nlm.nih.gov/</a:t>
            </a:r>
          </a:p>
          <a:p>
            <a:pPr marL="228600" marR="0" lvl="0" indent="-228600" algn="l" rtl="0">
              <a:lnSpc>
                <a:spcPct val="90000"/>
              </a:lnSpc>
              <a:spcBef>
                <a:spcPts val="0"/>
              </a:spcBef>
              <a:spcAft>
                <a:spcPts val="0"/>
              </a:spcAft>
              <a:buClr>
                <a:schemeClr val="dk1"/>
              </a:buClr>
              <a:buSzPct val="100000"/>
              <a:buFont typeface="Arial"/>
              <a:buChar char="•"/>
            </a:pPr>
            <a:r>
              <a:rPr lang="en-US" dirty="0" smtClean="0"/>
              <a:t>Purpose</a:t>
            </a:r>
            <a:r>
              <a:rPr lang="en-US" dirty="0"/>
              <a:t>:  A web API service for autocompleting selection lists used in filling in forms</a:t>
            </a:r>
          </a:p>
          <a:p>
            <a:pPr marL="228600" marR="0" lvl="0" indent="-228600" algn="l" rtl="0">
              <a:lnSpc>
                <a:spcPct val="90000"/>
              </a:lnSpc>
              <a:spcBef>
                <a:spcPts val="0"/>
              </a:spcBef>
              <a:spcAft>
                <a:spcPts val="0"/>
              </a:spcAft>
              <a:buClr>
                <a:schemeClr val="dk1"/>
              </a:buClr>
              <a:buSzPct val="100000"/>
              <a:buFont typeface="Arial"/>
              <a:buChar char="•"/>
            </a:pPr>
            <a:r>
              <a:rPr lang="en-US" dirty="0"/>
              <a:t>Usages:</a:t>
            </a:r>
          </a:p>
          <a:p>
            <a:pPr marL="914400" lvl="1" indent="-457200">
              <a:spcBef>
                <a:spcPts val="0"/>
              </a:spcBef>
              <a:buFont typeface="+mj-lt"/>
              <a:buAutoNum type="arabicPeriod"/>
            </a:pPr>
            <a:r>
              <a:rPr lang="en-US" dirty="0" smtClean="0">
                <a:latin typeface="Calibri" panose="020F0502020204030204" pitchFamily="34" charset="0"/>
              </a:rPr>
              <a:t>Stand </a:t>
            </a:r>
            <a:r>
              <a:rPr lang="en-US" dirty="0">
                <a:latin typeface="Calibri" panose="020F0502020204030204" pitchFamily="34" charset="0"/>
              </a:rPr>
              <a:t>alone </a:t>
            </a:r>
            <a:r>
              <a:rPr lang="en-US" dirty="0" smtClean="0">
                <a:latin typeface="Calibri" panose="020F0502020204030204" pitchFamily="34" charset="0"/>
              </a:rPr>
              <a:t>searches off our web site </a:t>
            </a:r>
            <a:endParaRPr lang="en-US" dirty="0">
              <a:latin typeface="Calibri" panose="020F0502020204030204" pitchFamily="34" charset="0"/>
            </a:endParaRPr>
          </a:p>
          <a:p>
            <a:pPr marL="914400" lvl="1" indent="-457200">
              <a:spcBef>
                <a:spcPts val="0"/>
              </a:spcBef>
              <a:buFont typeface="+mj-lt"/>
              <a:buAutoNum type="arabicPeriod"/>
            </a:pPr>
            <a:r>
              <a:rPr lang="en-US" dirty="0" smtClean="0">
                <a:latin typeface="Calibri" panose="020F0502020204030204" pitchFamily="34" charset="0"/>
                <a:ea typeface="Arial"/>
                <a:cs typeface="Arial"/>
              </a:rPr>
              <a:t>I</a:t>
            </a:r>
            <a:r>
              <a:rPr lang="en-US" dirty="0" smtClean="0">
                <a:latin typeface="Calibri" panose="020F0502020204030204" pitchFamily="34" charset="0"/>
              </a:rPr>
              <a:t>mplement in  </a:t>
            </a:r>
            <a:r>
              <a:rPr lang="en-US" dirty="0">
                <a:latin typeface="Calibri" panose="020F0502020204030204" pitchFamily="34" charset="0"/>
              </a:rPr>
              <a:t>external </a:t>
            </a:r>
            <a:r>
              <a:rPr lang="en-US" dirty="0" smtClean="0">
                <a:latin typeface="Calibri" panose="020F0502020204030204" pitchFamily="34" charset="0"/>
              </a:rPr>
              <a:t>software that connects via URL to our tables</a:t>
            </a:r>
            <a:endParaRPr lang="en-US" dirty="0">
              <a:latin typeface="Calibri" panose="020F0502020204030204" pitchFamily="34" charset="0"/>
            </a:endParaRPr>
          </a:p>
          <a:p>
            <a:pPr marL="914400" lvl="1" indent="-457200">
              <a:spcBef>
                <a:spcPts val="0"/>
              </a:spcBef>
              <a:buFont typeface="+mj-lt"/>
              <a:buAutoNum type="arabicPeriod"/>
            </a:pPr>
            <a:r>
              <a:rPr lang="en-US" dirty="0" smtClean="0">
                <a:latin typeface="Calibri" panose="020F0502020204030204" pitchFamily="34" charset="0"/>
                <a:ea typeface="Arial"/>
                <a:cs typeface="Arial"/>
                <a:sym typeface="Arial"/>
              </a:rPr>
              <a:t>LHC f</a:t>
            </a:r>
            <a:r>
              <a:rPr lang="en-US" dirty="0" smtClean="0">
                <a:latin typeface="Calibri" panose="020F0502020204030204" pitchFamily="34" charset="0"/>
                <a:ea typeface="Arial"/>
                <a:cs typeface="Arial"/>
              </a:rPr>
              <a:t>orms can evoke any of the pre-defined tables via autocomplete</a:t>
            </a:r>
            <a:endParaRPr lang="en-US" dirty="0">
              <a:latin typeface="Calibri" panose="020F0502020204030204" pitchFamily="34" charset="0"/>
            </a:endParaRPr>
          </a:p>
          <a:p>
            <a:pPr marL="228600" marR="0" lvl="0" indent="-228600" algn="l" rtl="0">
              <a:lnSpc>
                <a:spcPct val="90000"/>
              </a:lnSpc>
              <a:spcBef>
                <a:spcPts val="0"/>
              </a:spcBef>
              <a:spcAft>
                <a:spcPts val="0"/>
              </a:spcAft>
              <a:buClr>
                <a:schemeClr val="dk1"/>
              </a:buClr>
              <a:buSzPct val="100000"/>
              <a:buFont typeface="Arial"/>
              <a:buChar char="•"/>
            </a:pPr>
            <a:r>
              <a:rPr lang="en-US" dirty="0" smtClean="0"/>
              <a:t>Have pre-defined 20+ data tables, e.g.:</a:t>
            </a:r>
            <a:endParaRPr lang="en-US" dirty="0"/>
          </a:p>
          <a:p>
            <a:pPr marL="457200" lvl="1" indent="457200">
              <a:spcBef>
                <a:spcPts val="0"/>
              </a:spcBef>
            </a:pPr>
            <a:r>
              <a:rPr lang="en-US" dirty="0"/>
              <a:t>Medical conditions</a:t>
            </a:r>
          </a:p>
          <a:p>
            <a:pPr marL="457200" lvl="1" indent="457200">
              <a:spcBef>
                <a:spcPts val="0"/>
              </a:spcBef>
            </a:pPr>
            <a:r>
              <a:rPr lang="en-US" dirty="0"/>
              <a:t>Drug names</a:t>
            </a:r>
          </a:p>
          <a:p>
            <a:pPr marL="457200" lvl="1" indent="457200">
              <a:spcBef>
                <a:spcPts val="0"/>
              </a:spcBef>
            </a:pPr>
            <a:r>
              <a:rPr lang="en-US" dirty="0"/>
              <a:t>ICD-10-CM</a:t>
            </a:r>
          </a:p>
          <a:p>
            <a:pPr marL="457200" lvl="1" indent="457200">
              <a:spcBef>
                <a:spcPts val="0"/>
              </a:spcBef>
            </a:pPr>
            <a:r>
              <a:rPr lang="en-US" dirty="0"/>
              <a:t>LOINC questions (with coded answer lists, and forms)</a:t>
            </a:r>
          </a:p>
          <a:p>
            <a:pPr marL="457200" lvl="1" indent="457200">
              <a:spcBef>
                <a:spcPts val="0"/>
              </a:spcBef>
            </a:pPr>
            <a:r>
              <a:rPr lang="en-US" dirty="0"/>
              <a:t>Genetic tables</a:t>
            </a:r>
          </a:p>
          <a:p>
            <a:pPr marL="0" marR="0" lvl="0" indent="0" algn="l" rtl="0">
              <a:lnSpc>
                <a:spcPct val="90000"/>
              </a:lnSpc>
              <a:spcBef>
                <a:spcPts val="1000"/>
              </a:spcBef>
              <a:spcAft>
                <a:spcPts val="0"/>
              </a:spcAft>
              <a:buNone/>
            </a:pPr>
            <a:endParaRPr dirty="0"/>
          </a:p>
          <a:p>
            <a:pPr marL="457200" marR="0" lvl="0" indent="0" algn="l" rtl="0">
              <a:lnSpc>
                <a:spcPct val="90000"/>
              </a:lnSpc>
              <a:spcBef>
                <a:spcPts val="500"/>
              </a:spcBef>
              <a:spcAft>
                <a:spcPts val="0"/>
              </a:spcAft>
              <a:buNone/>
            </a:pPr>
            <a:endParaRPr sz="2800" dirty="0"/>
          </a:p>
          <a:p>
            <a:pPr marL="228600" marR="0" lvl="0" indent="-228600" algn="l" rtl="0">
              <a:lnSpc>
                <a:spcPct val="90000"/>
              </a:lnSpc>
              <a:spcBef>
                <a:spcPts val="1000"/>
              </a:spcBef>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p:txBody>
      </p:sp>
      <p:sp>
        <p:nvSpPr>
          <p:cNvPr id="211" name="Shape 211"/>
          <p:cNvSpPr txBox="1"/>
          <p:nvPr/>
        </p:nvSpPr>
        <p:spPr>
          <a:xfrm rot="-5400000">
            <a:off x="-648655" y="5724900"/>
            <a:ext cx="1658082"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212" name="Shape 212"/>
          <p:cNvSpPr txBox="1"/>
          <p:nvPr/>
        </p:nvSpPr>
        <p:spPr>
          <a:xfrm rot="-5400000">
            <a:off x="6683950" y="3833250"/>
            <a:ext cx="257400" cy="464700"/>
          </a:xfrm>
          <a:prstGeom prst="rect">
            <a:avLst/>
          </a:prstGeom>
          <a:noFill/>
          <a:ln>
            <a:noFill/>
          </a:ln>
        </p:spPr>
        <p:txBody>
          <a:bodyPr wrap="square" lIns="91425" tIns="91425" rIns="91425" bIns="91425" anchor="t" anchorCtr="0">
            <a:noAutofit/>
          </a:bodyPr>
          <a:lstStyle/>
          <a:p>
            <a:pPr lvl="0">
              <a:spcBef>
                <a:spcPts val="0"/>
              </a:spcBef>
              <a:buNone/>
            </a:pPr>
            <a:endParaRPr sz="10200"/>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Clinical Table Search Service: </a:t>
            </a:r>
            <a:r>
              <a:rPr lang="en-US"/>
              <a:t>Introduction</a:t>
            </a:r>
          </a:p>
        </p:txBody>
      </p:sp>
      <p:sp>
        <p:nvSpPr>
          <p:cNvPr id="218" name="Shape 218"/>
          <p:cNvSpPr txBox="1">
            <a:spLocks noGrp="1"/>
          </p:cNvSpPr>
          <p:nvPr>
            <p:ph type="body" idx="1"/>
          </p:nvPr>
        </p:nvSpPr>
        <p:spPr>
          <a:xfrm>
            <a:off x="838200" y="1825624"/>
            <a:ext cx="10515600" cy="4530725"/>
          </a:xfrm>
          <a:prstGeom prst="rect">
            <a:avLst/>
          </a:prstGeom>
          <a:noFill/>
          <a:ln>
            <a:noFill/>
          </a:ln>
        </p:spPr>
        <p:txBody>
          <a:bodyPr wrap="square" lIns="91425" tIns="45700" rIns="91425" bIns="45700" anchor="t" anchorCtr="0">
            <a:noAutofit/>
          </a:bodyPr>
          <a:lstStyle/>
          <a:p>
            <a:pPr marL="457200" indent="-457200">
              <a:spcBef>
                <a:spcPts val="0"/>
              </a:spcBef>
            </a:pPr>
            <a:r>
              <a:rPr lang="en-US" dirty="0"/>
              <a:t>Each data table has </a:t>
            </a:r>
            <a:r>
              <a:rPr lang="en-US" dirty="0" smtClean="0"/>
              <a:t>its own set of fields </a:t>
            </a:r>
            <a:endParaRPr lang="en-US" dirty="0"/>
          </a:p>
          <a:p>
            <a:pPr marL="914400" lvl="1" indent="-457200">
              <a:spcBef>
                <a:spcPts val="0"/>
              </a:spcBef>
            </a:pPr>
            <a:r>
              <a:rPr lang="en-US" dirty="0" smtClean="0"/>
              <a:t>Example</a:t>
            </a:r>
            <a:r>
              <a:rPr lang="en-US" dirty="0"/>
              <a:t>:  The medical conditions table has codes, a primary name, a consumer name, and a synonyms field.</a:t>
            </a:r>
          </a:p>
          <a:p>
            <a:pPr marL="457200" indent="-457200">
              <a:spcBef>
                <a:spcPts val="0"/>
              </a:spcBef>
            </a:pPr>
            <a:r>
              <a:rPr lang="en-US" dirty="0"/>
              <a:t>The service allows you to specify, via the URL:</a:t>
            </a:r>
          </a:p>
          <a:p>
            <a:pPr marL="914400" lvl="1" indent="-457200">
              <a:spcBef>
                <a:spcPts val="0"/>
              </a:spcBef>
            </a:pPr>
            <a:r>
              <a:rPr lang="en-US" dirty="0"/>
              <a:t>Which fields </a:t>
            </a:r>
            <a:r>
              <a:rPr lang="en-US" dirty="0" smtClean="0"/>
              <a:t>to search</a:t>
            </a:r>
            <a:endParaRPr lang="en-US" dirty="0"/>
          </a:p>
          <a:p>
            <a:pPr marL="914400" lvl="1" indent="-457200">
              <a:spcBef>
                <a:spcPts val="0"/>
              </a:spcBef>
            </a:pPr>
            <a:r>
              <a:rPr lang="en-US" dirty="0"/>
              <a:t>Which field </a:t>
            </a:r>
            <a:r>
              <a:rPr lang="en-US" dirty="0" smtClean="0"/>
              <a:t>(s) you </a:t>
            </a:r>
            <a:r>
              <a:rPr lang="en-US" dirty="0"/>
              <a:t>want returned as:</a:t>
            </a:r>
          </a:p>
          <a:p>
            <a:pPr marL="1371600" lvl="3" indent="-457200">
              <a:spcBef>
                <a:spcPts val="0"/>
              </a:spcBef>
            </a:pPr>
            <a:r>
              <a:rPr lang="en-US" sz="2400" dirty="0"/>
              <a:t>a code field for the record</a:t>
            </a:r>
          </a:p>
          <a:p>
            <a:pPr marL="1371600" lvl="3" indent="-457200">
              <a:spcBef>
                <a:spcPts val="0"/>
              </a:spcBef>
            </a:pPr>
            <a:r>
              <a:rPr lang="en-US" sz="2400" dirty="0" smtClean="0"/>
              <a:t>fields to display in columns of the user choice grid, e.g. patient name AND address</a:t>
            </a:r>
            <a:endParaRPr lang="en-US" sz="2400" dirty="0"/>
          </a:p>
          <a:p>
            <a:pPr marL="1371600" lvl="3" indent="-457200">
              <a:spcBef>
                <a:spcPts val="0"/>
              </a:spcBef>
            </a:pPr>
            <a:r>
              <a:rPr lang="en-US" sz="2400" dirty="0"/>
              <a:t>extra fields of data (returned as a </a:t>
            </a:r>
            <a:r>
              <a:rPr lang="en-US" sz="2400" dirty="0" smtClean="0"/>
              <a:t>hash for later use, e.g. by LHC-Forms as defaults, menus, help text, etc., for subsequent fields. A very powerful secret sauce.)</a:t>
            </a:r>
            <a:endParaRPr lang="en-US" sz="2400" dirty="0"/>
          </a:p>
          <a:p>
            <a:pPr marL="914400" lvl="1" indent="-457200">
              <a:spcBef>
                <a:spcPts val="0"/>
              </a:spcBef>
            </a:pPr>
            <a:r>
              <a:rPr lang="en-US" dirty="0"/>
              <a:t>More on this later</a:t>
            </a:r>
          </a:p>
          <a:p>
            <a:pPr marL="0" marR="0" lvl="0" indent="0" algn="l" rtl="0">
              <a:lnSpc>
                <a:spcPct val="90000"/>
              </a:lnSpc>
              <a:spcBef>
                <a:spcPts val="1000"/>
              </a:spcBef>
              <a:spcAft>
                <a:spcPts val="0"/>
              </a:spcAft>
              <a:buNone/>
            </a:pPr>
            <a:endParaRPr dirty="0"/>
          </a:p>
          <a:p>
            <a:pPr marL="457200" marR="0" lvl="0" indent="0" algn="l" rtl="0">
              <a:lnSpc>
                <a:spcPct val="90000"/>
              </a:lnSpc>
              <a:spcBef>
                <a:spcPts val="500"/>
              </a:spcBef>
              <a:spcAft>
                <a:spcPts val="0"/>
              </a:spcAft>
              <a:buNone/>
            </a:pPr>
            <a:endParaRPr sz="2800" dirty="0"/>
          </a:p>
          <a:p>
            <a:pPr marL="228600" marR="0" lvl="0" indent="-228600" algn="l" rtl="0">
              <a:lnSpc>
                <a:spcPct val="90000"/>
              </a:lnSpc>
              <a:spcBef>
                <a:spcPts val="1000"/>
              </a:spcBef>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p:txBody>
      </p:sp>
      <p:sp>
        <p:nvSpPr>
          <p:cNvPr id="219" name="Shape 219"/>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220" name="Shape 220"/>
          <p:cNvSpPr txBox="1"/>
          <p:nvPr/>
        </p:nvSpPr>
        <p:spPr>
          <a:xfrm rot="-5400000">
            <a:off x="6683950" y="3833250"/>
            <a:ext cx="257400" cy="464700"/>
          </a:xfrm>
          <a:prstGeom prst="rect">
            <a:avLst/>
          </a:prstGeom>
          <a:noFill/>
          <a:ln>
            <a:noFill/>
          </a:ln>
        </p:spPr>
        <p:txBody>
          <a:bodyPr wrap="square" lIns="91425" tIns="91425" rIns="91425" bIns="91425" anchor="t" anchorCtr="0">
            <a:noAutofit/>
          </a:bodyPr>
          <a:lstStyle/>
          <a:p>
            <a:pPr lvl="0" rtl="0">
              <a:spcBef>
                <a:spcPts val="0"/>
              </a:spcBef>
              <a:buNone/>
            </a:pPr>
            <a:endParaRPr sz="10200"/>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Shape 225"/>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Clinical Table Search Service: </a:t>
            </a:r>
            <a:r>
              <a:rPr lang="en-US"/>
              <a:t>Introduction</a:t>
            </a:r>
          </a:p>
        </p:txBody>
      </p:sp>
      <p:sp>
        <p:nvSpPr>
          <p:cNvPr id="226" name="Shape 226"/>
          <p:cNvSpPr txBox="1">
            <a:spLocks noGrp="1"/>
          </p:cNvSpPr>
          <p:nvPr>
            <p:ph type="body" idx="1"/>
          </p:nvPr>
        </p:nvSpPr>
        <p:spPr>
          <a:xfrm>
            <a:off x="838200" y="1825625"/>
            <a:ext cx="10515600" cy="4351200"/>
          </a:xfrm>
          <a:prstGeom prst="rect">
            <a:avLst/>
          </a:prstGeom>
          <a:noFill/>
          <a:ln>
            <a:noFill/>
          </a:ln>
        </p:spPr>
        <p:txBody>
          <a:bodyPr wrap="square" lIns="91425" tIns="45700" rIns="91425" bIns="45700" anchor="t" anchorCtr="0">
            <a:noAutofit/>
          </a:bodyPr>
          <a:lstStyle/>
          <a:p>
            <a:pPr marL="457200" indent="-457200">
              <a:spcBef>
                <a:spcPts val="0"/>
              </a:spcBef>
            </a:pPr>
            <a:r>
              <a:rPr lang="en-US" sz="3200" dirty="0" smtClean="0"/>
              <a:t>Early in its history and still a pilot </a:t>
            </a:r>
          </a:p>
          <a:p>
            <a:pPr marL="457200" indent="-457200">
              <a:spcBef>
                <a:spcPts val="0"/>
              </a:spcBef>
            </a:pPr>
            <a:r>
              <a:rPr lang="en-US" sz="3200" dirty="0" smtClean="0"/>
              <a:t>Have not advertised or promoted </a:t>
            </a:r>
          </a:p>
          <a:p>
            <a:pPr marL="457200" indent="-457200">
              <a:spcBef>
                <a:spcPts val="0"/>
              </a:spcBef>
            </a:pPr>
            <a:r>
              <a:rPr lang="en-US" sz="3200" dirty="0" smtClean="0"/>
              <a:t>Content of some genetics tables (e.g ClinVar) is stale – working with NCBI to figure an update process and schedule </a:t>
            </a:r>
            <a:endParaRPr lang="en-US" sz="3200" dirty="0"/>
          </a:p>
          <a:p>
            <a:pPr marL="457200" indent="-457200">
              <a:spcBef>
                <a:spcPts val="0"/>
              </a:spcBef>
            </a:pPr>
            <a:r>
              <a:rPr lang="en-US" sz="3200" dirty="0" smtClean="0"/>
              <a:t>In use by several production websites and (probably) apps.  As of 2017/8:</a:t>
            </a:r>
            <a:endParaRPr lang="en-US" sz="3200" dirty="0"/>
          </a:p>
          <a:p>
            <a:pPr marR="0" lvl="1" indent="457200" algn="l" rtl="0">
              <a:lnSpc>
                <a:spcPct val="90000"/>
              </a:lnSpc>
              <a:spcBef>
                <a:spcPts val="0"/>
              </a:spcBef>
              <a:spcAft>
                <a:spcPts val="0"/>
              </a:spcAft>
              <a:buClr>
                <a:schemeClr val="dk1"/>
              </a:buClr>
              <a:buSzPct val="100000"/>
              <a:buFont typeface="Arial"/>
              <a:buChar char="•"/>
            </a:pPr>
            <a:r>
              <a:rPr lang="en-US" sz="3200" dirty="0" smtClean="0"/>
              <a:t>61 referring sources (using or linking to us)</a:t>
            </a:r>
            <a:endParaRPr lang="en-US" sz="3200" dirty="0"/>
          </a:p>
          <a:p>
            <a:pPr marR="0" lvl="1" indent="457200" algn="l" rtl="0">
              <a:lnSpc>
                <a:spcPct val="90000"/>
              </a:lnSpc>
              <a:spcBef>
                <a:spcPts val="0"/>
              </a:spcBef>
              <a:spcAft>
                <a:spcPts val="0"/>
              </a:spcAft>
              <a:buClr>
                <a:schemeClr val="dk1"/>
              </a:buClr>
              <a:buSzPct val="100000"/>
              <a:buFont typeface="Arial"/>
              <a:buChar char="•"/>
            </a:pPr>
            <a:r>
              <a:rPr lang="en-US" sz="3200" dirty="0"/>
              <a:t>27% direct access (e.g. non-web programs)</a:t>
            </a:r>
          </a:p>
          <a:p>
            <a:pPr marL="0" marR="0" lvl="0" indent="0" algn="l" rtl="0">
              <a:lnSpc>
                <a:spcPct val="90000"/>
              </a:lnSpc>
              <a:spcBef>
                <a:spcPts val="1000"/>
              </a:spcBef>
              <a:spcAft>
                <a:spcPts val="0"/>
              </a:spcAft>
              <a:buNone/>
            </a:pPr>
            <a:endParaRPr sz="3200" dirty="0"/>
          </a:p>
          <a:p>
            <a:pPr marL="457200" marR="0" lvl="0" indent="0" algn="l" rtl="0">
              <a:lnSpc>
                <a:spcPct val="90000"/>
              </a:lnSpc>
              <a:spcBef>
                <a:spcPts val="500"/>
              </a:spcBef>
              <a:spcAft>
                <a:spcPts val="0"/>
              </a:spcAft>
              <a:buNone/>
            </a:pPr>
            <a:endParaRPr sz="2800" dirty="0"/>
          </a:p>
          <a:p>
            <a:pPr marL="228600" marR="0" lvl="0" indent="-228600" algn="l" rtl="0">
              <a:lnSpc>
                <a:spcPct val="90000"/>
              </a:lnSpc>
              <a:spcBef>
                <a:spcPts val="1000"/>
              </a:spcBef>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p:txBody>
      </p:sp>
      <p:sp>
        <p:nvSpPr>
          <p:cNvPr id="227" name="Shape 227"/>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228" name="Shape 228"/>
          <p:cNvSpPr txBox="1"/>
          <p:nvPr/>
        </p:nvSpPr>
        <p:spPr>
          <a:xfrm rot="-5400000">
            <a:off x="6683950" y="3833250"/>
            <a:ext cx="257400" cy="464700"/>
          </a:xfrm>
          <a:prstGeom prst="rect">
            <a:avLst/>
          </a:prstGeom>
          <a:noFill/>
          <a:ln>
            <a:noFill/>
          </a:ln>
        </p:spPr>
        <p:txBody>
          <a:bodyPr wrap="square" lIns="91425" tIns="91425" rIns="91425" bIns="91425" anchor="t" anchorCtr="0">
            <a:noAutofit/>
          </a:bodyPr>
          <a:lstStyle/>
          <a:p>
            <a:pPr lvl="0" rtl="0">
              <a:spcBef>
                <a:spcPts val="0"/>
              </a:spcBef>
              <a:buNone/>
            </a:pPr>
            <a:endParaRPr sz="10200"/>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Shape 241"/>
          <p:cNvPicPr preferRelativeResize="0"/>
          <p:nvPr/>
        </p:nvPicPr>
        <p:blipFill>
          <a:blip r:embed="rId3">
            <a:alphaModFix/>
          </a:blip>
          <a:stretch>
            <a:fillRect/>
          </a:stretch>
        </p:blipFill>
        <p:spPr>
          <a:xfrm>
            <a:off x="1255500" y="601425"/>
            <a:ext cx="9242575" cy="6124675"/>
          </a:xfrm>
          <a:prstGeom prst="rect">
            <a:avLst/>
          </a:prstGeom>
          <a:noFill/>
          <a:ln>
            <a:noFill/>
          </a:ln>
        </p:spPr>
      </p:pic>
      <p:sp>
        <p:nvSpPr>
          <p:cNvPr id="3" name="Title 2"/>
          <p:cNvSpPr>
            <a:spLocks noGrp="1"/>
          </p:cNvSpPr>
          <p:nvPr>
            <p:ph type="title"/>
          </p:nvPr>
        </p:nvSpPr>
        <p:spPr/>
        <p:txBody>
          <a:bodyPr/>
          <a:lstStyle/>
          <a:p>
            <a:endParaRPr lang="en-US" dirty="0"/>
          </a:p>
        </p:txBody>
      </p:sp>
      <p:sp>
        <p:nvSpPr>
          <p:cNvPr id="4" name="Text Placeholder 3"/>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Motivating example 2 </a:t>
            </a:r>
            <a:endParaRPr lang="en-US" dirty="0"/>
          </a:p>
        </p:txBody>
      </p:sp>
      <p:sp>
        <p:nvSpPr>
          <p:cNvPr id="3" name="Text Placeholder 2"/>
          <p:cNvSpPr>
            <a:spLocks noGrp="1"/>
          </p:cNvSpPr>
          <p:nvPr>
            <p:ph type="body" idx="1"/>
          </p:nvPr>
        </p:nvSpPr>
        <p:spPr/>
        <p:txBody>
          <a:bodyPr/>
          <a:lstStyle/>
          <a:p>
            <a:r>
              <a:rPr lang="en-US" dirty="0" smtClean="0"/>
              <a:t>The programs then read the data structure from the data base definition. This made it easier to keep different programs aligned and modify them</a:t>
            </a:r>
          </a:p>
          <a:p>
            <a:r>
              <a:rPr lang="en-US" dirty="0" smtClean="0"/>
              <a:t>Also made it feasible to develop general tools. Like report generators ,data input tools because they would just read the data definition and create a new personality for each data definition</a:t>
            </a:r>
          </a:p>
          <a:p>
            <a:r>
              <a:rPr lang="en-US" dirty="0" smtClean="0"/>
              <a:t> </a:t>
            </a:r>
            <a:endParaRPr lang="en-US" dirty="0"/>
          </a:p>
        </p:txBody>
      </p:sp>
      <p:sp>
        <p:nvSpPr>
          <p:cNvPr id="4" name="Footer Placeholder 3"/>
          <p:cNvSpPr>
            <a:spLocks noGrp="1"/>
          </p:cNvSpPr>
          <p:nvPr>
            <p:ph type="ftr" idx="11"/>
          </p:nvPr>
        </p:nvSpPr>
        <p:spPr/>
        <p:txBody>
          <a:bodyPr/>
          <a:lstStyle/>
          <a:p>
            <a:endParaRPr lang="en-US" dirty="0"/>
          </a:p>
        </p:txBody>
      </p:sp>
    </p:spTree>
    <p:extLst>
      <p:ext uri="{BB962C8B-B14F-4D97-AF65-F5344CB8AC3E}">
        <p14:creationId xmlns:p14="http://schemas.microsoft.com/office/powerpoint/2010/main" val="33835424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Shape 233"/>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Clinical Table Search Service: </a:t>
            </a:r>
            <a:r>
              <a:rPr lang="en-US"/>
              <a:t>Website</a:t>
            </a:r>
          </a:p>
        </p:txBody>
      </p:sp>
      <p:sp>
        <p:nvSpPr>
          <p:cNvPr id="234" name="Shape 234"/>
          <p:cNvSpPr txBox="1">
            <a:spLocks noGrp="1"/>
          </p:cNvSpPr>
          <p:nvPr>
            <p:ph type="body" idx="1"/>
          </p:nvPr>
        </p:nvSpPr>
        <p:spPr>
          <a:xfrm>
            <a:off x="838200" y="1463244"/>
            <a:ext cx="10515600" cy="4351200"/>
          </a:xfrm>
          <a:prstGeom prst="rect">
            <a:avLst/>
          </a:prstGeom>
          <a:noFill/>
          <a:ln>
            <a:noFill/>
          </a:ln>
        </p:spPr>
        <p:txBody>
          <a:bodyPr wrap="square" lIns="91425" tIns="45700" rIns="91425" bIns="45700" anchor="t" anchorCtr="0">
            <a:noAutofit/>
          </a:bodyPr>
          <a:lstStyle/>
          <a:p>
            <a:pPr marL="457200" lvl="0" indent="-228600" rtl="0">
              <a:spcBef>
                <a:spcPts val="0"/>
              </a:spcBef>
            </a:pPr>
            <a:r>
              <a:rPr lang="en-US" u="sng" dirty="0">
                <a:solidFill>
                  <a:schemeClr val="hlink"/>
                </a:solidFill>
                <a:hlinkClick r:id="rId3"/>
              </a:rPr>
              <a:t>https://clin-table-search.lhc.nlm.nih.gov/</a:t>
            </a:r>
          </a:p>
          <a:p>
            <a:pPr marL="457200" lvl="0" indent="-228600" rtl="0">
              <a:spcBef>
                <a:spcPts val="0"/>
              </a:spcBef>
            </a:pPr>
            <a:r>
              <a:rPr lang="en-US" dirty="0"/>
              <a:t>Main page shows list of data </a:t>
            </a:r>
            <a:r>
              <a:rPr lang="en-US" dirty="0" smtClean="0"/>
              <a:t>tables</a:t>
            </a:r>
          </a:p>
          <a:p>
            <a:pPr marL="914400" lvl="1" indent="-228600">
              <a:spcBef>
                <a:spcPts val="0"/>
              </a:spcBef>
            </a:pPr>
            <a:r>
              <a:rPr lang="en-US" dirty="0" smtClean="0"/>
              <a:t>Clinical /administrative tables in first half </a:t>
            </a:r>
            <a:endParaRPr lang="en-US" dirty="0"/>
          </a:p>
          <a:p>
            <a:pPr marL="914400" lvl="1" indent="-228600" rtl="0">
              <a:spcBef>
                <a:spcPts val="0"/>
              </a:spcBef>
            </a:pPr>
            <a:r>
              <a:rPr lang="en-US" dirty="0"/>
              <a:t>Genetic tables grouped together is second half of page</a:t>
            </a:r>
          </a:p>
          <a:p>
            <a:pPr marL="457200" lvl="0" indent="-228600" rtl="0">
              <a:spcBef>
                <a:spcPts val="0"/>
              </a:spcBef>
            </a:pPr>
            <a:r>
              <a:rPr lang="en-US" dirty="0"/>
              <a:t>Link to detailed documentation for each table on left</a:t>
            </a:r>
          </a:p>
          <a:p>
            <a:pPr marL="914400" lvl="1" indent="-228600">
              <a:spcBef>
                <a:spcPts val="0"/>
              </a:spcBef>
            </a:pPr>
            <a:r>
              <a:rPr lang="en-US" dirty="0"/>
              <a:t>Individual page per table also </a:t>
            </a:r>
            <a:r>
              <a:rPr lang="en-US" dirty="0" smtClean="0"/>
              <a:t>defines </a:t>
            </a:r>
            <a:r>
              <a:rPr lang="en-US" dirty="0"/>
              <a:t>the fields in each table and </a:t>
            </a:r>
            <a:r>
              <a:rPr lang="en-US" dirty="0" smtClean="0"/>
              <a:t>provides </a:t>
            </a:r>
            <a:r>
              <a:rPr lang="en-US" dirty="0"/>
              <a:t>details for how to construct query </a:t>
            </a:r>
            <a:r>
              <a:rPr lang="en-US" dirty="0" smtClean="0"/>
              <a:t>URLs</a:t>
            </a:r>
          </a:p>
          <a:p>
            <a:pPr marL="914400" lvl="1" indent="-228600">
              <a:spcBef>
                <a:spcPts val="0"/>
              </a:spcBef>
            </a:pPr>
            <a:r>
              <a:rPr lang="en-US" dirty="0" smtClean="0"/>
              <a:t>Also includes information on the data source and processing we performed</a:t>
            </a:r>
            <a:endParaRPr lang="en-US" dirty="0"/>
          </a:p>
          <a:p>
            <a:pPr marL="457200" lvl="0" indent="-228600" rtl="0">
              <a:spcBef>
                <a:spcPts val="0"/>
              </a:spcBef>
            </a:pPr>
            <a:r>
              <a:rPr lang="en-US" dirty="0" smtClean="0"/>
              <a:t>Center </a:t>
            </a:r>
            <a:r>
              <a:rPr lang="en-US" dirty="0"/>
              <a:t>column </a:t>
            </a:r>
            <a:r>
              <a:rPr lang="en-US" dirty="0" smtClean="0"/>
              <a:t>of web page grid has input field for demonstrating the auto compete search of that table plus :</a:t>
            </a:r>
          </a:p>
          <a:p>
            <a:pPr marL="914400" lvl="1" indent="-228600" rtl="0">
              <a:spcBef>
                <a:spcPts val="0"/>
              </a:spcBef>
            </a:pPr>
            <a:r>
              <a:rPr lang="en-US" dirty="0" smtClean="0"/>
              <a:t>Link to source code for demo autocompleter</a:t>
            </a:r>
          </a:p>
          <a:p>
            <a:pPr marL="914400" lvl="1" indent="-228600">
              <a:spcBef>
                <a:spcPts val="0"/>
              </a:spcBef>
            </a:pPr>
            <a:r>
              <a:rPr lang="en-US" dirty="0" smtClean="0"/>
              <a:t>Link </a:t>
            </a:r>
            <a:r>
              <a:rPr lang="en-US" dirty="0"/>
              <a:t>to a </a:t>
            </a:r>
            <a:r>
              <a:rPr lang="en-US" dirty="0" smtClean="0"/>
              <a:t>page per table for </a:t>
            </a:r>
            <a:r>
              <a:rPr lang="en-US" dirty="0"/>
              <a:t>customizing the search &amp; display </a:t>
            </a:r>
            <a:r>
              <a:rPr lang="en-US" dirty="0" smtClean="0"/>
              <a:t>fields</a:t>
            </a:r>
          </a:p>
          <a:p>
            <a:pPr marL="457200" lvl="0" indent="0" rtl="0">
              <a:spcBef>
                <a:spcPts val="0"/>
              </a:spcBef>
              <a:buNone/>
            </a:pPr>
            <a:endParaRPr sz="2800" b="0" i="0" u="none" strike="noStrike" cap="none" dirty="0">
              <a:solidFill>
                <a:schemeClr val="dk1"/>
              </a:solidFill>
              <a:latin typeface="Calibri"/>
              <a:ea typeface="Calibri"/>
              <a:cs typeface="Calibri"/>
              <a:sym typeface="Calibri"/>
            </a:endParaRPr>
          </a:p>
        </p:txBody>
      </p:sp>
      <p:sp>
        <p:nvSpPr>
          <p:cNvPr id="235" name="Shape 235"/>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Shape 246"/>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Clinical Table Search Service: </a:t>
            </a:r>
            <a:r>
              <a:rPr lang="en-US"/>
              <a:t>Website</a:t>
            </a:r>
          </a:p>
        </p:txBody>
      </p:sp>
      <p:sp>
        <p:nvSpPr>
          <p:cNvPr id="247" name="Shape 247"/>
          <p:cNvSpPr txBox="1">
            <a:spLocks noGrp="1"/>
          </p:cNvSpPr>
          <p:nvPr>
            <p:ph type="body" idx="1"/>
          </p:nvPr>
        </p:nvSpPr>
        <p:spPr>
          <a:xfrm>
            <a:off x="838200" y="1825625"/>
            <a:ext cx="10515600" cy="4351200"/>
          </a:xfrm>
          <a:prstGeom prst="rect">
            <a:avLst/>
          </a:prstGeom>
          <a:noFill/>
          <a:ln>
            <a:noFill/>
          </a:ln>
        </p:spPr>
        <p:txBody>
          <a:bodyPr wrap="square" lIns="91425" tIns="45700" rIns="91425" bIns="45700" anchor="t" anchorCtr="0">
            <a:noAutofit/>
          </a:bodyPr>
          <a:lstStyle/>
          <a:p>
            <a:pPr marL="457200" lvl="0" indent="-228600" rtl="0">
              <a:spcBef>
                <a:spcPts val="0"/>
              </a:spcBef>
            </a:pPr>
            <a:r>
              <a:rPr lang="en-US" dirty="0"/>
              <a:t>Overview of some Data Tables</a:t>
            </a:r>
          </a:p>
          <a:p>
            <a:pPr marL="914400" lvl="1" indent="-228600" rtl="0">
              <a:spcBef>
                <a:spcPts val="0"/>
              </a:spcBef>
            </a:pPr>
            <a:r>
              <a:rPr lang="en-US" sz="2400" dirty="0"/>
              <a:t>Most popular (July)</a:t>
            </a:r>
          </a:p>
          <a:p>
            <a:pPr marL="1371600" lvl="2" indent="-228600" rtl="0">
              <a:spcBef>
                <a:spcPts val="0"/>
              </a:spcBef>
            </a:pPr>
            <a:r>
              <a:rPr lang="en-US" sz="2400" u="sng" dirty="0">
                <a:solidFill>
                  <a:schemeClr val="hlink"/>
                </a:solidFill>
                <a:hlinkClick r:id="rId3"/>
              </a:rPr>
              <a:t>Medical conditions</a:t>
            </a:r>
            <a:r>
              <a:rPr lang="en-US" sz="2400" dirty="0"/>
              <a:t>:  Hand-edited with synonyms; a </a:t>
            </a:r>
            <a:r>
              <a:rPr lang="en-US" sz="2400" dirty="0" err="1"/>
              <a:t>Regenstrief</a:t>
            </a:r>
            <a:r>
              <a:rPr lang="en-US" sz="2400" dirty="0"/>
              <a:t> Institute derivative.  Usage = 60%</a:t>
            </a:r>
          </a:p>
          <a:p>
            <a:pPr marL="1371600" lvl="2" indent="-228600" rtl="0">
              <a:spcBef>
                <a:spcPts val="0"/>
              </a:spcBef>
            </a:pPr>
            <a:r>
              <a:rPr lang="en-US" sz="2400" u="sng" dirty="0" err="1">
                <a:solidFill>
                  <a:schemeClr val="hlink"/>
                </a:solidFill>
                <a:hlinkClick r:id="rId4"/>
              </a:rPr>
              <a:t>RxTerms</a:t>
            </a:r>
            <a:r>
              <a:rPr lang="en-US" sz="2400" dirty="0"/>
              <a:t>: Drug names &amp; strength lists, derived from </a:t>
            </a:r>
            <a:r>
              <a:rPr lang="en-US" sz="2400" dirty="0" err="1"/>
              <a:t>RxNorm</a:t>
            </a:r>
            <a:r>
              <a:rPr lang="en-US" sz="2400" dirty="0"/>
              <a:t>. Usage = 20%</a:t>
            </a:r>
          </a:p>
          <a:p>
            <a:pPr marL="1371600" lvl="2" indent="-228600" rtl="0">
              <a:spcBef>
                <a:spcPts val="0"/>
              </a:spcBef>
            </a:pPr>
            <a:r>
              <a:rPr lang="en-US" sz="2400" u="sng" dirty="0">
                <a:solidFill>
                  <a:schemeClr val="hlink"/>
                </a:solidFill>
                <a:hlinkClick r:id="rId5"/>
              </a:rPr>
              <a:t>COSMIC</a:t>
            </a:r>
            <a:r>
              <a:rPr lang="en-US" sz="2400" dirty="0"/>
              <a:t>: Somatic mutation data. Usage = 13%</a:t>
            </a:r>
          </a:p>
          <a:p>
            <a:pPr marL="1371600" lvl="2" indent="-228600" rtl="0">
              <a:spcBef>
                <a:spcPts val="0"/>
              </a:spcBef>
            </a:pPr>
            <a:r>
              <a:rPr lang="en-US" sz="2400" u="sng" dirty="0">
                <a:solidFill>
                  <a:schemeClr val="hlink"/>
                </a:solidFill>
                <a:hlinkClick r:id="rId6"/>
              </a:rPr>
              <a:t>ICD-10-CM</a:t>
            </a:r>
            <a:r>
              <a:rPr lang="en-US" sz="2400" dirty="0"/>
              <a:t>:  Usage = 4%</a:t>
            </a:r>
          </a:p>
          <a:p>
            <a:pPr marL="914400" lvl="1" indent="-228600" rtl="0">
              <a:spcBef>
                <a:spcPts val="0"/>
              </a:spcBef>
            </a:pPr>
            <a:r>
              <a:rPr lang="en-US" sz="2400" dirty="0"/>
              <a:t>Also have </a:t>
            </a:r>
            <a:r>
              <a:rPr lang="en-US" sz="2400" u="sng" dirty="0">
                <a:solidFill>
                  <a:schemeClr val="hlink"/>
                </a:solidFill>
                <a:hlinkClick r:id="rId7"/>
              </a:rPr>
              <a:t>LOINC</a:t>
            </a:r>
            <a:r>
              <a:rPr lang="en-US" sz="2400" dirty="0"/>
              <a:t> terms, along with form definitions (more later)</a:t>
            </a:r>
          </a:p>
          <a:p>
            <a:pPr marL="1371600" lvl="2" indent="-368300" rtl="0">
              <a:spcBef>
                <a:spcPts val="0"/>
              </a:spcBef>
              <a:buSzPct val="100000"/>
            </a:pPr>
            <a:r>
              <a:rPr lang="en-US" sz="2200" dirty="0"/>
              <a:t>Can retrieve answer lists for LOINC questions</a:t>
            </a:r>
          </a:p>
          <a:p>
            <a:pPr marL="457200" lvl="0" indent="0" rtl="0">
              <a:spcBef>
                <a:spcPts val="0"/>
              </a:spcBef>
              <a:buNone/>
            </a:pPr>
            <a:endParaRPr sz="2800" b="0" i="0" u="none" strike="noStrike" cap="none" dirty="0">
              <a:solidFill>
                <a:schemeClr val="dk1"/>
              </a:solidFill>
              <a:latin typeface="Calibri"/>
              <a:ea typeface="Calibri"/>
              <a:cs typeface="Calibri"/>
              <a:sym typeface="Calibri"/>
            </a:endParaRPr>
          </a:p>
        </p:txBody>
      </p:sp>
      <p:sp>
        <p:nvSpPr>
          <p:cNvPr id="248" name="Shape 248"/>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Shape 254"/>
          <p:cNvSpPr txBox="1">
            <a:spLocks noGrp="1"/>
          </p:cNvSpPr>
          <p:nvPr>
            <p:ph type="title"/>
          </p:nvPr>
        </p:nvSpPr>
        <p:spPr>
          <a:xfrm>
            <a:off x="914400" y="2895600"/>
            <a:ext cx="10363200" cy="1362000"/>
          </a:xfrm>
          <a:prstGeom prst="rect">
            <a:avLst/>
          </a:prstGeom>
        </p:spPr>
        <p:txBody>
          <a:bodyPr wrap="square" lIns="91425" tIns="91425" rIns="91425" bIns="91425" anchor="t" anchorCtr="0">
            <a:noAutofit/>
          </a:bodyPr>
          <a:lstStyle/>
          <a:p>
            <a:pPr lvl="0">
              <a:spcBef>
                <a:spcPts val="0"/>
              </a:spcBef>
              <a:buNone/>
            </a:pPr>
            <a:r>
              <a:rPr lang="en-US" dirty="0"/>
              <a:t>Clinical Table Search Service </a:t>
            </a:r>
            <a:r>
              <a:rPr lang="en-US" dirty="0" smtClean="0"/>
              <a:t>– Quick description of each data table </a:t>
            </a:r>
            <a:endParaRPr lang="en-US" dirty="0"/>
          </a:p>
        </p:txBody>
      </p:sp>
      <p:sp>
        <p:nvSpPr>
          <p:cNvPr id="255" name="Shape 255"/>
          <p:cNvSpPr txBox="1">
            <a:spLocks noGrp="1"/>
          </p:cNvSpPr>
          <p:nvPr>
            <p:ph type="body" idx="1"/>
          </p:nvPr>
        </p:nvSpPr>
        <p:spPr>
          <a:xfrm>
            <a:off x="914400" y="4267200"/>
            <a:ext cx="10363200" cy="1511400"/>
          </a:xfrm>
          <a:prstGeom prst="rect">
            <a:avLst/>
          </a:prstGeom>
        </p:spPr>
        <p:txBody>
          <a:bodyPr wrap="square" lIns="91425" tIns="91425" rIns="91425" bIns="91425" anchor="t" anchorCtr="0">
            <a:noAutofit/>
          </a:bodyPr>
          <a:lstStyle/>
          <a:p>
            <a:pPr lvl="0">
              <a:spcBef>
                <a:spcPts val="0"/>
              </a:spcBef>
              <a:buNone/>
            </a:pPr>
            <a:r>
              <a:rPr lang="en-US" dirty="0" smtClean="0"/>
              <a:t>Will only comment on the available fields in special cases</a:t>
            </a:r>
            <a:endParaRPr dirty="0"/>
          </a:p>
        </p:txBody>
      </p:sp>
      <p:sp>
        <p:nvSpPr>
          <p:cNvPr id="2" name="Slide Number Placeholder 1"/>
          <p:cNvSpPr>
            <a:spLocks noGrp="1"/>
          </p:cNvSpPr>
          <p:nvPr>
            <p:ph type="sldNum" idx="4294967295"/>
          </p:nvPr>
        </p:nvSpPr>
        <p:spPr>
          <a:xfrm>
            <a:off x="9266735" y="49650"/>
            <a:ext cx="2844900" cy="368400"/>
          </a:xfrm>
        </p:spPr>
        <p:txBody>
          <a:bodyPr/>
          <a:lstStyle/>
          <a:p>
            <a:pPr marL="0" marR="0" lvl="0" indent="0" algn="r" rtl="0">
              <a:lnSpc>
                <a:spcPct val="100000"/>
              </a:lnSpc>
              <a:spcBef>
                <a:spcPts val="0"/>
              </a:spcBef>
              <a:spcAft>
                <a:spcPts val="0"/>
              </a:spcAft>
              <a:buClr>
                <a:srgbClr val="000000"/>
              </a:buClr>
              <a:buSzPct val="25000"/>
              <a:buFont typeface="Times"/>
              <a:buNone/>
            </a:pPr>
            <a:endParaRPr lang="en-US" sz="1200" b="0" i="0" u="none" strike="noStrike" cap="none" dirty="0">
              <a:solidFill>
                <a:srgbClr val="000000"/>
              </a:solidFill>
              <a:latin typeface="Times"/>
              <a:ea typeface="Times"/>
              <a:cs typeface="Times"/>
              <a:sym typeface="Times"/>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Clinical and Administrative tables (code systems)</a:t>
            </a:r>
            <a:endParaRPr lang="en-US" dirty="0"/>
          </a:p>
        </p:txBody>
      </p:sp>
      <p:sp>
        <p:nvSpPr>
          <p:cNvPr id="6" name="Text Placeholder 5"/>
          <p:cNvSpPr>
            <a:spLocks noGrp="1"/>
          </p:cNvSpPr>
          <p:nvPr>
            <p:ph type="body" idx="1"/>
          </p:nvPr>
        </p:nvSpPr>
        <p:spPr/>
        <p:txBody>
          <a:bodyPr/>
          <a:lstStyle/>
          <a:p>
            <a:endParaRPr lang="en-US"/>
          </a:p>
        </p:txBody>
      </p:sp>
      <p:sp>
        <p:nvSpPr>
          <p:cNvPr id="4" name="Slide Number Placeholder 3"/>
          <p:cNvSpPr>
            <a:spLocks noGrp="1"/>
          </p:cNvSpPr>
          <p:nvPr>
            <p:ph type="sldNum" idx="4294967295"/>
          </p:nvPr>
        </p:nvSpPr>
        <p:spPr>
          <a:xfrm>
            <a:off x="9266735" y="49650"/>
            <a:ext cx="2844900" cy="368400"/>
          </a:xfrm>
        </p:spPr>
        <p:txBody>
          <a:bodyPr/>
          <a:lstStyle/>
          <a:p>
            <a:pPr marL="0" marR="0" lvl="0" indent="0" algn="r" rtl="0">
              <a:lnSpc>
                <a:spcPct val="100000"/>
              </a:lnSpc>
              <a:spcBef>
                <a:spcPts val="0"/>
              </a:spcBef>
              <a:spcAft>
                <a:spcPts val="0"/>
              </a:spcAft>
              <a:buClr>
                <a:srgbClr val="000000"/>
              </a:buClr>
              <a:buSzPct val="25000"/>
              <a:buFont typeface="Times"/>
              <a:buNone/>
            </a:pPr>
            <a:endParaRPr lang="en-US" sz="1200" b="0" i="0" u="none" strike="noStrike" cap="none" dirty="0">
              <a:solidFill>
                <a:srgbClr val="000000"/>
              </a:solidFill>
              <a:latin typeface="Times"/>
              <a:ea typeface="Times"/>
              <a:cs typeface="Times"/>
              <a:sym typeface="Times"/>
            </a:endParaRPr>
          </a:p>
        </p:txBody>
      </p:sp>
    </p:spTree>
    <p:extLst>
      <p:ext uri="{BB962C8B-B14F-4D97-AF65-F5344CB8AC3E}">
        <p14:creationId xmlns:p14="http://schemas.microsoft.com/office/powerpoint/2010/main" val="390276736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Shape 260"/>
          <p:cNvSpPr txBox="1">
            <a:spLocks noGrp="1"/>
          </p:cNvSpPr>
          <p:nvPr>
            <p:ph type="title"/>
          </p:nvPr>
        </p:nvSpPr>
        <p:spPr>
          <a:xfrm>
            <a:off x="838200" y="365125"/>
            <a:ext cx="113040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Clinical Table Search Service: </a:t>
            </a:r>
            <a:r>
              <a:rPr lang="en-US"/>
              <a:t>Medical Conditions</a:t>
            </a:r>
          </a:p>
        </p:txBody>
      </p:sp>
      <p:sp>
        <p:nvSpPr>
          <p:cNvPr id="261" name="Shape 261"/>
          <p:cNvSpPr txBox="1">
            <a:spLocks noGrp="1"/>
          </p:cNvSpPr>
          <p:nvPr>
            <p:ph type="body" idx="1"/>
          </p:nvPr>
        </p:nvSpPr>
        <p:spPr>
          <a:xfrm>
            <a:off x="838200" y="1444625"/>
            <a:ext cx="10515600" cy="4351200"/>
          </a:xfrm>
          <a:prstGeom prst="rect">
            <a:avLst/>
          </a:prstGeom>
          <a:noFill/>
          <a:ln>
            <a:noFill/>
          </a:ln>
        </p:spPr>
        <p:txBody>
          <a:bodyPr wrap="square" lIns="91425" tIns="45700" rIns="91425" bIns="45700" anchor="t" anchorCtr="0">
            <a:noAutofit/>
          </a:bodyPr>
          <a:lstStyle/>
          <a:p>
            <a:pPr marL="457200" lvl="0" indent="-228600" rtl="0">
              <a:spcBef>
                <a:spcPts val="0"/>
              </a:spcBef>
            </a:pPr>
            <a:r>
              <a:rPr lang="en-US" dirty="0"/>
              <a:t>Medical conditions (&gt;5000) list originated from Regenstrief Institute</a:t>
            </a:r>
          </a:p>
          <a:p>
            <a:pPr marL="457200" lvl="0" indent="-228600" rtl="0">
              <a:spcBef>
                <a:spcPts val="0"/>
              </a:spcBef>
            </a:pPr>
            <a:r>
              <a:rPr lang="en-US" dirty="0" smtClean="0"/>
              <a:t>Content selected for importance and most carry synonyms as well as associated billing codes and links to Medline Plus </a:t>
            </a:r>
          </a:p>
          <a:p>
            <a:pPr marL="457200" lvl="0" indent="-228600" rtl="0">
              <a:spcBef>
                <a:spcPts val="0"/>
              </a:spcBef>
            </a:pPr>
            <a:r>
              <a:rPr lang="en-US" dirty="0" smtClean="0"/>
              <a:t>Medical </a:t>
            </a:r>
            <a:r>
              <a:rPr lang="en-US" dirty="0"/>
              <a:t>conditions table fields</a:t>
            </a:r>
          </a:p>
          <a:p>
            <a:pPr marL="914400" lvl="1" indent="-228600" rtl="0">
              <a:spcBef>
                <a:spcPts val="0"/>
              </a:spcBef>
            </a:pPr>
            <a:r>
              <a:rPr lang="en-US" dirty="0"/>
              <a:t>Display-text fields:  </a:t>
            </a:r>
            <a:r>
              <a:rPr lang="en-US" dirty="0" err="1"/>
              <a:t>primary_name</a:t>
            </a:r>
            <a:r>
              <a:rPr lang="en-US" dirty="0"/>
              <a:t>, </a:t>
            </a:r>
            <a:r>
              <a:rPr lang="en-US" dirty="0" err="1"/>
              <a:t>consumer_name</a:t>
            </a:r>
            <a:endParaRPr lang="en-US" dirty="0"/>
          </a:p>
          <a:p>
            <a:pPr marL="914400" lvl="1" indent="-228600" rtl="0">
              <a:spcBef>
                <a:spcPts val="0"/>
              </a:spcBef>
            </a:pPr>
            <a:r>
              <a:rPr lang="en-US" dirty="0"/>
              <a:t>Code fields:  </a:t>
            </a:r>
            <a:r>
              <a:rPr lang="en-US" dirty="0" err="1"/>
              <a:t>key_id</a:t>
            </a:r>
            <a:r>
              <a:rPr lang="en-US" dirty="0"/>
              <a:t>, icd10cm_codes (CSV), icd10cm (JSON), term_icd9_code, term_icd9_text</a:t>
            </a:r>
          </a:p>
          <a:p>
            <a:pPr marL="914400" lvl="1" indent="-228600" rtl="0">
              <a:spcBef>
                <a:spcPts val="0"/>
              </a:spcBef>
            </a:pPr>
            <a:r>
              <a:rPr lang="en-US" dirty="0" err="1"/>
              <a:t>word_synonyms</a:t>
            </a:r>
            <a:r>
              <a:rPr lang="en-US" dirty="0"/>
              <a:t> - synonyms for any word in the term</a:t>
            </a:r>
          </a:p>
          <a:p>
            <a:pPr marL="914400" lvl="1" indent="-228600" rtl="0">
              <a:spcBef>
                <a:spcPts val="0"/>
              </a:spcBef>
            </a:pPr>
            <a:r>
              <a:rPr lang="en-US" dirty="0"/>
              <a:t>synonyms - for the term as a whole</a:t>
            </a:r>
          </a:p>
          <a:p>
            <a:pPr marL="914400" lvl="1" indent="-228600" rtl="0">
              <a:spcBef>
                <a:spcPts val="0"/>
              </a:spcBef>
            </a:pPr>
            <a:r>
              <a:rPr lang="en-US" dirty="0" err="1"/>
              <a:t>info_link_data</a:t>
            </a:r>
            <a:r>
              <a:rPr lang="en-US" dirty="0"/>
              <a:t> - links to MedlinePlus</a:t>
            </a:r>
          </a:p>
          <a:p>
            <a:pPr marL="457200" lvl="0" indent="-228600" rtl="0">
              <a:spcBef>
                <a:spcPts val="0"/>
              </a:spcBef>
            </a:pPr>
            <a:r>
              <a:rPr lang="en-US" dirty="0"/>
              <a:t>Not all fields are populated for every record</a:t>
            </a:r>
          </a:p>
          <a:p>
            <a:pPr marL="914400" lvl="1" indent="-228600" rtl="0">
              <a:spcBef>
                <a:spcPts val="0"/>
              </a:spcBef>
            </a:pPr>
            <a:r>
              <a:rPr lang="en-US" dirty="0" err="1"/>
              <a:t>key_id</a:t>
            </a:r>
            <a:r>
              <a:rPr lang="en-US" dirty="0"/>
              <a:t>, our internal ID, exists for every record, as do the display-text fields.</a:t>
            </a:r>
          </a:p>
          <a:p>
            <a:pPr marL="914400" lvl="1" indent="-228600" rtl="0">
              <a:spcBef>
                <a:spcPts val="0"/>
              </a:spcBef>
            </a:pPr>
            <a:r>
              <a:rPr lang="en-US" dirty="0"/>
              <a:t>Can specify a preferentially ordered list of codes to </a:t>
            </a:r>
            <a:r>
              <a:rPr lang="en-US" dirty="0" smtClean="0"/>
              <a:t>return</a:t>
            </a:r>
            <a:endParaRPr dirty="0"/>
          </a:p>
          <a:p>
            <a:pPr marL="457200" lvl="0" indent="0" rtl="0">
              <a:spcBef>
                <a:spcPts val="0"/>
              </a:spcBef>
              <a:buNone/>
            </a:pPr>
            <a:endParaRPr sz="2800" b="0" i="0" u="none" strike="noStrike" cap="none" dirty="0">
              <a:solidFill>
                <a:schemeClr val="dk1"/>
              </a:solidFill>
              <a:latin typeface="Calibri"/>
              <a:ea typeface="Calibri"/>
              <a:cs typeface="Calibri"/>
              <a:sym typeface="Calibri"/>
            </a:endParaRPr>
          </a:p>
        </p:txBody>
      </p:sp>
      <p:sp>
        <p:nvSpPr>
          <p:cNvPr id="262" name="Shape 262"/>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
        <p:nvSpPr>
          <p:cNvPr id="7" name="TextBox 6"/>
          <p:cNvSpPr txBox="1"/>
          <p:nvPr/>
        </p:nvSpPr>
        <p:spPr>
          <a:xfrm>
            <a:off x="838200" y="5966709"/>
            <a:ext cx="9865201" cy="461665"/>
          </a:xfrm>
          <a:prstGeom prst="rect">
            <a:avLst/>
          </a:prstGeom>
          <a:noFill/>
        </p:spPr>
        <p:txBody>
          <a:bodyPr wrap="none" rtlCol="0">
            <a:spAutoFit/>
          </a:bodyPr>
          <a:lstStyle/>
          <a:p>
            <a:pPr marL="457200" lvl="0" indent="-228600"/>
            <a:r>
              <a:rPr lang="en-US" sz="2400" u="sng" dirty="0">
                <a:solidFill>
                  <a:schemeClr val="hlink"/>
                </a:solidFill>
                <a:hlinkClick r:id="rId3"/>
              </a:rPr>
              <a:t>https://clin-table-search.lhc.nlm.nih.gov/apidoc/conditions/v3/doc.html</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Shape 267"/>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Clinical Table Search Service: </a:t>
            </a:r>
            <a:r>
              <a:rPr lang="en-US"/>
              <a:t>RxTerms</a:t>
            </a:r>
          </a:p>
        </p:txBody>
      </p:sp>
      <p:sp>
        <p:nvSpPr>
          <p:cNvPr id="268" name="Shape 268"/>
          <p:cNvSpPr txBox="1">
            <a:spLocks noGrp="1"/>
          </p:cNvSpPr>
          <p:nvPr>
            <p:ph type="body" idx="1"/>
          </p:nvPr>
        </p:nvSpPr>
        <p:spPr>
          <a:xfrm>
            <a:off x="838200" y="1444625"/>
            <a:ext cx="10515600" cy="4351200"/>
          </a:xfrm>
          <a:prstGeom prst="rect">
            <a:avLst/>
          </a:prstGeom>
          <a:noFill/>
          <a:ln>
            <a:noFill/>
          </a:ln>
        </p:spPr>
        <p:txBody>
          <a:bodyPr wrap="square" lIns="91425" tIns="45700" rIns="91425" bIns="45700" anchor="t" anchorCtr="0">
            <a:noAutofit/>
          </a:bodyPr>
          <a:lstStyle/>
          <a:p>
            <a:pPr marL="457200" lvl="0" indent="-228600" rtl="0">
              <a:spcBef>
                <a:spcPts val="0"/>
              </a:spcBef>
            </a:pPr>
            <a:r>
              <a:rPr lang="en-US" dirty="0"/>
              <a:t>RxTerms is derived from RxNorm (&gt;9000 terms)</a:t>
            </a:r>
          </a:p>
          <a:p>
            <a:pPr marL="914400" lvl="1" indent="-228600" rtl="0">
              <a:spcBef>
                <a:spcPts val="0"/>
              </a:spcBef>
            </a:pPr>
            <a:r>
              <a:rPr lang="en-US" dirty="0">
                <a:latin typeface="Arial"/>
                <a:ea typeface="Arial"/>
                <a:cs typeface="Arial"/>
                <a:sym typeface="Arial"/>
              </a:rPr>
              <a:t>I</a:t>
            </a:r>
            <a:r>
              <a:rPr lang="en-US" dirty="0"/>
              <a:t>ntended for prescription </a:t>
            </a:r>
            <a:r>
              <a:rPr lang="en-US" dirty="0" smtClean="0"/>
              <a:t>writing in two steps. Enters drug </a:t>
            </a:r>
            <a:r>
              <a:rPr lang="en-US" dirty="0"/>
              <a:t>name and </a:t>
            </a:r>
            <a:r>
              <a:rPr lang="en-US" dirty="0" smtClean="0"/>
              <a:t>route- e.g Oral penicillin  </a:t>
            </a:r>
            <a:r>
              <a:rPr lang="en-US" dirty="0"/>
              <a:t>in </a:t>
            </a:r>
            <a:r>
              <a:rPr lang="en-US" dirty="0" smtClean="0"/>
              <a:t>first field. And picks delivery form and strength in 2</a:t>
            </a:r>
            <a:r>
              <a:rPr lang="en-US" baseline="30000" dirty="0" smtClean="0"/>
              <a:t>nd</a:t>
            </a:r>
            <a:r>
              <a:rPr lang="en-US" dirty="0" smtClean="0"/>
              <a:t> field that displays only the choices that apply to that drug</a:t>
            </a:r>
            <a:endParaRPr lang="en-US" dirty="0"/>
          </a:p>
          <a:p>
            <a:pPr marL="457200" lvl="0" indent="-228600" rtl="0">
              <a:spcBef>
                <a:spcPts val="0"/>
              </a:spcBef>
            </a:pPr>
            <a:r>
              <a:rPr lang="en-US" dirty="0"/>
              <a:t>RxTerms table fields </a:t>
            </a:r>
          </a:p>
          <a:p>
            <a:pPr marL="914400" lvl="1" indent="-228600" rtl="0">
              <a:spcBef>
                <a:spcPts val="0"/>
              </a:spcBef>
            </a:pPr>
            <a:r>
              <a:rPr lang="en-US" dirty="0"/>
              <a:t>DISPLAY_NAME - The drug name and route combination</a:t>
            </a:r>
          </a:p>
          <a:p>
            <a:pPr marL="914400" lvl="1" indent="-228600" rtl="0">
              <a:spcBef>
                <a:spcPts val="0"/>
              </a:spcBef>
            </a:pPr>
            <a:r>
              <a:rPr lang="en-US" dirty="0"/>
              <a:t>STRENGTHS_AND_FORMS - A (JSON) list of strength and form combination strings (e.g., "2mg Tab") for the drug.</a:t>
            </a:r>
          </a:p>
          <a:p>
            <a:pPr marL="914400" lvl="1" indent="-228600" rtl="0">
              <a:spcBef>
                <a:spcPts val="0"/>
              </a:spcBef>
            </a:pPr>
            <a:r>
              <a:rPr lang="en-US" dirty="0"/>
              <a:t>RXCUIS	- These are codes for the DISPLAY_NAME + strength-form combination (so one for each STRENGTHS_AND_FORMS entry)</a:t>
            </a:r>
          </a:p>
          <a:p>
            <a:pPr marL="914400" lvl="1" indent="-228600" rtl="0">
              <a:spcBef>
                <a:spcPts val="0"/>
              </a:spcBef>
            </a:pPr>
            <a:r>
              <a:rPr lang="en-US" dirty="0"/>
              <a:t>DISPLAY_NAME_SYNONYM - Synonyms for aiding searching</a:t>
            </a:r>
          </a:p>
          <a:p>
            <a:pPr marL="1371600" lvl="2" indent="-228600" rtl="0">
              <a:spcBef>
                <a:spcPts val="0"/>
              </a:spcBef>
            </a:pPr>
            <a:r>
              <a:rPr lang="en-US" dirty="0"/>
              <a:t>In RxTerms this is specific to a strength as well as a name, but we did not preserve that association</a:t>
            </a:r>
            <a:r>
              <a:rPr lang="en-US" dirty="0" smtClean="0"/>
              <a:t>.</a:t>
            </a:r>
            <a:endParaRPr lang="en-US" dirty="0"/>
          </a:p>
        </p:txBody>
      </p:sp>
      <p:sp>
        <p:nvSpPr>
          <p:cNvPr id="269" name="Shape 269"/>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
        <p:nvSpPr>
          <p:cNvPr id="5" name="TextBox 4"/>
          <p:cNvSpPr txBox="1"/>
          <p:nvPr/>
        </p:nvSpPr>
        <p:spPr>
          <a:xfrm>
            <a:off x="1128713" y="5795825"/>
            <a:ext cx="8903399" cy="830997"/>
          </a:xfrm>
          <a:prstGeom prst="rect">
            <a:avLst/>
          </a:prstGeom>
          <a:noFill/>
        </p:spPr>
        <p:txBody>
          <a:bodyPr wrap="none" rtlCol="0">
            <a:spAutoFit/>
          </a:bodyPr>
          <a:lstStyle/>
          <a:p>
            <a:r>
              <a:rPr lang="en-US" sz="2400" u="sng" dirty="0">
                <a:solidFill>
                  <a:schemeClr val="hlink"/>
                </a:solidFill>
                <a:latin typeface="Calibri" panose="020F0502020204030204" pitchFamily="34" charset="0"/>
                <a:hlinkClick r:id="rId3"/>
              </a:rPr>
              <a:t>https://clin-table-search.lhc.nlm.nih.gov/apidoc/rxterms/v3/doc.html</a:t>
            </a:r>
          </a:p>
          <a:p>
            <a:endParaRPr lang="en-US" sz="2400" dirty="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Shape 274"/>
          <p:cNvSpPr txBox="1">
            <a:spLocks noGrp="1"/>
          </p:cNvSpPr>
          <p:nvPr>
            <p:ph type="title"/>
          </p:nvPr>
        </p:nvSpPr>
        <p:spPr>
          <a:xfrm>
            <a:off x="838200" y="4999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Clinical Table Search Service: </a:t>
            </a:r>
            <a:r>
              <a:rPr lang="en-US" dirty="0" smtClean="0"/>
              <a:t>ICD-10-CM and ICD9_CM</a:t>
            </a:r>
            <a:endParaRPr lang="en-US" dirty="0"/>
          </a:p>
        </p:txBody>
      </p:sp>
      <p:sp>
        <p:nvSpPr>
          <p:cNvPr id="275" name="Shape 275"/>
          <p:cNvSpPr txBox="1">
            <a:spLocks noGrp="1"/>
          </p:cNvSpPr>
          <p:nvPr>
            <p:ph type="body" idx="1"/>
          </p:nvPr>
        </p:nvSpPr>
        <p:spPr>
          <a:xfrm>
            <a:off x="838200" y="1825625"/>
            <a:ext cx="10515600" cy="3789363"/>
          </a:xfrm>
          <a:prstGeom prst="rect">
            <a:avLst/>
          </a:prstGeom>
          <a:noFill/>
          <a:ln>
            <a:noFill/>
          </a:ln>
        </p:spPr>
        <p:txBody>
          <a:bodyPr wrap="square" lIns="91425" tIns="45700" rIns="91425" bIns="45700" anchor="t" anchorCtr="0">
            <a:noAutofit/>
          </a:bodyPr>
          <a:lstStyle/>
          <a:p>
            <a:pPr marL="457200" lvl="0" indent="-228600" rtl="0">
              <a:spcBef>
                <a:spcPts val="0"/>
              </a:spcBef>
            </a:pPr>
            <a:r>
              <a:rPr lang="en-US" dirty="0"/>
              <a:t>ICD-10-CM - a medical coding system for classifying diagnoses and reasons for visits (&gt;71,000 terms</a:t>
            </a:r>
            <a:r>
              <a:rPr lang="en-US" dirty="0" smtClean="0"/>
              <a:t>) – Required for billing since 2015</a:t>
            </a:r>
            <a:endParaRPr lang="en-US" dirty="0"/>
          </a:p>
          <a:p>
            <a:pPr marL="457200" lvl="0" indent="-228600" rtl="0">
              <a:spcBef>
                <a:spcPts val="0"/>
              </a:spcBef>
            </a:pPr>
            <a:r>
              <a:rPr lang="en-US" dirty="0"/>
              <a:t>Not as useful </a:t>
            </a:r>
            <a:r>
              <a:rPr lang="en-US" dirty="0" smtClean="0"/>
              <a:t>for problems as the Medical </a:t>
            </a:r>
            <a:r>
              <a:rPr lang="en-US" dirty="0"/>
              <a:t>conditions </a:t>
            </a:r>
            <a:r>
              <a:rPr lang="en-US" dirty="0" smtClean="0"/>
              <a:t>table because </a:t>
            </a:r>
            <a:endParaRPr lang="en-US" dirty="0"/>
          </a:p>
          <a:p>
            <a:pPr marL="914400" lvl="1" indent="-228600" rtl="0">
              <a:spcBef>
                <a:spcPts val="0"/>
              </a:spcBef>
            </a:pPr>
            <a:r>
              <a:rPr lang="en-US" dirty="0"/>
              <a:t>Terms are sometimes quite long</a:t>
            </a:r>
          </a:p>
          <a:p>
            <a:pPr marL="914400" lvl="1" indent="-228600" rtl="0">
              <a:spcBef>
                <a:spcPts val="0"/>
              </a:spcBef>
            </a:pPr>
            <a:r>
              <a:rPr lang="en-US" dirty="0"/>
              <a:t>Not consumer oriented</a:t>
            </a:r>
          </a:p>
          <a:p>
            <a:pPr marL="457200" lvl="0" indent="-228600" rtl="0">
              <a:spcBef>
                <a:spcPts val="0"/>
              </a:spcBef>
            </a:pPr>
            <a:r>
              <a:rPr lang="en-US" dirty="0" smtClean="0"/>
              <a:t>ICD-9 CM –shorter table used for almost 2 decades before ICD10 introduced</a:t>
            </a:r>
            <a:endParaRPr lang="en-US" dirty="0"/>
          </a:p>
          <a:p>
            <a:pPr marL="0" lvl="0" indent="0" rtl="0">
              <a:spcBef>
                <a:spcPts val="0"/>
              </a:spcBef>
              <a:buNone/>
            </a:pPr>
            <a:endParaRPr dirty="0"/>
          </a:p>
          <a:p>
            <a:pPr marL="457200" lvl="0" indent="0" rtl="0">
              <a:spcBef>
                <a:spcPts val="0"/>
              </a:spcBef>
              <a:buNone/>
            </a:pPr>
            <a:endParaRPr sz="2800" b="0" i="0" u="none" strike="noStrike" cap="none" dirty="0">
              <a:solidFill>
                <a:schemeClr val="dk1"/>
              </a:solidFill>
              <a:latin typeface="Calibri"/>
              <a:ea typeface="Calibri"/>
              <a:cs typeface="Calibri"/>
              <a:sym typeface="Calibri"/>
            </a:endParaRPr>
          </a:p>
        </p:txBody>
      </p:sp>
      <p:sp>
        <p:nvSpPr>
          <p:cNvPr id="276" name="Shape 276"/>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
        <p:nvSpPr>
          <p:cNvPr id="7" name="TextBox 6"/>
          <p:cNvSpPr txBox="1"/>
          <p:nvPr/>
        </p:nvSpPr>
        <p:spPr>
          <a:xfrm>
            <a:off x="1107376" y="4618842"/>
            <a:ext cx="9393918" cy="461665"/>
          </a:xfrm>
          <a:prstGeom prst="rect">
            <a:avLst/>
          </a:prstGeom>
          <a:noFill/>
        </p:spPr>
        <p:txBody>
          <a:bodyPr wrap="none" rtlCol="0">
            <a:spAutoFit/>
          </a:bodyPr>
          <a:lstStyle/>
          <a:p>
            <a:r>
              <a:rPr lang="en-US" sz="2400" u="sng" dirty="0">
                <a:solidFill>
                  <a:schemeClr val="hlink"/>
                </a:solidFill>
                <a:hlinkClick r:id="rId3"/>
              </a:rPr>
              <a:t>https://clin-table-search.lhc.nlm.nih.gov/apidoc/icd10cm/v3/doc.html</a:t>
            </a:r>
            <a:endParaRPr lang="en-US" sz="2400" dirty="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Shape 281"/>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Clinical Table Search Service: </a:t>
            </a:r>
            <a:r>
              <a:rPr lang="en-US"/>
              <a:t>LOINC</a:t>
            </a:r>
          </a:p>
        </p:txBody>
      </p:sp>
      <p:sp>
        <p:nvSpPr>
          <p:cNvPr id="282" name="Shape 282"/>
          <p:cNvSpPr txBox="1">
            <a:spLocks noGrp="1"/>
          </p:cNvSpPr>
          <p:nvPr>
            <p:ph type="body" idx="1"/>
          </p:nvPr>
        </p:nvSpPr>
        <p:spPr>
          <a:xfrm>
            <a:off x="838200" y="1825625"/>
            <a:ext cx="10515600" cy="4351200"/>
          </a:xfrm>
          <a:prstGeom prst="rect">
            <a:avLst/>
          </a:prstGeom>
          <a:noFill/>
          <a:ln>
            <a:noFill/>
          </a:ln>
        </p:spPr>
        <p:txBody>
          <a:bodyPr wrap="square" lIns="91425" tIns="45700" rIns="91425" bIns="45700" anchor="t" anchorCtr="0">
            <a:noAutofit/>
          </a:bodyPr>
          <a:lstStyle/>
          <a:p>
            <a:pPr marL="457200" lvl="0" indent="-228600" rtl="0">
              <a:spcBef>
                <a:spcPts val="0"/>
              </a:spcBef>
            </a:pPr>
            <a:r>
              <a:rPr lang="en-US" dirty="0"/>
              <a:t>LOINC - a universal code system for medical tests and measurements, from </a:t>
            </a:r>
            <a:r>
              <a:rPr lang="en-US" dirty="0" err="1"/>
              <a:t>Regenstrief</a:t>
            </a:r>
            <a:r>
              <a:rPr lang="en-US" dirty="0"/>
              <a:t> Institute (&gt;84,000 terms)</a:t>
            </a:r>
          </a:p>
          <a:p>
            <a:pPr marL="914400" lvl="1" indent="-228600" rtl="0">
              <a:spcBef>
                <a:spcPts val="0"/>
              </a:spcBef>
            </a:pPr>
            <a:r>
              <a:rPr lang="en-US" dirty="0"/>
              <a:t>Contains coded questions with coded answers lists</a:t>
            </a:r>
          </a:p>
          <a:p>
            <a:pPr marL="914400" lvl="1" indent="-228600" rtl="0">
              <a:spcBef>
                <a:spcPts val="0"/>
              </a:spcBef>
            </a:pPr>
            <a:r>
              <a:rPr lang="en-US" dirty="0"/>
              <a:t>Questions are organized into forms (e.g. lab panels), which can be retrieved as JSON structures</a:t>
            </a:r>
          </a:p>
          <a:p>
            <a:pPr marL="457200" lvl="0" indent="-228600" rtl="0">
              <a:spcBef>
                <a:spcPts val="0"/>
              </a:spcBef>
            </a:pPr>
            <a:r>
              <a:rPr lang="en-US" dirty="0"/>
              <a:t>LOINC table fields:</a:t>
            </a:r>
          </a:p>
          <a:p>
            <a:pPr marL="914400" lvl="1" indent="-228600" rtl="0">
              <a:spcBef>
                <a:spcPts val="0"/>
              </a:spcBef>
            </a:pPr>
            <a:r>
              <a:rPr lang="en-US" dirty="0"/>
              <a:t>text - The text of the question or form name</a:t>
            </a:r>
          </a:p>
          <a:p>
            <a:pPr marL="914400" lvl="1" indent="-228600" rtl="0">
              <a:spcBef>
                <a:spcPts val="0"/>
              </a:spcBef>
            </a:pPr>
            <a:r>
              <a:rPr lang="en-US" dirty="0"/>
              <a:t>LOINC_NUM - The LOINC code of the question or form</a:t>
            </a:r>
          </a:p>
          <a:p>
            <a:pPr marL="914400" lvl="1" indent="-228600" rtl="0">
              <a:spcBef>
                <a:spcPts val="0"/>
              </a:spcBef>
            </a:pPr>
            <a:r>
              <a:rPr lang="en-US" dirty="0"/>
              <a:t>datatype - Indicates whether it is a list, a string, a number, etc.</a:t>
            </a:r>
          </a:p>
          <a:p>
            <a:pPr marL="914400" lvl="1" indent="-228600" rtl="0">
              <a:spcBef>
                <a:spcPts val="0"/>
              </a:spcBef>
            </a:pPr>
            <a:r>
              <a:rPr lang="en-US" dirty="0"/>
              <a:t>units - For numeric data types, this will a list of units (usually just one)</a:t>
            </a:r>
          </a:p>
          <a:p>
            <a:pPr marL="914400" lvl="1" indent="-228600" rtl="0">
              <a:spcBef>
                <a:spcPts val="0"/>
              </a:spcBef>
            </a:pPr>
            <a:r>
              <a:rPr lang="en-US" dirty="0"/>
              <a:t>answers - The coded answer list for list datatypes</a:t>
            </a:r>
          </a:p>
          <a:p>
            <a:pPr marL="457200" lvl="0" indent="-228600" rtl="0">
              <a:spcBef>
                <a:spcPts val="0"/>
              </a:spcBef>
            </a:pPr>
            <a:r>
              <a:rPr lang="en-US" u="sng" dirty="0">
                <a:solidFill>
                  <a:schemeClr val="hlink"/>
                </a:solidFill>
                <a:hlinkClick r:id="rId3"/>
              </a:rPr>
              <a:t>https://clin-table-search.lhc.nlm.nih.gov/apidoc/loinc/v3/doc.html</a:t>
            </a:r>
            <a:r>
              <a:rPr lang="en-US" dirty="0"/>
              <a:t> </a:t>
            </a:r>
          </a:p>
          <a:p>
            <a:pPr marL="457200" lvl="0" indent="0" rtl="0">
              <a:spcBef>
                <a:spcPts val="0"/>
              </a:spcBef>
              <a:buNone/>
            </a:pPr>
            <a:endParaRPr sz="2800" b="0" i="0" u="none" strike="noStrike" cap="none" dirty="0">
              <a:solidFill>
                <a:schemeClr val="dk1"/>
              </a:solidFill>
              <a:latin typeface="Calibri"/>
              <a:ea typeface="Calibri"/>
              <a:cs typeface="Calibri"/>
              <a:sym typeface="Calibri"/>
            </a:endParaRPr>
          </a:p>
        </p:txBody>
      </p:sp>
      <p:sp>
        <p:nvSpPr>
          <p:cNvPr id="283" name="Shape 283"/>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Shape 352"/>
          <p:cNvSpPr txBox="1">
            <a:spLocks noGrp="1"/>
          </p:cNvSpPr>
          <p:nvPr>
            <p:ph type="title"/>
          </p:nvPr>
        </p:nvSpPr>
        <p:spPr>
          <a:xfrm>
            <a:off x="838200" y="517525"/>
            <a:ext cx="10515600" cy="1325700"/>
          </a:xfrm>
          <a:prstGeom prst="rect">
            <a:avLst/>
          </a:prstGeom>
        </p:spPr>
        <p:txBody>
          <a:bodyPr wrap="square" lIns="91425" tIns="91425" rIns="91425" bIns="91425" anchor="ctr" anchorCtr="0">
            <a:noAutofit/>
          </a:bodyPr>
          <a:lstStyle/>
          <a:p>
            <a:pPr lvl="0" rtl="0">
              <a:spcBef>
                <a:spcPts val="0"/>
              </a:spcBef>
              <a:buNone/>
            </a:pPr>
            <a:r>
              <a:rPr lang="en-US"/>
              <a:t>Clinical Table Search Service: Prescribable Drug Ingredients from RxTerms</a:t>
            </a:r>
          </a:p>
        </p:txBody>
      </p:sp>
      <p:sp>
        <p:nvSpPr>
          <p:cNvPr id="353" name="Shape 353"/>
          <p:cNvSpPr txBox="1">
            <a:spLocks noGrp="1"/>
          </p:cNvSpPr>
          <p:nvPr>
            <p:ph type="body" idx="1"/>
          </p:nvPr>
        </p:nvSpPr>
        <p:spPr>
          <a:xfrm>
            <a:off x="627200" y="1898900"/>
            <a:ext cx="10515600" cy="4351200"/>
          </a:xfrm>
          <a:prstGeom prst="rect">
            <a:avLst/>
          </a:prstGeom>
        </p:spPr>
        <p:txBody>
          <a:bodyPr wrap="square" lIns="91425" tIns="91425" rIns="91425" bIns="91425" anchor="t" anchorCtr="0">
            <a:noAutofit/>
          </a:bodyPr>
          <a:lstStyle/>
          <a:p>
            <a:pPr marL="457200" lvl="0" indent="-228600" rtl="0">
              <a:spcBef>
                <a:spcPts val="0"/>
              </a:spcBef>
            </a:pPr>
            <a:r>
              <a:rPr lang="en-US" dirty="0"/>
              <a:t>Prescribable Drug Ingredients: single ingredients that are individual chemicals from RxNorm data </a:t>
            </a:r>
            <a:r>
              <a:rPr lang="en-US" dirty="0" smtClean="0"/>
              <a:t>that might be studied in </a:t>
            </a:r>
            <a:r>
              <a:rPr lang="en-US" dirty="0"/>
              <a:t>clinical genomic studies (2100 terms)</a:t>
            </a:r>
          </a:p>
          <a:p>
            <a:pPr marL="457200" lvl="0" indent="-228600" rtl="0">
              <a:spcBef>
                <a:spcPts val="0"/>
              </a:spcBef>
            </a:pPr>
            <a:r>
              <a:rPr lang="en-US" dirty="0"/>
              <a:t>Table fields:</a:t>
            </a:r>
          </a:p>
          <a:p>
            <a:pPr marL="914400" lvl="1" indent="-228600" rtl="0">
              <a:spcBef>
                <a:spcPts val="0"/>
              </a:spcBef>
            </a:pPr>
            <a:r>
              <a:rPr lang="en-US" dirty="0"/>
              <a:t>code: The RxNorm unique identifier for the ingredient, also known as the RXCUI</a:t>
            </a:r>
          </a:p>
          <a:p>
            <a:pPr marL="914400" lvl="1" indent="-228600" rtl="0">
              <a:spcBef>
                <a:spcPts val="0"/>
              </a:spcBef>
            </a:pPr>
            <a:r>
              <a:rPr lang="en-US" dirty="0"/>
              <a:t>name: a drug ingredient</a:t>
            </a:r>
          </a:p>
          <a:p>
            <a:pPr marL="457200" lvl="0" indent="-228600" rtl="0">
              <a:spcBef>
                <a:spcPts val="0"/>
              </a:spcBef>
            </a:pPr>
            <a:r>
              <a:rPr lang="en-US" sz="2400" u="sng" dirty="0">
                <a:solidFill>
                  <a:schemeClr val="hlink"/>
                </a:solidFill>
                <a:hlinkClick r:id="rId3"/>
              </a:rPr>
              <a:t>https://clin-table-search.lhc.nlm.nih.gov/apidoc/drug_ingredients/v3/doc.html</a:t>
            </a:r>
          </a:p>
          <a:p>
            <a:pPr marL="0" lvl="0" indent="0" rtl="0">
              <a:spcBef>
                <a:spcPts val="0"/>
              </a:spcBef>
              <a:buNone/>
            </a:pPr>
            <a:endParaRPr dirty="0">
              <a:hlinkClick r:id="rId4"/>
            </a:endParaRPr>
          </a:p>
          <a:p>
            <a:pPr marL="0" lvl="0" indent="0" rtl="0">
              <a:spcBef>
                <a:spcPts val="0"/>
              </a:spcBef>
              <a:buNone/>
            </a:pPr>
            <a:endParaRPr dirty="0">
              <a:hlinkClick r:id="rId5"/>
            </a:endParaRPr>
          </a:p>
          <a:p>
            <a:pPr marL="0" lvl="0" indent="0" rtl="0">
              <a:spcBef>
                <a:spcPts val="0"/>
              </a:spcBef>
              <a:buNone/>
            </a:pPr>
            <a:endParaRPr dirty="0">
              <a:latin typeface="Arial"/>
              <a:ea typeface="Arial"/>
              <a:cs typeface="Arial"/>
              <a:sym typeface="Arial"/>
              <a:hlinkClick r:id="rId6"/>
            </a:endParaRPr>
          </a:p>
          <a:p>
            <a:pPr marL="0" lvl="0" indent="0" rtl="0">
              <a:spcBef>
                <a:spcPts val="0"/>
              </a:spcBef>
              <a:buNone/>
            </a:pPr>
            <a:endParaRPr dirty="0"/>
          </a:p>
        </p:txBody>
      </p:sp>
      <p:sp>
        <p:nvSpPr>
          <p:cNvPr id="4" name="Footer Placeholder 3"/>
          <p:cNvSpPr>
            <a:spLocks noGrp="1"/>
          </p:cNvSpPr>
          <p:nvPr>
            <p:ph type="ftr" idx="11"/>
          </p:nvPr>
        </p:nvSpPr>
        <p:spPr/>
        <p:txBody>
          <a:bodyPr/>
          <a:lstStyle/>
          <a:p>
            <a:endParaRPr lang="en-US"/>
          </a:p>
        </p:txBody>
      </p:sp>
    </p:spTree>
    <p:extLst>
      <p:ext uri="{BB962C8B-B14F-4D97-AF65-F5344CB8AC3E}">
        <p14:creationId xmlns:p14="http://schemas.microsoft.com/office/powerpoint/2010/main" val="15133258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Shape 345"/>
          <p:cNvSpPr txBox="1">
            <a:spLocks noGrp="1"/>
          </p:cNvSpPr>
          <p:nvPr>
            <p:ph type="title"/>
          </p:nvPr>
        </p:nvSpPr>
        <p:spPr>
          <a:xfrm>
            <a:off x="838200" y="365125"/>
            <a:ext cx="10515600" cy="1325700"/>
          </a:xfrm>
          <a:prstGeom prst="rect">
            <a:avLst/>
          </a:prstGeom>
        </p:spPr>
        <p:txBody>
          <a:bodyPr wrap="square" lIns="91425" tIns="91425" rIns="91425" bIns="91425" anchor="ctr" anchorCtr="0">
            <a:noAutofit/>
          </a:bodyPr>
          <a:lstStyle/>
          <a:p>
            <a:pPr lvl="0" rtl="0">
              <a:spcBef>
                <a:spcPts val="0"/>
              </a:spcBef>
              <a:buNone/>
            </a:pPr>
            <a:r>
              <a:rPr lang="en-US"/>
              <a:t>Clinical Table Search Service: The Unified Code for Units of Measure (UCUM)</a:t>
            </a:r>
          </a:p>
        </p:txBody>
      </p:sp>
      <p:sp>
        <p:nvSpPr>
          <p:cNvPr id="346" name="Shape 346"/>
          <p:cNvSpPr txBox="1">
            <a:spLocks noGrp="1"/>
          </p:cNvSpPr>
          <p:nvPr>
            <p:ph type="body" idx="1"/>
          </p:nvPr>
        </p:nvSpPr>
        <p:spPr>
          <a:xfrm>
            <a:off x="627200" y="1746500"/>
            <a:ext cx="10515600" cy="4351200"/>
          </a:xfrm>
          <a:prstGeom prst="rect">
            <a:avLst/>
          </a:prstGeom>
        </p:spPr>
        <p:txBody>
          <a:bodyPr wrap="square" lIns="91425" tIns="91425" rIns="91425" bIns="91425" anchor="t" anchorCtr="0">
            <a:noAutofit/>
          </a:bodyPr>
          <a:lstStyle/>
          <a:p>
            <a:pPr marL="457200" lvl="0" indent="-228600" rtl="0">
              <a:spcBef>
                <a:spcPts val="0"/>
              </a:spcBef>
            </a:pPr>
            <a:r>
              <a:rPr lang="en-US" dirty="0"/>
              <a:t>UCUM: Table of </a:t>
            </a:r>
            <a:r>
              <a:rPr lang="en-US" dirty="0" smtClean="0"/>
              <a:t>common </a:t>
            </a:r>
            <a:r>
              <a:rPr lang="en-US" dirty="0"/>
              <a:t>UCUM units (761 terms) with rich synonyms used </a:t>
            </a:r>
            <a:r>
              <a:rPr lang="en-US" dirty="0" smtClean="0"/>
              <a:t>by the </a:t>
            </a:r>
            <a:r>
              <a:rPr lang="en-US" dirty="0"/>
              <a:t>UCUM converter to </a:t>
            </a:r>
            <a:r>
              <a:rPr lang="en-US" dirty="0" smtClean="0"/>
              <a:t>convert any syntactic combination of such units to any other commensurate unit.</a:t>
            </a:r>
            <a:endParaRPr lang="en-US" dirty="0"/>
          </a:p>
          <a:p>
            <a:pPr marL="457200" lvl="0" indent="-228600" rtl="0">
              <a:spcBef>
                <a:spcPts val="0"/>
              </a:spcBef>
            </a:pPr>
            <a:r>
              <a:rPr lang="en-US" dirty="0"/>
              <a:t>Table fields (selected):</a:t>
            </a:r>
          </a:p>
          <a:p>
            <a:pPr marL="914400" lvl="1" indent="-228600" rtl="0">
              <a:spcBef>
                <a:spcPts val="0"/>
              </a:spcBef>
            </a:pPr>
            <a:r>
              <a:rPr lang="en-US" dirty="0" err="1"/>
              <a:t>cs_code</a:t>
            </a:r>
            <a:r>
              <a:rPr lang="en-US" dirty="0"/>
              <a:t>: The unique, case-sensitive code of the unit, e.g, kg.</a:t>
            </a:r>
          </a:p>
          <a:p>
            <a:pPr marL="914400" lvl="1" indent="-228600" rtl="0">
              <a:spcBef>
                <a:spcPts val="0"/>
              </a:spcBef>
            </a:pPr>
            <a:r>
              <a:rPr lang="en-US" dirty="0"/>
              <a:t>name: The name of the unit, e.g, kilogram.</a:t>
            </a:r>
          </a:p>
          <a:p>
            <a:pPr marL="914400" lvl="1" indent="-228600" rtl="0">
              <a:spcBef>
                <a:spcPts val="0"/>
              </a:spcBef>
            </a:pPr>
            <a:r>
              <a:rPr lang="en-US" dirty="0"/>
              <a:t>category: The category of the unit, which can be one of: Clinical, Nonclinical, Constant, or Obsolete.</a:t>
            </a:r>
          </a:p>
          <a:p>
            <a:pPr marL="914400" lvl="1" indent="-228600" rtl="0">
              <a:spcBef>
                <a:spcPts val="0"/>
              </a:spcBef>
            </a:pPr>
            <a:r>
              <a:rPr lang="en-US" dirty="0"/>
              <a:t>synonyms: synonyms for the unit</a:t>
            </a:r>
          </a:p>
          <a:p>
            <a:pPr marL="914400" lvl="1" indent="-228600" rtl="0">
              <a:spcBef>
                <a:spcPts val="0"/>
              </a:spcBef>
            </a:pPr>
            <a:r>
              <a:rPr lang="en-US" dirty="0" err="1"/>
              <a:t>loinc_property</a:t>
            </a:r>
            <a:r>
              <a:rPr lang="en-US" dirty="0"/>
              <a:t>: The LOINC property of the unit, e.g., Mass, MRat. </a:t>
            </a:r>
          </a:p>
          <a:p>
            <a:pPr marL="457200" lvl="0" indent="-228600" rtl="0">
              <a:spcBef>
                <a:spcPts val="0"/>
              </a:spcBef>
            </a:pPr>
            <a:r>
              <a:rPr lang="en-US" u="sng" dirty="0">
                <a:solidFill>
                  <a:schemeClr val="hlink"/>
                </a:solidFill>
                <a:hlinkClick r:id="rId3"/>
              </a:rPr>
              <a:t>https://clin-table-search.lhc.nlm.nih.gov/apidoc/ucum/v3/doc.html</a:t>
            </a:r>
          </a:p>
          <a:p>
            <a:pPr marL="0" lvl="0" indent="0" rtl="0">
              <a:spcBef>
                <a:spcPts val="0"/>
              </a:spcBef>
              <a:buNone/>
            </a:pPr>
            <a:endParaRPr dirty="0">
              <a:latin typeface="Arial"/>
              <a:ea typeface="Arial"/>
              <a:cs typeface="Arial"/>
              <a:sym typeface="Arial"/>
              <a:hlinkClick r:id="rId4"/>
            </a:endParaRPr>
          </a:p>
          <a:p>
            <a:pPr marL="0" lvl="0" indent="0" rtl="0">
              <a:spcBef>
                <a:spcPts val="0"/>
              </a:spcBef>
              <a:buNone/>
            </a:pPr>
            <a:endParaRPr dirty="0">
              <a:hlinkClick r:id="rId5"/>
            </a:endParaRPr>
          </a:p>
          <a:p>
            <a:pPr marL="0" lvl="0" indent="0" rtl="0">
              <a:spcBef>
                <a:spcPts val="0"/>
              </a:spcBef>
              <a:buNone/>
            </a:pPr>
            <a:endParaRPr dirty="0">
              <a:hlinkClick r:id="rId6"/>
            </a:endParaRPr>
          </a:p>
          <a:p>
            <a:pPr marL="0" lvl="0" indent="0" rtl="0">
              <a:spcBef>
                <a:spcPts val="0"/>
              </a:spcBef>
              <a:buNone/>
            </a:pPr>
            <a:endParaRPr dirty="0">
              <a:latin typeface="Arial"/>
              <a:ea typeface="Arial"/>
              <a:cs typeface="Arial"/>
              <a:sym typeface="Arial"/>
              <a:hlinkClick r:id="rId7"/>
            </a:endParaRPr>
          </a:p>
          <a:p>
            <a:pPr marL="0" lvl="0" indent="0" rtl="0">
              <a:spcBef>
                <a:spcPts val="0"/>
              </a:spcBef>
              <a:buNone/>
            </a:pPr>
            <a:endParaRPr dirty="0"/>
          </a:p>
        </p:txBody>
      </p:sp>
      <p:sp>
        <p:nvSpPr>
          <p:cNvPr id="4" name="Footer Placeholder 3"/>
          <p:cNvSpPr>
            <a:spLocks noGrp="1"/>
          </p:cNvSpPr>
          <p:nvPr>
            <p:ph type="ftr" idx="11"/>
          </p:nvPr>
        </p:nvSpPr>
        <p:spPr/>
        <p:txBody>
          <a:bodyPr/>
          <a:lstStyle/>
          <a:p>
            <a:endParaRPr lang="en-US"/>
          </a:p>
        </p:txBody>
      </p:sp>
    </p:spTree>
    <p:extLst>
      <p:ext uri="{BB962C8B-B14F-4D97-AF65-F5344CB8AC3E}">
        <p14:creationId xmlns:p14="http://schemas.microsoft.com/office/powerpoint/2010/main" val="15106351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Motivating example 3</a:t>
            </a:r>
            <a:endParaRPr lang="en-US" dirty="0"/>
          </a:p>
        </p:txBody>
      </p:sp>
      <p:sp>
        <p:nvSpPr>
          <p:cNvPr id="3" name="Text Placeholder 2"/>
          <p:cNvSpPr>
            <a:spLocks noGrp="1"/>
          </p:cNvSpPr>
          <p:nvPr>
            <p:ph type="body" idx="1"/>
          </p:nvPr>
        </p:nvSpPr>
        <p:spPr/>
        <p:txBody>
          <a:bodyPr/>
          <a:lstStyle/>
          <a:p>
            <a:r>
              <a:rPr lang="en-US" dirty="0" smtClean="0"/>
              <a:t>We developed our own sort –of-  relational data base system in the mid 70’s</a:t>
            </a:r>
          </a:p>
          <a:p>
            <a:r>
              <a:rPr lang="en-US" dirty="0" smtClean="0"/>
              <a:t>The  software work that remained was development of data entry forms , data display forms </a:t>
            </a:r>
            <a:r>
              <a:rPr lang="en-US" dirty="0" err="1" smtClean="0"/>
              <a:t>andspecial</a:t>
            </a:r>
            <a:r>
              <a:rPr lang="en-US" dirty="0" smtClean="0"/>
              <a:t> routines process the data that was entered</a:t>
            </a:r>
          </a:p>
          <a:p>
            <a:pPr>
              <a:buFont typeface="Arial" panose="020B0604020202020204" pitchFamily="34" charset="0"/>
              <a:buChar char="•"/>
            </a:pPr>
            <a:r>
              <a:rPr lang="en-US" dirty="0" smtClean="0"/>
              <a:t>We thought that for sure, the industry would develop the a stored form definition equivalent of stored data base definitions an SQL  eliminate a big chunk of the remaining work of developing clinical applications X-forms looked like the answer, but it didn’t happen. </a:t>
            </a:r>
            <a:endParaRPr lang="en-US" dirty="0"/>
          </a:p>
        </p:txBody>
      </p:sp>
      <p:sp>
        <p:nvSpPr>
          <p:cNvPr id="4" name="Footer Placeholder 3"/>
          <p:cNvSpPr>
            <a:spLocks noGrp="1"/>
          </p:cNvSpPr>
          <p:nvPr>
            <p:ph type="ftr" idx="11"/>
          </p:nvPr>
        </p:nvSpPr>
        <p:spPr/>
        <p:txBody>
          <a:bodyPr/>
          <a:lstStyle/>
          <a:p>
            <a:endParaRPr lang="en-US" dirty="0"/>
          </a:p>
        </p:txBody>
      </p:sp>
    </p:spTree>
    <p:extLst>
      <p:ext uri="{BB962C8B-B14F-4D97-AF65-F5344CB8AC3E}">
        <p14:creationId xmlns:p14="http://schemas.microsoft.com/office/powerpoint/2010/main" val="15289057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Genetic tables (code systems)</a:t>
            </a:r>
            <a:endParaRPr lang="en-US" dirty="0"/>
          </a:p>
        </p:txBody>
      </p:sp>
      <p:sp>
        <p:nvSpPr>
          <p:cNvPr id="7" name="Text Placeholder 6"/>
          <p:cNvSpPr>
            <a:spLocks noGrp="1"/>
          </p:cNvSpPr>
          <p:nvPr>
            <p:ph type="body" idx="1"/>
          </p:nvPr>
        </p:nvSpPr>
        <p:spPr/>
        <p:txBody>
          <a:bodyPr/>
          <a:lstStyle/>
          <a:p>
            <a:endParaRPr lang="en-US"/>
          </a:p>
        </p:txBody>
      </p:sp>
    </p:spTree>
    <p:extLst>
      <p:ext uri="{BB962C8B-B14F-4D97-AF65-F5344CB8AC3E}">
        <p14:creationId xmlns:p14="http://schemas.microsoft.com/office/powerpoint/2010/main" val="173872411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Shape 331"/>
          <p:cNvSpPr txBox="1">
            <a:spLocks noGrp="1"/>
          </p:cNvSpPr>
          <p:nvPr>
            <p:ph type="title"/>
          </p:nvPr>
        </p:nvSpPr>
        <p:spPr>
          <a:xfrm>
            <a:off x="838200" y="365125"/>
            <a:ext cx="10515600" cy="1325700"/>
          </a:xfrm>
          <a:prstGeom prst="rect">
            <a:avLst/>
          </a:prstGeom>
        </p:spPr>
        <p:txBody>
          <a:bodyPr wrap="square" lIns="91425" tIns="91425" rIns="91425" bIns="91425" anchor="ctr" anchorCtr="0">
            <a:noAutofit/>
          </a:bodyPr>
          <a:lstStyle/>
          <a:p>
            <a:pPr lvl="0" rtl="0">
              <a:spcBef>
                <a:spcPts val="0"/>
              </a:spcBef>
              <a:buNone/>
            </a:pPr>
            <a:r>
              <a:rPr lang="en-US"/>
              <a:t>Clinical Table Search Service: dbVar</a:t>
            </a:r>
          </a:p>
        </p:txBody>
      </p:sp>
      <p:sp>
        <p:nvSpPr>
          <p:cNvPr id="332" name="Shape 332"/>
          <p:cNvSpPr txBox="1">
            <a:spLocks noGrp="1"/>
          </p:cNvSpPr>
          <p:nvPr>
            <p:ph type="body" idx="1"/>
          </p:nvPr>
        </p:nvSpPr>
        <p:spPr>
          <a:xfrm>
            <a:off x="627200" y="1746500"/>
            <a:ext cx="10515600" cy="4351200"/>
          </a:xfrm>
          <a:prstGeom prst="rect">
            <a:avLst/>
          </a:prstGeom>
        </p:spPr>
        <p:txBody>
          <a:bodyPr wrap="square" lIns="91425" tIns="91425" rIns="91425" bIns="91425" anchor="t" anchorCtr="0">
            <a:noAutofit/>
          </a:bodyPr>
          <a:lstStyle/>
          <a:p>
            <a:pPr marL="457200" lvl="0" indent="-228600" rtl="0">
              <a:spcBef>
                <a:spcPts val="0"/>
              </a:spcBef>
            </a:pPr>
            <a:r>
              <a:rPr lang="en-US"/>
              <a:t>dbVar – NCBI’s table of structural variations (39 million + terms) derived from a very complicated set of tables.</a:t>
            </a:r>
          </a:p>
          <a:p>
            <a:pPr marL="914400" lvl="1" indent="-228600" rtl="0">
              <a:spcBef>
                <a:spcPts val="0"/>
              </a:spcBef>
            </a:pPr>
            <a:r>
              <a:rPr lang="en-US" sz="2400"/>
              <a:t>But diminishing importance because of emphasis on ClinVar</a:t>
            </a:r>
          </a:p>
          <a:p>
            <a:pPr marL="457200" lvl="0" indent="-228600" rtl="0">
              <a:spcBef>
                <a:spcPts val="0"/>
              </a:spcBef>
            </a:pPr>
            <a:r>
              <a:rPr lang="en-US"/>
              <a:t>Table Fields (selected)</a:t>
            </a:r>
          </a:p>
          <a:p>
            <a:pPr marL="914400" lvl="1" indent="-228600" rtl="0">
              <a:spcBef>
                <a:spcPts val="0"/>
              </a:spcBef>
            </a:pPr>
            <a:r>
              <a:rPr lang="en-US"/>
              <a:t>ID: numeric, unique identifier for each variant</a:t>
            </a:r>
          </a:p>
          <a:p>
            <a:pPr marL="914400" lvl="1" indent="-228600" rtl="0">
              <a:spcBef>
                <a:spcPts val="0"/>
              </a:spcBef>
            </a:pPr>
            <a:endParaRPr/>
          </a:p>
          <a:p>
            <a:pPr marL="457200" lvl="0" indent="-228600" rtl="0">
              <a:spcBef>
                <a:spcPts val="0"/>
              </a:spcBef>
            </a:pPr>
            <a:r>
              <a:rPr lang="en-US" u="sng">
                <a:solidFill>
                  <a:schemeClr val="hlink"/>
                </a:solidFill>
                <a:hlinkClick r:id="rId3"/>
              </a:rPr>
              <a:t>https://clin-table-search.lhc.nlm.nih.gov/apidoc/dbvar/v3/doc.html</a:t>
            </a:r>
          </a:p>
          <a:p>
            <a:pPr marL="0" lvl="0" indent="0" rtl="0">
              <a:spcBef>
                <a:spcPts val="0"/>
              </a:spcBef>
              <a:buNone/>
            </a:pPr>
            <a:endParaRPr>
              <a:latin typeface="Arial"/>
              <a:ea typeface="Arial"/>
              <a:cs typeface="Arial"/>
              <a:sym typeface="Arial"/>
              <a:hlinkClick r:id="rId4"/>
            </a:endParaRPr>
          </a:p>
          <a:p>
            <a:pPr marL="0" lvl="0" indent="0" rtl="0">
              <a:spcBef>
                <a:spcPts val="0"/>
              </a:spcBef>
              <a:buNone/>
            </a:pPr>
            <a:endParaRPr/>
          </a:p>
        </p:txBody>
      </p:sp>
      <p:sp>
        <p:nvSpPr>
          <p:cNvPr id="4" name="Footer Placeholder 3"/>
          <p:cNvSpPr>
            <a:spLocks noGrp="1"/>
          </p:cNvSpPr>
          <p:nvPr>
            <p:ph type="ftr" idx="11"/>
          </p:nvPr>
        </p:nvSpPr>
        <p:spPr/>
        <p:txBody>
          <a:bodyPr/>
          <a:lstStyle/>
          <a:p>
            <a:endParaRPr lang="en-US"/>
          </a:p>
        </p:txBody>
      </p:sp>
    </p:spTree>
    <p:extLst>
      <p:ext uri="{BB962C8B-B14F-4D97-AF65-F5344CB8AC3E}">
        <p14:creationId xmlns:p14="http://schemas.microsoft.com/office/powerpoint/2010/main" val="11014683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Shape 359"/>
          <p:cNvSpPr txBox="1">
            <a:spLocks noGrp="1"/>
          </p:cNvSpPr>
          <p:nvPr>
            <p:ph type="title"/>
          </p:nvPr>
        </p:nvSpPr>
        <p:spPr>
          <a:xfrm>
            <a:off x="838200" y="365125"/>
            <a:ext cx="10515600" cy="1325700"/>
          </a:xfrm>
          <a:prstGeom prst="rect">
            <a:avLst/>
          </a:prstGeom>
        </p:spPr>
        <p:txBody>
          <a:bodyPr wrap="square" lIns="91425" tIns="91425" rIns="91425" bIns="91425" anchor="ctr" anchorCtr="0">
            <a:noAutofit/>
          </a:bodyPr>
          <a:lstStyle/>
          <a:p>
            <a:pPr lvl="0" rtl="0">
              <a:spcBef>
                <a:spcPts val="0"/>
              </a:spcBef>
              <a:buNone/>
            </a:pPr>
            <a:r>
              <a:rPr lang="en-US"/>
              <a:t>Clinical Table Search Service: ClinVar Variations</a:t>
            </a:r>
          </a:p>
        </p:txBody>
      </p:sp>
      <p:sp>
        <p:nvSpPr>
          <p:cNvPr id="360" name="Shape 360"/>
          <p:cNvSpPr txBox="1">
            <a:spLocks noGrp="1"/>
          </p:cNvSpPr>
          <p:nvPr>
            <p:ph type="body" idx="1"/>
          </p:nvPr>
        </p:nvSpPr>
        <p:spPr>
          <a:xfrm>
            <a:off x="627200" y="1746500"/>
            <a:ext cx="10515600" cy="4351200"/>
          </a:xfrm>
          <a:prstGeom prst="rect">
            <a:avLst/>
          </a:prstGeom>
        </p:spPr>
        <p:txBody>
          <a:bodyPr wrap="square" lIns="91425" tIns="91425" rIns="91425" bIns="91425" anchor="t" anchorCtr="0">
            <a:noAutofit/>
          </a:bodyPr>
          <a:lstStyle/>
          <a:p>
            <a:pPr marL="457200" lvl="0" indent="-228600" rtl="0">
              <a:spcBef>
                <a:spcPts val="0"/>
              </a:spcBef>
            </a:pPr>
            <a:r>
              <a:rPr lang="en-US" dirty="0"/>
              <a:t>ClinVar Variations</a:t>
            </a:r>
            <a:r>
              <a:rPr lang="en-US" dirty="0" smtClean="0"/>
              <a:t>:  </a:t>
            </a:r>
            <a:r>
              <a:rPr lang="en-US" dirty="0"/>
              <a:t>table of all variations (135K+) with clinical implications registered in NCBI’s ClinVar. Table includes HGVS protein, transcript, and genomic syntax, and much more. Now includes structural variations with known clinical effects</a:t>
            </a:r>
            <a:r>
              <a:rPr lang="en-US" dirty="0" smtClean="0"/>
              <a:t>. Our table is not up to date and has less than half of the variants now available in </a:t>
            </a:r>
            <a:r>
              <a:rPr lang="en-US" dirty="0" err="1" smtClean="0"/>
              <a:t>ClinVar</a:t>
            </a:r>
            <a:r>
              <a:rPr lang="en-US" dirty="0" smtClean="0"/>
              <a:t> (but an update is in the works)</a:t>
            </a:r>
            <a:endParaRPr lang="en-US" dirty="0"/>
          </a:p>
          <a:p>
            <a:pPr marL="457200" lvl="0" indent="-228600" rtl="0">
              <a:spcBef>
                <a:spcPts val="0"/>
              </a:spcBef>
            </a:pPr>
            <a:r>
              <a:rPr lang="en-US" dirty="0"/>
              <a:t>Table fields (selected):</a:t>
            </a:r>
          </a:p>
          <a:p>
            <a:pPr marL="914400" lvl="1" indent="-228600" rtl="0">
              <a:spcBef>
                <a:spcPts val="0"/>
              </a:spcBef>
            </a:pPr>
            <a:r>
              <a:rPr lang="en-US" dirty="0" err="1" smtClean="0"/>
              <a:t>VariationID</a:t>
            </a:r>
            <a:endParaRPr lang="en-US" dirty="0"/>
          </a:p>
          <a:p>
            <a:pPr marL="914400" lvl="1" indent="-228600" rtl="0">
              <a:spcBef>
                <a:spcPts val="0"/>
              </a:spcBef>
            </a:pPr>
            <a:r>
              <a:rPr lang="en-US" dirty="0"/>
              <a:t>HGVS </a:t>
            </a:r>
            <a:r>
              <a:rPr lang="en-US" dirty="0" smtClean="0"/>
              <a:t>expressions</a:t>
            </a:r>
            <a:endParaRPr lang="en-US" dirty="0"/>
          </a:p>
          <a:p>
            <a:pPr marL="914400" lvl="1" indent="-228600" rtl="0">
              <a:spcBef>
                <a:spcPts val="0"/>
              </a:spcBef>
            </a:pPr>
            <a:endParaRPr dirty="0"/>
          </a:p>
          <a:p>
            <a:pPr marL="457200" lvl="0" indent="-228600" rtl="0">
              <a:spcBef>
                <a:spcPts val="0"/>
              </a:spcBef>
              <a:buFont typeface="Arial"/>
            </a:pPr>
            <a:r>
              <a:rPr lang="en-US" sz="2400" u="sng" dirty="0">
                <a:solidFill>
                  <a:schemeClr val="hlink"/>
                </a:solidFill>
                <a:hlinkClick r:id="rId3"/>
              </a:rPr>
              <a:t>https://clin-table-search.lhc.nlm.nih.gov/apidoc/variants/v3/doc.html</a:t>
            </a:r>
            <a:r>
              <a:rPr lang="en-US" sz="2400" dirty="0"/>
              <a:t> </a:t>
            </a:r>
          </a:p>
          <a:p>
            <a:pPr marL="457200" lvl="0" indent="-228600" rtl="0">
              <a:spcBef>
                <a:spcPts val="0"/>
              </a:spcBef>
            </a:pPr>
            <a:endParaRPr dirty="0">
              <a:hlinkClick r:id="rId4"/>
            </a:endParaRPr>
          </a:p>
          <a:p>
            <a:pPr marL="0" lvl="0" indent="0" rtl="0">
              <a:spcBef>
                <a:spcPts val="0"/>
              </a:spcBef>
              <a:buNone/>
            </a:pPr>
            <a:endParaRPr dirty="0">
              <a:hlinkClick r:id="rId5"/>
            </a:endParaRPr>
          </a:p>
          <a:p>
            <a:pPr marL="0" lvl="0" indent="0" rtl="0">
              <a:spcBef>
                <a:spcPts val="0"/>
              </a:spcBef>
              <a:buNone/>
            </a:pPr>
            <a:endParaRPr dirty="0">
              <a:latin typeface="Arial"/>
              <a:ea typeface="Arial"/>
              <a:cs typeface="Arial"/>
              <a:sym typeface="Arial"/>
              <a:hlinkClick r:id="rId6"/>
            </a:endParaRPr>
          </a:p>
          <a:p>
            <a:pPr marL="0" lvl="0" indent="0" rtl="0">
              <a:spcBef>
                <a:spcPts val="0"/>
              </a:spcBef>
              <a:buNone/>
            </a:pPr>
            <a:endParaRPr dirty="0"/>
          </a:p>
        </p:txBody>
      </p:sp>
      <p:sp>
        <p:nvSpPr>
          <p:cNvPr id="4" name="Footer Placeholder 3"/>
          <p:cNvSpPr>
            <a:spLocks noGrp="1"/>
          </p:cNvSpPr>
          <p:nvPr>
            <p:ph type="ftr" idx="11"/>
          </p:nvPr>
        </p:nvSpPr>
        <p:spPr/>
        <p:txBody>
          <a:bodyPr/>
          <a:lstStyle/>
          <a:p>
            <a:endParaRPr lang="en-US"/>
          </a:p>
        </p:txBody>
      </p:sp>
    </p:spTree>
    <p:extLst>
      <p:ext uri="{BB962C8B-B14F-4D97-AF65-F5344CB8AC3E}">
        <p14:creationId xmlns:p14="http://schemas.microsoft.com/office/powerpoint/2010/main" val="4222203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Shape 317"/>
          <p:cNvSpPr txBox="1">
            <a:spLocks noGrp="1"/>
          </p:cNvSpPr>
          <p:nvPr>
            <p:ph type="title"/>
          </p:nvPr>
        </p:nvSpPr>
        <p:spPr>
          <a:xfrm>
            <a:off x="838200" y="136525"/>
            <a:ext cx="10515600" cy="1325700"/>
          </a:xfrm>
          <a:prstGeom prst="rect">
            <a:avLst/>
          </a:prstGeom>
        </p:spPr>
        <p:txBody>
          <a:bodyPr wrap="square" lIns="91425" tIns="91425" rIns="91425" bIns="91425" anchor="ctr" anchorCtr="0">
            <a:noAutofit/>
          </a:bodyPr>
          <a:lstStyle/>
          <a:p>
            <a:pPr lvl="0" rtl="0">
              <a:spcBef>
                <a:spcPts val="0"/>
              </a:spcBef>
              <a:buNone/>
            </a:pPr>
            <a:r>
              <a:rPr lang="en-US"/>
              <a:t>Clinical Table Search Service: COSMIC</a:t>
            </a:r>
          </a:p>
        </p:txBody>
      </p:sp>
      <p:sp>
        <p:nvSpPr>
          <p:cNvPr id="318" name="Shape 318"/>
          <p:cNvSpPr txBox="1">
            <a:spLocks noGrp="1"/>
          </p:cNvSpPr>
          <p:nvPr>
            <p:ph type="body" idx="1"/>
          </p:nvPr>
        </p:nvSpPr>
        <p:spPr>
          <a:xfrm>
            <a:off x="149550" y="1175000"/>
            <a:ext cx="11772900" cy="4389300"/>
          </a:xfrm>
          <a:prstGeom prst="rect">
            <a:avLst/>
          </a:prstGeom>
        </p:spPr>
        <p:txBody>
          <a:bodyPr wrap="square" lIns="91425" tIns="91425" rIns="91425" bIns="91425" anchor="t" anchorCtr="0">
            <a:noAutofit/>
          </a:bodyPr>
          <a:lstStyle/>
          <a:p>
            <a:pPr marL="457200" lvl="0" indent="-381000" rtl="0">
              <a:spcBef>
                <a:spcPts val="0"/>
              </a:spcBef>
              <a:buSzPct val="100000"/>
            </a:pPr>
            <a:r>
              <a:rPr lang="en-US" sz="2400" dirty="0"/>
              <a:t>COSMIC: Table of somatic (cancer-causing) variations with field content similar to ClinVar</a:t>
            </a:r>
          </a:p>
          <a:p>
            <a:pPr marL="914400" lvl="1" indent="-228600" rtl="0">
              <a:spcBef>
                <a:spcPts val="0"/>
              </a:spcBef>
            </a:pPr>
            <a:r>
              <a:rPr lang="en-US" dirty="0"/>
              <a:t>It is separated into two </a:t>
            </a:r>
            <a:r>
              <a:rPr lang="en-US" dirty="0" smtClean="0"/>
              <a:t>APIs– </a:t>
            </a:r>
            <a:r>
              <a:rPr lang="en-US" dirty="0"/>
              <a:t>one for structural variations (230K+ terms), and </a:t>
            </a:r>
            <a:r>
              <a:rPr lang="en-US" dirty="0" smtClean="0"/>
              <a:t>another larger one for </a:t>
            </a:r>
            <a:r>
              <a:rPr lang="en-US" dirty="0"/>
              <a:t>discrete variations (almost 4 million terms)</a:t>
            </a:r>
          </a:p>
          <a:p>
            <a:pPr marL="457200" lvl="0" indent="-381000" rtl="0">
              <a:spcBef>
                <a:spcPts val="0"/>
              </a:spcBef>
              <a:buSzPct val="100000"/>
            </a:pPr>
            <a:r>
              <a:rPr lang="en-US" sz="2400" dirty="0"/>
              <a:t>COSMIC table fields (selected and pre-processed)</a:t>
            </a:r>
          </a:p>
          <a:p>
            <a:pPr marL="914400" lvl="1" indent="-228600" rtl="0">
              <a:spcBef>
                <a:spcPts val="0"/>
              </a:spcBef>
            </a:pPr>
            <a:r>
              <a:rPr lang="en-US" dirty="0" err="1" smtClean="0"/>
              <a:t>AccessionNumber</a:t>
            </a:r>
            <a:r>
              <a:rPr lang="en-US" dirty="0"/>
              <a:t> </a:t>
            </a:r>
            <a:r>
              <a:rPr lang="en-US" dirty="0" smtClean="0"/>
              <a:t>- </a:t>
            </a:r>
            <a:r>
              <a:rPr lang="en-US" dirty="0"/>
              <a:t>The transcript identifier of the gene (a record ID)</a:t>
            </a:r>
          </a:p>
          <a:p>
            <a:pPr marL="914400" lvl="1" indent="-228600" rtl="0">
              <a:spcBef>
                <a:spcPts val="0"/>
              </a:spcBef>
            </a:pPr>
            <a:r>
              <a:rPr lang="en-US" dirty="0" err="1"/>
              <a:t>GeneName</a:t>
            </a:r>
            <a:r>
              <a:rPr lang="en-US" dirty="0"/>
              <a:t> - a short alphanumeric identifier for the gene, e.g. “SEMA3C”</a:t>
            </a:r>
          </a:p>
          <a:p>
            <a:pPr marL="914400" lvl="1" indent="-228600" rtl="0">
              <a:spcBef>
                <a:spcPts val="0"/>
              </a:spcBef>
            </a:pPr>
            <a:r>
              <a:rPr lang="en-US" dirty="0" err="1"/>
              <a:t>MutationCDS</a:t>
            </a:r>
            <a:r>
              <a:rPr lang="en-US" dirty="0"/>
              <a:t> - The location of the change on the transcript, and what the base pair changed from and to</a:t>
            </a:r>
          </a:p>
          <a:p>
            <a:pPr marL="914400" lvl="1" indent="-228600" rtl="0">
              <a:spcBef>
                <a:spcPts val="0"/>
              </a:spcBef>
            </a:pPr>
            <a:r>
              <a:rPr lang="en-US" dirty="0" err="1"/>
              <a:t>MutationGenomePosition</a:t>
            </a:r>
            <a:r>
              <a:rPr lang="en-US" dirty="0"/>
              <a:t> - The chromosome number and base pair position of the change within that chromosome.</a:t>
            </a:r>
          </a:p>
          <a:p>
            <a:pPr marL="914400" lvl="1" indent="-228600" rtl="0">
              <a:spcBef>
                <a:spcPts val="0"/>
              </a:spcBef>
            </a:pPr>
            <a:r>
              <a:rPr lang="en-US" dirty="0"/>
              <a:t>Site - The type of cancer and its location on the body</a:t>
            </a:r>
          </a:p>
          <a:p>
            <a:pPr marL="914400" lvl="1" indent="-228600" rtl="0">
              <a:spcBef>
                <a:spcPts val="0"/>
              </a:spcBef>
            </a:pPr>
            <a:r>
              <a:rPr lang="en-US" dirty="0" err="1"/>
              <a:t>PubmedPMID</a:t>
            </a:r>
            <a:r>
              <a:rPr lang="en-US" dirty="0"/>
              <a:t> - An ID in PubMed for the paper reporting the mutation</a:t>
            </a:r>
          </a:p>
          <a:p>
            <a:pPr marL="457200" lvl="0" indent="-368300" rtl="0">
              <a:spcBef>
                <a:spcPts val="0"/>
              </a:spcBef>
              <a:buSzPct val="100000"/>
            </a:pPr>
            <a:r>
              <a:rPr lang="en-US" sz="2200" u="sng" dirty="0">
                <a:solidFill>
                  <a:schemeClr val="hlink"/>
                </a:solidFill>
                <a:hlinkClick r:id="rId3"/>
              </a:rPr>
              <a:t>https://clin-table-search.lhc.nlm.nih.gov/apidoc/cosmic/v3/doc.html</a:t>
            </a:r>
          </a:p>
          <a:p>
            <a:pPr marL="457200" lvl="0" indent="-368300" rtl="0">
              <a:spcBef>
                <a:spcPts val="0"/>
              </a:spcBef>
              <a:buSzPct val="100000"/>
            </a:pPr>
            <a:r>
              <a:rPr lang="en-US" sz="2200" u="sng" dirty="0">
                <a:solidFill>
                  <a:schemeClr val="hlink"/>
                </a:solidFill>
                <a:hlinkClick r:id="rId4"/>
              </a:rPr>
              <a:t>https://clin-table-search.lhc.nlm.nih.gov/apidoc/cosmic_struct/v3/doc.html</a:t>
            </a:r>
          </a:p>
        </p:txBody>
      </p:sp>
      <p:sp>
        <p:nvSpPr>
          <p:cNvPr id="4" name="Footer Placeholder 3"/>
          <p:cNvSpPr>
            <a:spLocks noGrp="1"/>
          </p:cNvSpPr>
          <p:nvPr>
            <p:ph type="ftr" idx="11"/>
          </p:nvPr>
        </p:nvSpPr>
        <p:spPr/>
        <p:txBody>
          <a:bodyPr/>
          <a:lstStyle/>
          <a:p>
            <a:endParaRPr lang="en-US"/>
          </a:p>
        </p:txBody>
      </p:sp>
    </p:spTree>
    <p:extLst>
      <p:ext uri="{BB962C8B-B14F-4D97-AF65-F5344CB8AC3E}">
        <p14:creationId xmlns:p14="http://schemas.microsoft.com/office/powerpoint/2010/main" val="73520417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Shape 324"/>
          <p:cNvSpPr txBox="1">
            <a:spLocks noGrp="1"/>
          </p:cNvSpPr>
          <p:nvPr>
            <p:ph type="title"/>
          </p:nvPr>
        </p:nvSpPr>
        <p:spPr>
          <a:xfrm>
            <a:off x="838200" y="522288"/>
            <a:ext cx="10515600" cy="1325700"/>
          </a:xfrm>
          <a:prstGeom prst="rect">
            <a:avLst/>
          </a:prstGeom>
        </p:spPr>
        <p:txBody>
          <a:bodyPr wrap="square" lIns="91425" tIns="91425" rIns="91425" bIns="91425" anchor="ctr" anchorCtr="0">
            <a:noAutofit/>
          </a:bodyPr>
          <a:lstStyle/>
          <a:p>
            <a:pPr lvl="0" rtl="0">
              <a:spcBef>
                <a:spcPts val="0"/>
              </a:spcBef>
              <a:buNone/>
            </a:pPr>
            <a:r>
              <a:rPr lang="en-US" dirty="0"/>
              <a:t>Clinical Table Search Service: Cytogenetic Locations</a:t>
            </a:r>
          </a:p>
        </p:txBody>
      </p:sp>
      <p:sp>
        <p:nvSpPr>
          <p:cNvPr id="325" name="Shape 325"/>
          <p:cNvSpPr txBox="1">
            <a:spLocks noGrp="1"/>
          </p:cNvSpPr>
          <p:nvPr>
            <p:ph type="body" idx="1"/>
          </p:nvPr>
        </p:nvSpPr>
        <p:spPr>
          <a:xfrm>
            <a:off x="627200" y="1746500"/>
            <a:ext cx="10515600" cy="4351200"/>
          </a:xfrm>
          <a:prstGeom prst="rect">
            <a:avLst/>
          </a:prstGeom>
        </p:spPr>
        <p:txBody>
          <a:bodyPr wrap="square" lIns="91425" tIns="91425" rIns="91425" bIns="91425" anchor="t" anchorCtr="0">
            <a:noAutofit/>
          </a:bodyPr>
          <a:lstStyle/>
          <a:p>
            <a:pPr marL="457200" lvl="0" indent="-228600" rtl="0">
              <a:spcBef>
                <a:spcPts val="0"/>
              </a:spcBef>
            </a:pPr>
            <a:r>
              <a:rPr lang="en-US" dirty="0"/>
              <a:t>Cytogenetic locations: </a:t>
            </a:r>
            <a:r>
              <a:rPr lang="en-US" dirty="0" smtClean="0"/>
              <a:t> the position </a:t>
            </a:r>
            <a:r>
              <a:rPr lang="en-US" dirty="0"/>
              <a:t>in a specific region of </a:t>
            </a:r>
            <a:r>
              <a:rPr lang="en-US" dirty="0" smtClean="0"/>
              <a:t>a chromosome </a:t>
            </a:r>
            <a:r>
              <a:rPr lang="en-US" dirty="0"/>
              <a:t>(862 terms). </a:t>
            </a:r>
            <a:r>
              <a:rPr lang="en-US" dirty="0" smtClean="0"/>
              <a:t>A list of all unique such locations recorded in any  ClinVar record.</a:t>
            </a:r>
            <a:endParaRPr lang="en-US" dirty="0"/>
          </a:p>
          <a:p>
            <a:pPr marL="457200" lvl="0" indent="-228600" rtl="0">
              <a:spcBef>
                <a:spcPts val="0"/>
              </a:spcBef>
            </a:pPr>
            <a:r>
              <a:rPr lang="en-US" dirty="0"/>
              <a:t>Table fields:</a:t>
            </a:r>
          </a:p>
          <a:p>
            <a:pPr marL="914400" lvl="1" indent="-228600" rtl="0">
              <a:spcBef>
                <a:spcPts val="0"/>
              </a:spcBef>
            </a:pPr>
            <a:r>
              <a:rPr lang="en-US" dirty="0"/>
              <a:t>Chromosome: the chromosome number</a:t>
            </a:r>
          </a:p>
          <a:p>
            <a:pPr marL="914400" lvl="1" indent="-228600" rtl="0">
              <a:spcBef>
                <a:spcPts val="0"/>
              </a:spcBef>
            </a:pPr>
            <a:r>
              <a:rPr lang="en-US" dirty="0"/>
              <a:t>Location: arm, band, </a:t>
            </a:r>
            <a:r>
              <a:rPr lang="en-US" dirty="0" err="1"/>
              <a:t>iscn_start</a:t>
            </a:r>
            <a:r>
              <a:rPr lang="en-US" dirty="0"/>
              <a:t>, </a:t>
            </a:r>
            <a:r>
              <a:rPr lang="en-US" dirty="0" err="1"/>
              <a:t>iscn_stop</a:t>
            </a:r>
            <a:endParaRPr lang="en-US" dirty="0"/>
          </a:p>
          <a:p>
            <a:pPr marL="914400" lvl="1" indent="-228600" rtl="0">
              <a:spcBef>
                <a:spcPts val="0"/>
              </a:spcBef>
            </a:pPr>
            <a:r>
              <a:rPr lang="en-US" dirty="0"/>
              <a:t>Stain: the stain field from the source data file</a:t>
            </a:r>
          </a:p>
          <a:p>
            <a:pPr marL="457200" lvl="0" indent="-228600" rtl="0">
              <a:spcBef>
                <a:spcPts val="0"/>
              </a:spcBef>
            </a:pPr>
            <a:r>
              <a:rPr lang="en-US" sz="2400" u="sng" dirty="0">
                <a:solidFill>
                  <a:schemeClr val="hlink"/>
                </a:solidFill>
                <a:hlinkClick r:id="rId3"/>
              </a:rPr>
              <a:t>https://clin-table-search.lhc.nlm.nih.gov/apidoc/cytogenetic_locs/v3/doc.html</a:t>
            </a:r>
          </a:p>
          <a:p>
            <a:pPr marL="0" lvl="0" indent="0" rtl="0">
              <a:spcBef>
                <a:spcPts val="0"/>
              </a:spcBef>
              <a:buNone/>
            </a:pPr>
            <a:endParaRPr dirty="0"/>
          </a:p>
        </p:txBody>
      </p:sp>
      <p:sp>
        <p:nvSpPr>
          <p:cNvPr id="4" name="Footer Placeholder 3"/>
          <p:cNvSpPr>
            <a:spLocks noGrp="1"/>
          </p:cNvSpPr>
          <p:nvPr>
            <p:ph type="ftr" idx="11"/>
          </p:nvPr>
        </p:nvSpPr>
        <p:spPr/>
        <p:txBody>
          <a:bodyPr/>
          <a:lstStyle/>
          <a:p>
            <a:endParaRPr lang="en-US"/>
          </a:p>
        </p:txBody>
      </p:sp>
    </p:spTree>
    <p:extLst>
      <p:ext uri="{BB962C8B-B14F-4D97-AF65-F5344CB8AC3E}">
        <p14:creationId xmlns:p14="http://schemas.microsoft.com/office/powerpoint/2010/main" val="77360175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Shape 310"/>
          <p:cNvSpPr txBox="1">
            <a:spLocks noGrp="1"/>
          </p:cNvSpPr>
          <p:nvPr>
            <p:ph type="title"/>
          </p:nvPr>
        </p:nvSpPr>
        <p:spPr>
          <a:xfrm>
            <a:off x="838200" y="365125"/>
            <a:ext cx="10515600" cy="1325700"/>
          </a:xfrm>
          <a:prstGeom prst="rect">
            <a:avLst/>
          </a:prstGeom>
        </p:spPr>
        <p:txBody>
          <a:bodyPr wrap="square" lIns="91425" tIns="91425" rIns="91425" bIns="91425" anchor="ctr" anchorCtr="0">
            <a:noAutofit/>
          </a:bodyPr>
          <a:lstStyle/>
          <a:p>
            <a:pPr lvl="0" rtl="0">
              <a:spcBef>
                <a:spcPts val="0"/>
              </a:spcBef>
              <a:buNone/>
            </a:pPr>
            <a:r>
              <a:rPr lang="en-US" dirty="0"/>
              <a:t>Clinical Table Search Service: Genes</a:t>
            </a:r>
          </a:p>
        </p:txBody>
      </p:sp>
      <p:sp>
        <p:nvSpPr>
          <p:cNvPr id="311" name="Shape 311"/>
          <p:cNvSpPr txBox="1">
            <a:spLocks noGrp="1"/>
          </p:cNvSpPr>
          <p:nvPr>
            <p:ph type="body" idx="1"/>
          </p:nvPr>
        </p:nvSpPr>
        <p:spPr>
          <a:xfrm>
            <a:off x="389800" y="1368450"/>
            <a:ext cx="11523900" cy="4617900"/>
          </a:xfrm>
          <a:prstGeom prst="rect">
            <a:avLst/>
          </a:prstGeom>
        </p:spPr>
        <p:txBody>
          <a:bodyPr wrap="square" lIns="91425" tIns="91425" rIns="91425" bIns="91425" anchor="t" anchorCtr="0">
            <a:noAutofit/>
          </a:bodyPr>
          <a:lstStyle/>
          <a:p>
            <a:pPr marL="457200" lvl="0" indent="-381000" rtl="0">
              <a:spcBef>
                <a:spcPts val="0"/>
              </a:spcBef>
              <a:buSzPct val="100000"/>
            </a:pPr>
            <a:r>
              <a:rPr lang="en-US" dirty="0">
                <a:latin typeface="Calibri" panose="020F0502020204030204" pitchFamily="34" charset="0"/>
                <a:ea typeface="Arial"/>
                <a:cs typeface="Arial"/>
                <a:sym typeface="Arial"/>
              </a:rPr>
              <a:t>There are two tables: Genes and NCBI genes</a:t>
            </a:r>
          </a:p>
          <a:p>
            <a:pPr marL="914400" lvl="1" indent="-342900" rtl="0">
              <a:spcBef>
                <a:spcPts val="0"/>
              </a:spcBef>
              <a:buSzPct val="100000"/>
            </a:pPr>
            <a:r>
              <a:rPr lang="en-US" dirty="0">
                <a:latin typeface="Calibri" panose="020F0502020204030204" pitchFamily="34" charset="0"/>
                <a:ea typeface="Arial"/>
                <a:cs typeface="Arial"/>
                <a:sym typeface="Arial"/>
              </a:rPr>
              <a:t>Genes: This table carries all of the gene names and symbols declared by the HUGO Gene Nomenclature Committee (HGNC), and includes about 37,000 terms</a:t>
            </a:r>
          </a:p>
          <a:p>
            <a:pPr marL="1371600" lvl="2" indent="-342900" rtl="0">
              <a:spcBef>
                <a:spcPts val="0"/>
              </a:spcBef>
              <a:buSzPct val="100000"/>
            </a:pPr>
            <a:r>
              <a:rPr lang="en-US" sz="2400" u="sng" dirty="0">
                <a:solidFill>
                  <a:schemeClr val="hlink"/>
                </a:solidFill>
                <a:latin typeface="Calibri" panose="020F0502020204030204" pitchFamily="34" charset="0"/>
                <a:hlinkClick r:id="rId3"/>
              </a:rPr>
              <a:t>https://clin-table-search.lhc.nlm.nih.gov/apidoc/genes/v3/doc.html</a:t>
            </a:r>
          </a:p>
          <a:p>
            <a:pPr marL="914400" lvl="1" indent="-342900" rtl="0">
              <a:spcBef>
                <a:spcPts val="0"/>
              </a:spcBef>
              <a:buSzPct val="100000"/>
            </a:pPr>
            <a:r>
              <a:rPr lang="en-US" dirty="0">
                <a:latin typeface="Calibri" panose="020F0502020204030204" pitchFamily="34" charset="0"/>
                <a:ea typeface="Arial"/>
                <a:cs typeface="Arial"/>
                <a:sym typeface="Arial"/>
              </a:rPr>
              <a:t>NCBI Genes: this table includes IDs for about 60K genes </a:t>
            </a:r>
            <a:r>
              <a:rPr lang="en-US" dirty="0" smtClean="0">
                <a:latin typeface="Calibri" panose="020F0502020204030204" pitchFamily="34" charset="0"/>
                <a:ea typeface="Arial"/>
                <a:cs typeface="Arial"/>
                <a:sym typeface="Arial"/>
              </a:rPr>
              <a:t>including those that that </a:t>
            </a:r>
            <a:r>
              <a:rPr lang="en-US" dirty="0">
                <a:latin typeface="Calibri" panose="020F0502020204030204" pitchFamily="34" charset="0"/>
                <a:ea typeface="Arial"/>
                <a:cs typeface="Arial"/>
                <a:sym typeface="Arial"/>
              </a:rPr>
              <a:t>HGNC has not yet labeled.</a:t>
            </a:r>
          </a:p>
          <a:p>
            <a:pPr marL="1371600" lvl="2" indent="-342900" rtl="0">
              <a:spcBef>
                <a:spcPts val="0"/>
              </a:spcBef>
              <a:buSzPct val="100000"/>
            </a:pPr>
            <a:r>
              <a:rPr lang="en-US" sz="2400" u="sng" dirty="0">
                <a:solidFill>
                  <a:schemeClr val="hlink"/>
                </a:solidFill>
                <a:latin typeface="Calibri" panose="020F0502020204030204" pitchFamily="34" charset="0"/>
                <a:hlinkClick r:id="rId4"/>
              </a:rPr>
              <a:t>https://clin-table-search.lhc.nlm.nih.gov/apidoc/ncbi_genes/v3/doc.html</a:t>
            </a:r>
          </a:p>
          <a:p>
            <a:pPr marL="457200" lvl="0" indent="-381000" rtl="0">
              <a:spcBef>
                <a:spcPts val="0"/>
              </a:spcBef>
              <a:buSzPct val="100000"/>
              <a:buFont typeface="Arial"/>
            </a:pPr>
            <a:r>
              <a:rPr lang="en-US" dirty="0">
                <a:latin typeface="Calibri" panose="020F0502020204030204" pitchFamily="34" charset="0"/>
                <a:ea typeface="Arial"/>
                <a:cs typeface="Arial"/>
                <a:sym typeface="Arial"/>
              </a:rPr>
              <a:t>Table fields (selected):</a:t>
            </a:r>
          </a:p>
          <a:p>
            <a:pPr marL="914400" lvl="1" indent="-342900" rtl="0">
              <a:spcBef>
                <a:spcPts val="0"/>
              </a:spcBef>
              <a:buSzPct val="100000"/>
              <a:buFont typeface="Arial"/>
            </a:pPr>
            <a:r>
              <a:rPr lang="en-US" dirty="0">
                <a:latin typeface="Calibri" panose="020F0502020204030204" pitchFamily="34" charset="0"/>
                <a:ea typeface="Arial"/>
                <a:cs typeface="Arial"/>
                <a:sym typeface="Arial"/>
              </a:rPr>
              <a:t>IDs: the unique identifier for a gene</a:t>
            </a:r>
          </a:p>
          <a:p>
            <a:pPr marL="914400" lvl="1" indent="-342900" rtl="0">
              <a:spcBef>
                <a:spcPts val="0"/>
              </a:spcBef>
              <a:buSzPct val="100000"/>
              <a:buFont typeface="Arial"/>
            </a:pPr>
            <a:r>
              <a:rPr lang="en-US" dirty="0">
                <a:latin typeface="Calibri" panose="020F0502020204030204" pitchFamily="34" charset="0"/>
                <a:ea typeface="Arial"/>
                <a:cs typeface="Arial"/>
                <a:sym typeface="Arial"/>
              </a:rPr>
              <a:t>Symbols: the symbol for the gene</a:t>
            </a:r>
          </a:p>
          <a:p>
            <a:pPr marL="914400" lvl="1" indent="-342900" rtl="0">
              <a:spcBef>
                <a:spcPts val="0"/>
              </a:spcBef>
              <a:buSzPct val="100000"/>
              <a:buFont typeface="Arial"/>
            </a:pPr>
            <a:r>
              <a:rPr lang="en-US" dirty="0">
                <a:latin typeface="Calibri" panose="020F0502020204030204" pitchFamily="34" charset="0"/>
                <a:ea typeface="Arial"/>
                <a:cs typeface="Arial"/>
                <a:sym typeface="Arial"/>
              </a:rPr>
              <a:t>Names: the names (official and otherwise) for the genes</a:t>
            </a:r>
          </a:p>
          <a:p>
            <a:pPr marL="457200" lvl="0" indent="-381000" rtl="0">
              <a:spcBef>
                <a:spcPts val="0"/>
              </a:spcBef>
              <a:buSzPct val="100000"/>
            </a:pPr>
            <a:r>
              <a:rPr lang="en-US" dirty="0">
                <a:latin typeface="Calibri" panose="020F0502020204030204" pitchFamily="34" charset="0"/>
                <a:ea typeface="Arial"/>
                <a:cs typeface="Arial"/>
                <a:sym typeface="Arial"/>
              </a:rPr>
              <a:t>HGNC name and symbols should always by used where they exist</a:t>
            </a:r>
            <a:r>
              <a:rPr lang="en-US" dirty="0" smtClean="0">
                <a:latin typeface="Calibri" panose="020F0502020204030204" pitchFamily="34" charset="0"/>
                <a:ea typeface="Arial"/>
                <a:cs typeface="Arial"/>
                <a:sym typeface="Arial"/>
              </a:rPr>
              <a:t>.</a:t>
            </a:r>
          </a:p>
          <a:p>
            <a:pPr marL="914400" lvl="1" indent="-381000">
              <a:spcBef>
                <a:spcPts val="0"/>
              </a:spcBef>
            </a:pPr>
            <a:r>
              <a:rPr lang="en-US" dirty="0" smtClean="0">
                <a:latin typeface="Calibri" panose="020F0502020204030204" pitchFamily="34" charset="0"/>
                <a:ea typeface="Arial"/>
                <a:cs typeface="Arial"/>
                <a:sym typeface="Arial"/>
              </a:rPr>
              <a:t>NCBI Genes API allows a preferential return of HGNC codes over NCBI codes</a:t>
            </a:r>
          </a:p>
          <a:p>
            <a:pPr marL="457200" lvl="0" indent="-381000" rtl="0">
              <a:spcBef>
                <a:spcPts val="0"/>
              </a:spcBef>
              <a:buSzPct val="100000"/>
            </a:pPr>
            <a:endParaRPr lang="en-US" dirty="0">
              <a:latin typeface="Calibri" panose="020F0502020204030204" pitchFamily="34" charset="0"/>
              <a:ea typeface="Arial"/>
              <a:cs typeface="Arial"/>
              <a:sym typeface="Arial"/>
            </a:endParaRPr>
          </a:p>
          <a:p>
            <a:pPr marL="228600" lvl="0" indent="0" rtl="0">
              <a:spcBef>
                <a:spcPts val="0"/>
              </a:spcBef>
              <a:buNone/>
            </a:pPr>
            <a:endParaRPr dirty="0">
              <a:latin typeface="Calibri" panose="020F0502020204030204" pitchFamily="34" charset="0"/>
            </a:endParaRP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Shape 289"/>
          <p:cNvSpPr txBox="1">
            <a:spLocks noGrp="1"/>
          </p:cNvSpPr>
          <p:nvPr>
            <p:ph type="title"/>
          </p:nvPr>
        </p:nvSpPr>
        <p:spPr>
          <a:xfrm>
            <a:off x="838200" y="365125"/>
            <a:ext cx="10515600" cy="1325700"/>
          </a:xfrm>
          <a:prstGeom prst="rect">
            <a:avLst/>
          </a:prstGeom>
        </p:spPr>
        <p:txBody>
          <a:bodyPr wrap="square" lIns="91425" tIns="91425" rIns="91425" bIns="91425" anchor="ctr" anchorCtr="0">
            <a:noAutofit/>
          </a:bodyPr>
          <a:lstStyle/>
          <a:p>
            <a:pPr lvl="0">
              <a:spcBef>
                <a:spcPts val="0"/>
              </a:spcBef>
              <a:buNone/>
            </a:pPr>
            <a:r>
              <a:rPr lang="en-US"/>
              <a:t>Clinical Table Search Service: RefSeq</a:t>
            </a:r>
          </a:p>
        </p:txBody>
      </p:sp>
      <p:sp>
        <p:nvSpPr>
          <p:cNvPr id="290" name="Shape 290"/>
          <p:cNvSpPr txBox="1">
            <a:spLocks noGrp="1"/>
          </p:cNvSpPr>
          <p:nvPr>
            <p:ph type="body" idx="1"/>
          </p:nvPr>
        </p:nvSpPr>
        <p:spPr>
          <a:xfrm>
            <a:off x="838200" y="1368425"/>
            <a:ext cx="10515600" cy="4351200"/>
          </a:xfrm>
          <a:prstGeom prst="rect">
            <a:avLst/>
          </a:prstGeom>
        </p:spPr>
        <p:txBody>
          <a:bodyPr wrap="square" lIns="91425" tIns="91425" rIns="91425" bIns="91425" anchor="t" anchorCtr="0">
            <a:noAutofit/>
          </a:bodyPr>
          <a:lstStyle/>
          <a:p>
            <a:pPr marL="457200" lvl="0" indent="-228600" rtl="0">
              <a:spcBef>
                <a:spcPts val="0"/>
              </a:spcBef>
            </a:pPr>
            <a:r>
              <a:rPr lang="en-US" dirty="0"/>
              <a:t>RefSeq – NCBI maintains a table of preferred </a:t>
            </a:r>
            <a:r>
              <a:rPr lang="en-US" dirty="0" smtClean="0"/>
              <a:t>genetic reference </a:t>
            </a:r>
            <a:r>
              <a:rPr lang="en-US" dirty="0"/>
              <a:t>sequences (&gt;82,000 terms). </a:t>
            </a:r>
            <a:r>
              <a:rPr lang="en-US" dirty="0" smtClean="0"/>
              <a:t>They represent  </a:t>
            </a:r>
            <a:r>
              <a:rPr lang="en-US" dirty="0"/>
              <a:t>the </a:t>
            </a:r>
            <a:r>
              <a:rPr lang="en-US" dirty="0" smtClean="0"/>
              <a:t>“normal” sequences </a:t>
            </a:r>
            <a:r>
              <a:rPr lang="en-US" dirty="0"/>
              <a:t>for genes, chromosomes, and important genetic regions against which </a:t>
            </a:r>
            <a:r>
              <a:rPr lang="en-US" dirty="0" smtClean="0"/>
              <a:t>test </a:t>
            </a:r>
            <a:r>
              <a:rPr lang="en-US" dirty="0"/>
              <a:t>sequences are compared, </a:t>
            </a:r>
            <a:r>
              <a:rPr lang="en-US" dirty="0" smtClean="0"/>
              <a:t>with differences reported as </a:t>
            </a:r>
            <a:r>
              <a:rPr lang="en-US" dirty="0"/>
              <a:t>variations.</a:t>
            </a:r>
          </a:p>
          <a:p>
            <a:pPr marL="457200" lvl="0" indent="-228600" rtl="0">
              <a:spcBef>
                <a:spcPts val="0"/>
              </a:spcBef>
            </a:pPr>
            <a:r>
              <a:rPr lang="en-US" dirty="0"/>
              <a:t>RefSeq table fields:</a:t>
            </a:r>
          </a:p>
          <a:p>
            <a:pPr marL="914400" lvl="1" indent="-228600" rtl="0">
              <a:spcBef>
                <a:spcPts val="0"/>
              </a:spcBef>
            </a:pPr>
            <a:r>
              <a:rPr lang="en-US" sz="2400" dirty="0"/>
              <a:t>RefSeq accession number</a:t>
            </a:r>
          </a:p>
          <a:p>
            <a:pPr marL="914400" lvl="1" indent="-228600" rtl="0">
              <a:spcBef>
                <a:spcPts val="0"/>
              </a:spcBef>
            </a:pPr>
            <a:r>
              <a:rPr lang="en-US" sz="2400" dirty="0"/>
              <a:t>Gene – the symbol of a gene (if any) associated with the RefSeq</a:t>
            </a:r>
          </a:p>
          <a:p>
            <a:pPr marL="914400" lvl="1" indent="-228600" rtl="0">
              <a:spcBef>
                <a:spcPts val="0"/>
              </a:spcBef>
            </a:pPr>
            <a:r>
              <a:rPr lang="en-US" sz="2400" dirty="0" err="1"/>
              <a:t>NP_RefSeq</a:t>
            </a:r>
            <a:r>
              <a:rPr lang="en-US" sz="2400" dirty="0"/>
              <a:t> - If the RefSeq has an NM prefix, this will be the associated NP RefSeq.</a:t>
            </a:r>
          </a:p>
          <a:p>
            <a:pPr marL="914400" lvl="1" indent="-228600" rtl="0">
              <a:spcBef>
                <a:spcPts val="0"/>
              </a:spcBef>
            </a:pPr>
            <a:r>
              <a:rPr lang="en-US" sz="2400" dirty="0" err="1"/>
              <a:t>NC_RefSeq</a:t>
            </a:r>
            <a:r>
              <a:rPr lang="en-US" sz="2400" dirty="0"/>
              <a:t> - If the RefSeq has an NM prefix, this will be the associated NC RefSeq.</a:t>
            </a:r>
          </a:p>
          <a:p>
            <a:pPr marL="457200" lvl="0" indent="-228600" rtl="0">
              <a:spcBef>
                <a:spcPts val="0"/>
              </a:spcBef>
            </a:pPr>
            <a:r>
              <a:rPr lang="en-US" sz="2400" u="sng" dirty="0">
                <a:solidFill>
                  <a:schemeClr val="hlink"/>
                </a:solidFill>
                <a:hlinkClick r:id="rId3"/>
              </a:rPr>
              <a:t>https://clin-table-search.lhc.nlm.nih.gov/apidoc/refseqs/v3/doc.html</a:t>
            </a:r>
          </a:p>
          <a:p>
            <a:pPr lvl="0">
              <a:spcBef>
                <a:spcPts val="0"/>
              </a:spcBef>
              <a:buNone/>
            </a:pPr>
            <a:endParaRPr dirty="0"/>
          </a:p>
        </p:txBody>
      </p:sp>
      <p:sp>
        <p:nvSpPr>
          <p:cNvPr id="4" name="Footer Placeholder 3"/>
          <p:cNvSpPr>
            <a:spLocks noGrp="1"/>
          </p:cNvSpPr>
          <p:nvPr>
            <p:ph type="ftr" idx="11"/>
          </p:nvPr>
        </p:nvSpPr>
        <p:spPr/>
        <p:txBody>
          <a:bodyPr/>
          <a:lstStyle/>
          <a:p>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Shape 296"/>
          <p:cNvSpPr txBox="1">
            <a:spLocks noGrp="1"/>
          </p:cNvSpPr>
          <p:nvPr>
            <p:ph type="title"/>
          </p:nvPr>
        </p:nvSpPr>
        <p:spPr>
          <a:xfrm>
            <a:off x="838200" y="593725"/>
            <a:ext cx="10515600" cy="1325700"/>
          </a:xfrm>
          <a:prstGeom prst="rect">
            <a:avLst/>
          </a:prstGeom>
        </p:spPr>
        <p:txBody>
          <a:bodyPr wrap="square" lIns="91425" tIns="91425" rIns="91425" bIns="91425" anchor="ctr" anchorCtr="0">
            <a:noAutofit/>
          </a:bodyPr>
          <a:lstStyle/>
          <a:p>
            <a:pPr lvl="0" rtl="0">
              <a:spcBef>
                <a:spcPts val="0"/>
              </a:spcBef>
              <a:buNone/>
            </a:pPr>
            <a:r>
              <a:rPr lang="en-US" dirty="0"/>
              <a:t>Clinical Table Search Service: Small nucleotide polymorphisms (SNPs)</a:t>
            </a:r>
          </a:p>
        </p:txBody>
      </p:sp>
      <p:sp>
        <p:nvSpPr>
          <p:cNvPr id="297" name="Shape 297"/>
          <p:cNvSpPr txBox="1">
            <a:spLocks noGrp="1"/>
          </p:cNvSpPr>
          <p:nvPr>
            <p:ph type="body" idx="1"/>
          </p:nvPr>
        </p:nvSpPr>
        <p:spPr>
          <a:xfrm>
            <a:off x="627200" y="1966300"/>
            <a:ext cx="10515600" cy="4351200"/>
          </a:xfrm>
          <a:prstGeom prst="rect">
            <a:avLst/>
          </a:prstGeom>
        </p:spPr>
        <p:txBody>
          <a:bodyPr wrap="square" lIns="91425" tIns="91425" rIns="91425" bIns="91425" anchor="t" anchorCtr="0">
            <a:noAutofit/>
          </a:bodyPr>
          <a:lstStyle/>
          <a:p>
            <a:pPr marL="457200" lvl="0" indent="-228600" rtl="0">
              <a:spcBef>
                <a:spcPts val="0"/>
              </a:spcBef>
            </a:pPr>
            <a:r>
              <a:rPr lang="en-US" dirty="0"/>
              <a:t>SNPs – a very large set (&gt;150 million records) of changes at a position in a genome. These only specify the position and the length of the change</a:t>
            </a:r>
            <a:r>
              <a:rPr lang="en-US" dirty="0" smtClean="0"/>
              <a:t>.  They </a:t>
            </a:r>
            <a:r>
              <a:rPr lang="en-US" dirty="0"/>
              <a:t>do not fully specify the variation.</a:t>
            </a:r>
          </a:p>
          <a:p>
            <a:pPr marL="457200" lvl="0" indent="-228600" rtl="0">
              <a:spcBef>
                <a:spcPts val="0"/>
              </a:spcBef>
            </a:pPr>
            <a:r>
              <a:rPr lang="en-US" dirty="0"/>
              <a:t>SNP table </a:t>
            </a:r>
            <a:r>
              <a:rPr lang="en-US" dirty="0" smtClean="0"/>
              <a:t>fields:</a:t>
            </a:r>
            <a:endParaRPr lang="en-US" dirty="0"/>
          </a:p>
          <a:p>
            <a:pPr marL="914400" lvl="1" indent="-228600" rtl="0">
              <a:spcBef>
                <a:spcPts val="0"/>
              </a:spcBef>
            </a:pPr>
            <a:r>
              <a:rPr lang="en-US" dirty="0"/>
              <a:t>Alleles: the alleles found at the SNP's position.</a:t>
            </a:r>
          </a:p>
          <a:p>
            <a:pPr marL="914400" lvl="1" indent="-228600" rtl="0">
              <a:spcBef>
                <a:spcPts val="0"/>
              </a:spcBef>
            </a:pPr>
            <a:r>
              <a:rPr lang="en-US" dirty="0"/>
              <a:t>Chromosomes: chromosome number, label, position, and labeled position</a:t>
            </a:r>
          </a:p>
          <a:p>
            <a:pPr marL="914400" lvl="1" indent="-228600" rtl="0">
              <a:spcBef>
                <a:spcPts val="0"/>
              </a:spcBef>
            </a:pPr>
            <a:r>
              <a:rPr lang="en-US" dirty="0" err="1"/>
              <a:t>geneSymbol</a:t>
            </a:r>
            <a:r>
              <a:rPr lang="en-US" dirty="0"/>
              <a:t>: the symbol for the gene at this location.</a:t>
            </a:r>
          </a:p>
          <a:p>
            <a:pPr marL="914400" lvl="1" indent="-228600" rtl="0">
              <a:spcBef>
                <a:spcPts val="0"/>
              </a:spcBef>
            </a:pPr>
            <a:r>
              <a:rPr lang="en-US" dirty="0" err="1"/>
              <a:t>rsNum</a:t>
            </a:r>
            <a:r>
              <a:rPr lang="en-US" dirty="0"/>
              <a:t>: the reference SNP accession number.</a:t>
            </a:r>
          </a:p>
          <a:p>
            <a:pPr marL="457200" lvl="0" indent="-228600" rtl="0">
              <a:spcBef>
                <a:spcPts val="0"/>
              </a:spcBef>
            </a:pPr>
            <a:r>
              <a:rPr lang="en-US" u="sng" dirty="0">
                <a:solidFill>
                  <a:schemeClr val="hlink"/>
                </a:solidFill>
                <a:hlinkClick r:id="rId3"/>
              </a:rPr>
              <a:t>https://clin-table-search.lhc.nlm.nih.gov/apidoc/snps/v3/doc.html</a:t>
            </a:r>
            <a:r>
              <a:rPr lang="en-US" dirty="0"/>
              <a:t> </a:t>
            </a:r>
          </a:p>
          <a:p>
            <a:pPr lvl="0" rtl="0">
              <a:spcBef>
                <a:spcPts val="0"/>
              </a:spcBef>
              <a:buNone/>
            </a:pPr>
            <a:endParaRPr dirty="0"/>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Shape 303"/>
          <p:cNvSpPr txBox="1">
            <a:spLocks noGrp="1"/>
          </p:cNvSpPr>
          <p:nvPr>
            <p:ph type="title"/>
          </p:nvPr>
        </p:nvSpPr>
        <p:spPr>
          <a:xfrm>
            <a:off x="811825" y="329950"/>
            <a:ext cx="10515600" cy="1325700"/>
          </a:xfrm>
          <a:prstGeom prst="rect">
            <a:avLst/>
          </a:prstGeom>
        </p:spPr>
        <p:txBody>
          <a:bodyPr wrap="square" lIns="91425" tIns="91425" rIns="91425" bIns="91425" anchor="ctr" anchorCtr="0">
            <a:noAutofit/>
          </a:bodyPr>
          <a:lstStyle/>
          <a:p>
            <a:pPr lvl="0" rtl="0">
              <a:spcBef>
                <a:spcPts val="0"/>
              </a:spcBef>
              <a:buNone/>
            </a:pPr>
            <a:r>
              <a:rPr lang="en-US" dirty="0"/>
              <a:t>Clinical Table Search Service: Star Alleles</a:t>
            </a:r>
          </a:p>
        </p:txBody>
      </p:sp>
      <p:sp>
        <p:nvSpPr>
          <p:cNvPr id="304" name="Shape 304"/>
          <p:cNvSpPr txBox="1">
            <a:spLocks noGrp="1"/>
          </p:cNvSpPr>
          <p:nvPr>
            <p:ph type="body" idx="1"/>
          </p:nvPr>
        </p:nvSpPr>
        <p:spPr>
          <a:xfrm>
            <a:off x="319475" y="1473925"/>
            <a:ext cx="11691000" cy="4371900"/>
          </a:xfrm>
          <a:prstGeom prst="rect">
            <a:avLst/>
          </a:prstGeom>
        </p:spPr>
        <p:txBody>
          <a:bodyPr wrap="square" lIns="91425" tIns="91425" rIns="91425" bIns="91425" anchor="t" anchorCtr="0">
            <a:noAutofit/>
          </a:bodyPr>
          <a:lstStyle/>
          <a:p>
            <a:pPr marL="457200" lvl="0" indent="-228600" rtl="0">
              <a:spcBef>
                <a:spcPts val="0"/>
              </a:spcBef>
            </a:pPr>
            <a:r>
              <a:rPr lang="en-US" dirty="0"/>
              <a:t>Star Alleles – a table of star alleles (1000 terms) derived from The Human Cytochrome P450 (CYP) Allele Nomenclature Database. </a:t>
            </a:r>
          </a:p>
          <a:p>
            <a:pPr marL="914400" lvl="1" indent="-228600" rtl="0">
              <a:spcBef>
                <a:spcPts val="0"/>
              </a:spcBef>
            </a:pPr>
            <a:r>
              <a:rPr lang="en-US" dirty="0"/>
              <a:t>These are usually preceded by the gene name, followed by an asterisk * and separating a letter and digit which specify the variation. They are specific to pharmacogenomics variations that affect drug metabolism and efficacy. They apply only to a limited set of genes.</a:t>
            </a:r>
          </a:p>
          <a:p>
            <a:pPr marL="457200" lvl="0" indent="-228600" rtl="0">
              <a:spcBef>
                <a:spcPts val="0"/>
              </a:spcBef>
            </a:pPr>
            <a:r>
              <a:rPr lang="en-US" dirty="0"/>
              <a:t>Star Allele table fields (selected)</a:t>
            </a:r>
          </a:p>
          <a:p>
            <a:pPr marL="914400" lvl="1" indent="-228600" rtl="0">
              <a:spcBef>
                <a:spcPts val="0"/>
              </a:spcBef>
            </a:pPr>
            <a:r>
              <a:rPr lang="en-US" dirty="0" err="1"/>
              <a:t>StarAlleleName</a:t>
            </a:r>
            <a:r>
              <a:rPr lang="en-US" dirty="0"/>
              <a:t>: name of star allele:</a:t>
            </a:r>
          </a:p>
          <a:p>
            <a:pPr marL="914400" lvl="1" indent="-228600" rtl="0">
              <a:spcBef>
                <a:spcPts val="0"/>
              </a:spcBef>
            </a:pPr>
            <a:r>
              <a:rPr lang="en-US" dirty="0"/>
              <a:t>Nucleotide changes: the nucleotide change the star allele specifies on the complementary and genomic DNA</a:t>
            </a:r>
          </a:p>
          <a:p>
            <a:pPr marL="914400" lvl="1" indent="-228600" rtl="0">
              <a:spcBef>
                <a:spcPts val="0"/>
              </a:spcBef>
            </a:pPr>
            <a:r>
              <a:rPr lang="en-US" dirty="0" err="1"/>
              <a:t>ProteinChange</a:t>
            </a:r>
            <a:r>
              <a:rPr lang="en-US" dirty="0"/>
              <a:t>:  the nucleotide change the star allele specifies on the protein</a:t>
            </a:r>
          </a:p>
          <a:p>
            <a:pPr marL="914400" lvl="1" indent="-228600" rtl="0">
              <a:spcBef>
                <a:spcPts val="0"/>
              </a:spcBef>
            </a:pPr>
            <a:r>
              <a:rPr lang="en-US" dirty="0"/>
              <a:t>Clinical Phenotype: the effect on drug metabolism and efficacy </a:t>
            </a:r>
          </a:p>
          <a:p>
            <a:pPr marL="457200" lvl="0" indent="-381000" rtl="0">
              <a:spcBef>
                <a:spcPts val="0"/>
              </a:spcBef>
              <a:buSzPct val="100000"/>
            </a:pPr>
            <a:r>
              <a:rPr lang="en-US" sz="2400" u="sng" dirty="0">
                <a:solidFill>
                  <a:schemeClr val="hlink"/>
                </a:solidFill>
                <a:hlinkClick r:id="rId3"/>
              </a:rPr>
              <a:t>https://clin-table-search.lhc.nlm.nih.gov/apidoc/star_alleles/v3/doc.html</a:t>
            </a:r>
          </a:p>
          <a:p>
            <a:pPr lvl="0" rtl="0">
              <a:spcBef>
                <a:spcPts val="0"/>
              </a:spcBef>
              <a:buNone/>
            </a:pPr>
            <a:endParaRPr dirty="0"/>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Shape 338"/>
          <p:cNvSpPr txBox="1">
            <a:spLocks noGrp="1"/>
          </p:cNvSpPr>
          <p:nvPr>
            <p:ph type="title"/>
          </p:nvPr>
        </p:nvSpPr>
        <p:spPr>
          <a:xfrm>
            <a:off x="838200" y="517525"/>
            <a:ext cx="10515600" cy="1325700"/>
          </a:xfrm>
          <a:prstGeom prst="rect">
            <a:avLst/>
          </a:prstGeom>
        </p:spPr>
        <p:txBody>
          <a:bodyPr wrap="square" lIns="91425" tIns="91425" rIns="91425" bIns="91425" anchor="ctr" anchorCtr="0">
            <a:noAutofit/>
          </a:bodyPr>
          <a:lstStyle/>
          <a:p>
            <a:pPr lvl="0" rtl="0">
              <a:spcBef>
                <a:spcPts val="0"/>
              </a:spcBef>
              <a:buNone/>
            </a:pPr>
            <a:r>
              <a:rPr lang="en-US" dirty="0"/>
              <a:t>Clinical Table Search Service: </a:t>
            </a:r>
            <a:r>
              <a:rPr lang="en-US" dirty="0" smtClean="0"/>
              <a:t>NCBI Genetic </a:t>
            </a:r>
            <a:r>
              <a:rPr lang="en-US" dirty="0"/>
              <a:t>Diseases</a:t>
            </a:r>
          </a:p>
        </p:txBody>
      </p:sp>
      <p:sp>
        <p:nvSpPr>
          <p:cNvPr id="339" name="Shape 339"/>
          <p:cNvSpPr txBox="1">
            <a:spLocks noGrp="1"/>
          </p:cNvSpPr>
          <p:nvPr>
            <p:ph type="body" idx="1"/>
          </p:nvPr>
        </p:nvSpPr>
        <p:spPr>
          <a:xfrm>
            <a:off x="627200" y="1898900"/>
            <a:ext cx="10515600" cy="4351200"/>
          </a:xfrm>
          <a:prstGeom prst="rect">
            <a:avLst/>
          </a:prstGeom>
        </p:spPr>
        <p:txBody>
          <a:bodyPr wrap="square" lIns="91425" tIns="91425" rIns="91425" bIns="91425" anchor="t" anchorCtr="0">
            <a:noAutofit/>
          </a:bodyPr>
          <a:lstStyle/>
          <a:p>
            <a:pPr marL="457200" lvl="0" indent="-228600" rtl="0">
              <a:spcBef>
                <a:spcPts val="0"/>
              </a:spcBef>
            </a:pPr>
            <a:r>
              <a:rPr lang="en-US" dirty="0"/>
              <a:t>Genetic Diseases: Table of more than 20,000 genetic diseases </a:t>
            </a:r>
            <a:r>
              <a:rPr lang="en-US" dirty="0" smtClean="0"/>
              <a:t>taken from a variety of sources and useful for specifying disease of interest in genetic test orders or reports </a:t>
            </a:r>
            <a:endParaRPr lang="en-US" dirty="0"/>
          </a:p>
          <a:p>
            <a:pPr marL="457200" lvl="0" indent="-228600" rtl="0">
              <a:spcBef>
                <a:spcPts val="0"/>
              </a:spcBef>
            </a:pPr>
            <a:r>
              <a:rPr lang="en-US" dirty="0"/>
              <a:t>Table Fields:</a:t>
            </a:r>
          </a:p>
          <a:p>
            <a:pPr marL="914400" lvl="1" indent="-228600" rtl="0">
              <a:spcBef>
                <a:spcPts val="0"/>
              </a:spcBef>
            </a:pPr>
            <a:r>
              <a:rPr lang="en-US" dirty="0" err="1"/>
              <a:t>DiseaseName</a:t>
            </a:r>
            <a:r>
              <a:rPr lang="en-US" dirty="0"/>
              <a:t>: The disease name, taken from the </a:t>
            </a:r>
            <a:r>
              <a:rPr lang="en-US" dirty="0" err="1"/>
              <a:t>DiseaseName</a:t>
            </a:r>
            <a:r>
              <a:rPr lang="en-US" dirty="0"/>
              <a:t> column of the ClinVar disease names file.</a:t>
            </a:r>
          </a:p>
          <a:p>
            <a:pPr marL="914400" lvl="1" indent="-228600" rtl="0">
              <a:spcBef>
                <a:spcPts val="0"/>
              </a:spcBef>
            </a:pPr>
            <a:r>
              <a:rPr lang="en-US" dirty="0" err="1"/>
              <a:t>ConceptID</a:t>
            </a:r>
            <a:r>
              <a:rPr lang="en-US" dirty="0"/>
              <a:t>: An ID for the disease name, taken from the </a:t>
            </a:r>
            <a:r>
              <a:rPr lang="en-US" dirty="0" err="1"/>
              <a:t>ConceptID</a:t>
            </a:r>
            <a:r>
              <a:rPr lang="en-US" dirty="0"/>
              <a:t> column of the ClinVar disease names file.</a:t>
            </a:r>
          </a:p>
          <a:p>
            <a:pPr marL="457200" lvl="0" indent="-228600" rtl="0">
              <a:spcBef>
                <a:spcPts val="0"/>
              </a:spcBef>
            </a:pPr>
            <a:r>
              <a:rPr lang="en-US" sz="2400" u="sng" dirty="0">
                <a:solidFill>
                  <a:schemeClr val="hlink"/>
                </a:solidFill>
                <a:hlinkClick r:id="rId3"/>
              </a:rPr>
              <a:t>https://clin-table-search.lhc.nlm.nih.gov/apidoc/disease_names/v3/doc.html</a:t>
            </a:r>
          </a:p>
          <a:p>
            <a:pPr marL="0" lvl="0" indent="0" rtl="0">
              <a:spcBef>
                <a:spcPts val="0"/>
              </a:spcBef>
              <a:buNone/>
            </a:pPr>
            <a:endParaRPr dirty="0">
              <a:hlinkClick r:id="rId4"/>
            </a:endParaRPr>
          </a:p>
          <a:p>
            <a:pPr marL="0" lvl="0" indent="0" rtl="0">
              <a:spcBef>
                <a:spcPts val="0"/>
              </a:spcBef>
              <a:buNone/>
            </a:pPr>
            <a:endParaRPr dirty="0">
              <a:latin typeface="Arial"/>
              <a:ea typeface="Arial"/>
              <a:cs typeface="Arial"/>
              <a:sym typeface="Arial"/>
              <a:hlinkClick r:id="rId5"/>
            </a:endParaRPr>
          </a:p>
          <a:p>
            <a:pPr marL="0" lvl="0" indent="0" rtl="0">
              <a:spcBef>
                <a:spcPts val="0"/>
              </a:spcBef>
              <a:buNone/>
            </a:pPr>
            <a:endParaRPr dirty="0"/>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we built our own</a:t>
            </a:r>
            <a:endParaRPr lang="en-US" dirty="0"/>
          </a:p>
        </p:txBody>
      </p:sp>
      <p:sp>
        <p:nvSpPr>
          <p:cNvPr id="3" name="Text Placeholder 2"/>
          <p:cNvSpPr>
            <a:spLocks noGrp="1"/>
          </p:cNvSpPr>
          <p:nvPr>
            <p:ph type="body" idx="1"/>
          </p:nvPr>
        </p:nvSpPr>
        <p:spPr/>
        <p:txBody>
          <a:bodyPr/>
          <a:lstStyle/>
          <a:p>
            <a:r>
              <a:rPr lang="en-US" dirty="0" smtClean="0"/>
              <a:t>In the Mid 80’s we started building a PC based physician order entry and decision support work station called the  Gopher.. Wrote it in Revelation- (a Pick operating system) which had its own built in data base system </a:t>
            </a:r>
            <a:endParaRPr lang="en-US" dirty="0"/>
          </a:p>
          <a:p>
            <a:r>
              <a:rPr lang="en-US" dirty="0" smtClean="0"/>
              <a:t>It was the basis of many papers in the New England Journal and JAMA including one that showed that such systems save money</a:t>
            </a:r>
          </a:p>
          <a:p>
            <a:r>
              <a:rPr lang="en-US" dirty="0" smtClean="0"/>
              <a:t>To eased development we developed our own forms generator -</a:t>
            </a:r>
          </a:p>
          <a:p>
            <a:r>
              <a:rPr lang="en-US" dirty="0" smtClean="0"/>
              <a:t>All we had to do was record the attributes that applied to the form, over all, and the attributes (data type, answer lists , </a:t>
            </a:r>
            <a:r>
              <a:rPr lang="en-US" dirty="0" err="1" smtClean="0"/>
              <a:t>etc</a:t>
            </a:r>
            <a:r>
              <a:rPr lang="en-US" dirty="0" smtClean="0"/>
              <a:t>) for each question/variable on the form AND  a software routine that  function to be performed .      defined the next action.  And Voila- we had a form and a new </a:t>
            </a:r>
            <a:r>
              <a:rPr lang="en-US" dirty="0" err="1" smtClean="0"/>
              <a:t>funcion</a:t>
            </a:r>
            <a:endParaRPr lang="en-US" dirty="0" smtClean="0"/>
          </a:p>
          <a:p>
            <a:endParaRPr lang="en-US" dirty="0"/>
          </a:p>
        </p:txBody>
      </p:sp>
      <p:sp>
        <p:nvSpPr>
          <p:cNvPr id="4" name="Footer Placeholder 3"/>
          <p:cNvSpPr>
            <a:spLocks noGrp="1"/>
          </p:cNvSpPr>
          <p:nvPr>
            <p:ph type="ftr" idx="11"/>
          </p:nvPr>
        </p:nvSpPr>
        <p:spPr/>
        <p:txBody>
          <a:bodyPr/>
          <a:lstStyle/>
          <a:p>
            <a:endParaRPr lang="en-US" dirty="0"/>
          </a:p>
        </p:txBody>
      </p:sp>
    </p:spTree>
    <p:extLst>
      <p:ext uri="{BB962C8B-B14F-4D97-AF65-F5344CB8AC3E}">
        <p14:creationId xmlns:p14="http://schemas.microsoft.com/office/powerpoint/2010/main" val="20359849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Shape 365"/>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Clinical Table Search Service: </a:t>
            </a:r>
            <a:r>
              <a:rPr lang="en-US"/>
              <a:t>Demo page</a:t>
            </a:r>
          </a:p>
        </p:txBody>
      </p:sp>
      <p:sp>
        <p:nvSpPr>
          <p:cNvPr id="366" name="Shape 366"/>
          <p:cNvSpPr txBox="1">
            <a:spLocks noGrp="1"/>
          </p:cNvSpPr>
          <p:nvPr>
            <p:ph type="body" idx="1"/>
          </p:nvPr>
        </p:nvSpPr>
        <p:spPr>
          <a:xfrm>
            <a:off x="838200" y="1825625"/>
            <a:ext cx="10515600" cy="4351200"/>
          </a:xfrm>
          <a:prstGeom prst="rect">
            <a:avLst/>
          </a:prstGeom>
          <a:noFill/>
          <a:ln>
            <a:noFill/>
          </a:ln>
        </p:spPr>
        <p:txBody>
          <a:bodyPr wrap="square" lIns="91425" tIns="45700" rIns="91425" bIns="45700" anchor="t" anchorCtr="0">
            <a:noAutofit/>
          </a:bodyPr>
          <a:lstStyle/>
          <a:p>
            <a:pPr marL="457200" lvl="0" indent="-228600" rtl="0">
              <a:spcBef>
                <a:spcPts val="0"/>
              </a:spcBef>
            </a:pPr>
            <a:r>
              <a:rPr lang="en-US" u="sng">
                <a:solidFill>
                  <a:schemeClr val="hlink"/>
                </a:solidFill>
                <a:hlinkClick r:id="rId3"/>
              </a:rPr>
              <a:t>https://clin-table-search.lhc.nlm.nih.gov/demo.html</a:t>
            </a:r>
          </a:p>
          <a:p>
            <a:pPr marL="457200" lvl="0" indent="-228600" rtl="0">
              <a:spcBef>
                <a:spcPts val="0"/>
              </a:spcBef>
            </a:pPr>
            <a:r>
              <a:rPr lang="en-US"/>
              <a:t>Useful for seeing the contents of the data tables in response to autocompletion.</a:t>
            </a:r>
          </a:p>
          <a:p>
            <a:pPr marL="457200" lvl="0" indent="-228600" rtl="0">
              <a:spcBef>
                <a:spcPts val="0"/>
              </a:spcBef>
            </a:pPr>
            <a:r>
              <a:rPr lang="en-US"/>
              <a:t>Can select which fields are searched and which are displayed</a:t>
            </a:r>
          </a:p>
          <a:p>
            <a:pPr marL="457200" lvl="0" indent="-228600" rtl="0">
              <a:spcBef>
                <a:spcPts val="0"/>
              </a:spcBef>
            </a:pPr>
            <a:r>
              <a:rPr lang="en-US"/>
              <a:t>Can switch between data tables</a:t>
            </a:r>
          </a:p>
          <a:p>
            <a:pPr marL="457200" lvl="0" indent="-228600" rtl="0">
              <a:spcBef>
                <a:spcPts val="0"/>
              </a:spcBef>
            </a:pPr>
            <a:r>
              <a:rPr lang="en-US"/>
              <a:t>Shows the URL used for the selected search and display fields</a:t>
            </a:r>
          </a:p>
          <a:p>
            <a:pPr marL="457200" lvl="0" indent="0" rtl="0">
              <a:spcBef>
                <a:spcPts val="0"/>
              </a:spcBef>
              <a:buNone/>
            </a:pPr>
            <a:endParaRPr sz="2800" b="0" i="0" u="none" strike="noStrike" cap="none">
              <a:solidFill>
                <a:schemeClr val="dk1"/>
              </a:solidFill>
              <a:latin typeface="Calibri"/>
              <a:ea typeface="Calibri"/>
              <a:cs typeface="Calibri"/>
              <a:sym typeface="Calibri"/>
            </a:endParaRPr>
          </a:p>
        </p:txBody>
      </p:sp>
      <p:sp>
        <p:nvSpPr>
          <p:cNvPr id="367" name="Shape 367"/>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Shape 373"/>
          <p:cNvSpPr txBox="1">
            <a:spLocks noGrp="1"/>
          </p:cNvSpPr>
          <p:nvPr>
            <p:ph type="title"/>
          </p:nvPr>
        </p:nvSpPr>
        <p:spPr>
          <a:xfrm>
            <a:off x="838200" y="365125"/>
            <a:ext cx="10515600" cy="1325700"/>
          </a:xfrm>
          <a:prstGeom prst="rect">
            <a:avLst/>
          </a:prstGeom>
        </p:spPr>
        <p:txBody>
          <a:bodyPr wrap="square" lIns="91425" tIns="91425" rIns="91425" bIns="91425" anchor="ctr" anchorCtr="0">
            <a:noAutofit/>
          </a:bodyPr>
          <a:lstStyle/>
          <a:p>
            <a:pPr lvl="0">
              <a:spcBef>
                <a:spcPts val="0"/>
              </a:spcBef>
              <a:buClr>
                <a:schemeClr val="dk1"/>
              </a:buClr>
              <a:buSzPct val="25000"/>
              <a:buFont typeface="Calibri"/>
              <a:buNone/>
            </a:pPr>
            <a:r>
              <a:rPr lang="en-US"/>
              <a:t>Clinical Table Search Service: Demo page</a:t>
            </a:r>
          </a:p>
        </p:txBody>
      </p:sp>
      <p:pic>
        <p:nvPicPr>
          <p:cNvPr id="374" name="Shape 374"/>
          <p:cNvPicPr preferRelativeResize="0"/>
          <p:nvPr/>
        </p:nvPicPr>
        <p:blipFill>
          <a:blip r:embed="rId3">
            <a:alphaModFix/>
          </a:blip>
          <a:stretch>
            <a:fillRect/>
          </a:stretch>
        </p:blipFill>
        <p:spPr>
          <a:xfrm>
            <a:off x="1157650" y="1579287"/>
            <a:ext cx="9296400" cy="5457825"/>
          </a:xfrm>
          <a:prstGeom prst="rect">
            <a:avLst/>
          </a:prstGeom>
          <a:noFill/>
          <a:ln>
            <a:noFill/>
          </a:ln>
        </p:spPr>
      </p:pic>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Shape 379"/>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Clinical Table Search Service: Demonstrations</a:t>
            </a:r>
          </a:p>
        </p:txBody>
      </p:sp>
      <p:sp>
        <p:nvSpPr>
          <p:cNvPr id="380" name="Shape 380"/>
          <p:cNvSpPr txBox="1">
            <a:spLocks noGrp="1"/>
          </p:cNvSpPr>
          <p:nvPr>
            <p:ph type="body" idx="1"/>
          </p:nvPr>
        </p:nvSpPr>
        <p:spPr>
          <a:xfrm>
            <a:off x="838200" y="1825625"/>
            <a:ext cx="10694158" cy="4351200"/>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sng" strike="noStrike" cap="none" dirty="0">
                <a:solidFill>
                  <a:schemeClr val="hlink"/>
                </a:solidFill>
                <a:latin typeface="Calibri"/>
                <a:ea typeface="Calibri"/>
                <a:cs typeface="Calibri"/>
                <a:sym typeface="Calibri"/>
                <a:hlinkClick r:id="rId3"/>
              </a:rPr>
              <a:t>https://clin-table-search.lhc.nlm.nih.gov/</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Example </a:t>
            </a:r>
            <a:r>
              <a:rPr lang="en-US" sz="2800" b="0" i="0" u="none" strike="noStrike" cap="none" dirty="0" smtClean="0">
                <a:solidFill>
                  <a:schemeClr val="dk1"/>
                </a:solidFill>
                <a:latin typeface="Calibri"/>
                <a:ea typeface="Calibri"/>
                <a:cs typeface="Calibri"/>
                <a:sym typeface="Calibri"/>
              </a:rPr>
              <a:t>query for </a:t>
            </a:r>
            <a:r>
              <a:rPr lang="en-US" sz="2800" b="0" i="0" u="none" strike="noStrike" cap="none" dirty="0">
                <a:solidFill>
                  <a:schemeClr val="dk1"/>
                </a:solidFill>
                <a:latin typeface="Calibri"/>
                <a:ea typeface="Calibri"/>
                <a:cs typeface="Calibri"/>
                <a:sym typeface="Calibri"/>
              </a:rPr>
              <a:t>the medical conditions API</a:t>
            </a:r>
          </a:p>
          <a:p>
            <a:pPr marL="685800" marR="0" lvl="1" indent="-228600" algn="l" rtl="0">
              <a:lnSpc>
                <a:spcPct val="90000"/>
              </a:lnSpc>
              <a:spcBef>
                <a:spcPts val="500"/>
              </a:spcBef>
              <a:spcAft>
                <a:spcPts val="0"/>
              </a:spcAft>
              <a:buClr>
                <a:schemeClr val="dk1"/>
              </a:buClr>
              <a:buSzPct val="100000"/>
              <a:buFont typeface="Arial"/>
              <a:buChar char="•"/>
            </a:pPr>
            <a:r>
              <a:rPr lang="en-US" sz="2400" b="0" i="0" u="none" strike="noStrike" cap="none" dirty="0">
                <a:solidFill>
                  <a:schemeClr val="dk1"/>
                </a:solidFill>
                <a:latin typeface="Calibri"/>
                <a:ea typeface="Calibri"/>
                <a:cs typeface="Calibri"/>
                <a:sym typeface="Calibri"/>
              </a:rPr>
              <a:t>Base URL for API + “terms” parameter with user input</a:t>
            </a:r>
          </a:p>
          <a:p>
            <a:pPr marL="457200" marR="0" lvl="0" indent="0" algn="l" rtl="0">
              <a:lnSpc>
                <a:spcPct val="90000"/>
              </a:lnSpc>
              <a:spcBef>
                <a:spcPts val="500"/>
              </a:spcBef>
              <a:spcAft>
                <a:spcPts val="0"/>
              </a:spcAft>
              <a:buNone/>
            </a:pPr>
            <a:r>
              <a:rPr lang="en-US" sz="2400" b="0" i="0" u="sng" strike="noStrike" cap="none" dirty="0">
                <a:solidFill>
                  <a:schemeClr val="hlink"/>
                </a:solidFill>
                <a:latin typeface="Calibri"/>
                <a:ea typeface="Calibri"/>
                <a:cs typeface="Calibri"/>
                <a:sym typeface="Calibri"/>
                <a:hlinkClick r:id="rId4"/>
              </a:rPr>
              <a:t>https://clin-table-search.lhc.nlm.nih.gov/api/conditions/v3/search?terms=heart</a:t>
            </a:r>
          </a:p>
          <a:p>
            <a:pPr marL="0" marR="0" lvl="0" indent="0" algn="l" rtl="0">
              <a:lnSpc>
                <a:spcPct val="90000"/>
              </a:lnSpc>
              <a:spcBef>
                <a:spcPts val="1000"/>
              </a:spcBef>
              <a:spcAft>
                <a:spcPts val="0"/>
              </a:spcAft>
              <a:buNone/>
            </a:pPr>
            <a:endParaRPr dirty="0"/>
          </a:p>
          <a:p>
            <a:pPr marL="457200" marR="0" lvl="0" indent="0" algn="l" rtl="0">
              <a:lnSpc>
                <a:spcPct val="90000"/>
              </a:lnSpc>
              <a:spcBef>
                <a:spcPts val="500"/>
              </a:spcBef>
              <a:spcAft>
                <a:spcPts val="0"/>
              </a:spcAft>
              <a:buNone/>
            </a:pPr>
            <a:endParaRPr sz="2800" dirty="0"/>
          </a:p>
          <a:p>
            <a:pPr marL="685800" marR="0" lvl="1" indent="-228600" algn="l" rtl="0">
              <a:lnSpc>
                <a:spcPct val="90000"/>
              </a:lnSpc>
              <a:spcBef>
                <a:spcPts val="500"/>
              </a:spcBef>
              <a:spcAft>
                <a:spcPts val="0"/>
              </a:spcAft>
              <a:buClr>
                <a:schemeClr val="dk1"/>
              </a:buClr>
              <a:buSzPct val="100000"/>
              <a:buFont typeface="Arial"/>
              <a:buChar char="•"/>
            </a:pPr>
            <a:endParaRPr lang="en-US" dirty="0" smtClean="0"/>
          </a:p>
          <a:p>
            <a:pPr marL="685800" marR="0" lvl="1" indent="-228600" algn="l" rtl="0">
              <a:lnSpc>
                <a:spcPct val="90000"/>
              </a:lnSpc>
              <a:spcBef>
                <a:spcPts val="500"/>
              </a:spcBef>
              <a:spcAft>
                <a:spcPts val="0"/>
              </a:spcAft>
              <a:buClr>
                <a:schemeClr val="dk1"/>
              </a:buClr>
              <a:buSzPct val="100000"/>
              <a:buFont typeface="Arial"/>
              <a:buChar char="•"/>
            </a:pPr>
            <a:r>
              <a:rPr lang="en-US" dirty="0" smtClean="0"/>
              <a:t>Format </a:t>
            </a:r>
            <a:r>
              <a:rPr lang="en-US" dirty="0"/>
              <a:t>of URL is the same for each data table</a:t>
            </a:r>
          </a:p>
          <a:p>
            <a:pPr marL="685800" marR="0" lvl="1" indent="-228600" algn="l" rtl="0">
              <a:lnSpc>
                <a:spcPct val="90000"/>
              </a:lnSpc>
              <a:spcBef>
                <a:spcPts val="500"/>
              </a:spcBef>
              <a:spcAft>
                <a:spcPts val="0"/>
              </a:spcAft>
              <a:buClr>
                <a:schemeClr val="dk1"/>
              </a:buClr>
              <a:buSzPct val="100000"/>
              <a:buFont typeface="Arial"/>
              <a:buChar char="•"/>
            </a:pPr>
            <a:r>
              <a:rPr lang="en-US" dirty="0"/>
              <a:t>URL contains an API version number to provide stability for existing users when we change features.</a:t>
            </a:r>
          </a:p>
          <a:p>
            <a:pPr marL="228600" marR="0" lvl="0" indent="-228600" algn="l" rtl="0">
              <a:lnSpc>
                <a:spcPct val="90000"/>
              </a:lnSpc>
              <a:spcBef>
                <a:spcPts val="1000"/>
              </a:spcBef>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p:txBody>
      </p:sp>
      <p:sp>
        <p:nvSpPr>
          <p:cNvPr id="381" name="Shape 381"/>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382" name="Shape 382"/>
          <p:cNvSpPr/>
          <p:nvPr/>
        </p:nvSpPr>
        <p:spPr>
          <a:xfrm rot="-245987">
            <a:off x="8285212" y="3729718"/>
            <a:ext cx="432205" cy="369366"/>
          </a:xfrm>
          <a:prstGeom prst="upArrow">
            <a:avLst>
              <a:gd name="adj1" fmla="val 31703"/>
              <a:gd name="adj2" fmla="val 43833"/>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383" name="Shape 383"/>
          <p:cNvSpPr/>
          <p:nvPr/>
        </p:nvSpPr>
        <p:spPr>
          <a:xfrm rot="406492">
            <a:off x="7326434" y="4138271"/>
            <a:ext cx="432318" cy="369434"/>
          </a:xfrm>
          <a:prstGeom prst="upArrow">
            <a:avLst>
              <a:gd name="adj1" fmla="val 31703"/>
              <a:gd name="adj2" fmla="val 43833"/>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384" name="Shape 384"/>
          <p:cNvSpPr txBox="1"/>
          <p:nvPr/>
        </p:nvSpPr>
        <p:spPr>
          <a:xfrm>
            <a:off x="6227025" y="4443400"/>
            <a:ext cx="1803000" cy="283200"/>
          </a:xfrm>
          <a:prstGeom prst="rect">
            <a:avLst/>
          </a:prstGeom>
          <a:noFill/>
          <a:ln>
            <a:noFill/>
          </a:ln>
        </p:spPr>
        <p:txBody>
          <a:bodyPr wrap="square" lIns="91425" tIns="91425" rIns="91425" bIns="91425" anchor="t" anchorCtr="0">
            <a:noAutofit/>
          </a:bodyPr>
          <a:lstStyle/>
          <a:p>
            <a:pPr lvl="0" rtl="0">
              <a:spcBef>
                <a:spcPts val="0"/>
              </a:spcBef>
              <a:buNone/>
            </a:pPr>
            <a:r>
              <a:rPr lang="en-US" sz="1600"/>
              <a:t>data table name</a:t>
            </a:r>
          </a:p>
        </p:txBody>
      </p:sp>
      <p:sp>
        <p:nvSpPr>
          <p:cNvPr id="385" name="Shape 385"/>
          <p:cNvSpPr txBox="1"/>
          <p:nvPr/>
        </p:nvSpPr>
        <p:spPr>
          <a:xfrm>
            <a:off x="8272425" y="4181400"/>
            <a:ext cx="1378200" cy="283200"/>
          </a:xfrm>
          <a:prstGeom prst="rect">
            <a:avLst/>
          </a:prstGeom>
          <a:noFill/>
          <a:ln>
            <a:noFill/>
          </a:ln>
        </p:spPr>
        <p:txBody>
          <a:bodyPr wrap="square" lIns="91425" tIns="91425" rIns="91425" bIns="91425" anchor="t" anchorCtr="0">
            <a:noAutofit/>
          </a:bodyPr>
          <a:lstStyle/>
          <a:p>
            <a:pPr lvl="0" rtl="0">
              <a:spcBef>
                <a:spcPts val="0"/>
              </a:spcBef>
              <a:buNone/>
            </a:pPr>
            <a:r>
              <a:rPr lang="en-US" sz="1600"/>
              <a:t>API version</a:t>
            </a:r>
          </a:p>
        </p:txBody>
      </p:sp>
      <p:sp>
        <p:nvSpPr>
          <p:cNvPr id="386" name="Shape 386"/>
          <p:cNvSpPr txBox="1"/>
          <p:nvPr/>
        </p:nvSpPr>
        <p:spPr>
          <a:xfrm rot="-5400000">
            <a:off x="6683950" y="3833250"/>
            <a:ext cx="257400" cy="464700"/>
          </a:xfrm>
          <a:prstGeom prst="rect">
            <a:avLst/>
          </a:prstGeom>
          <a:noFill/>
          <a:ln>
            <a:noFill/>
          </a:ln>
        </p:spPr>
        <p:txBody>
          <a:bodyPr wrap="square" lIns="91425" tIns="91425" rIns="91425" bIns="91425" anchor="t" anchorCtr="0">
            <a:noAutofit/>
          </a:bodyPr>
          <a:lstStyle/>
          <a:p>
            <a:pPr lvl="0" rtl="0">
              <a:spcBef>
                <a:spcPts val="0"/>
              </a:spcBef>
              <a:buNone/>
            </a:pPr>
            <a:r>
              <a:rPr lang="en-US" sz="10200"/>
              <a:t>{</a:t>
            </a:r>
          </a:p>
        </p:txBody>
      </p:sp>
      <p:sp>
        <p:nvSpPr>
          <p:cNvPr id="387" name="Shape 387"/>
          <p:cNvSpPr/>
          <p:nvPr/>
        </p:nvSpPr>
        <p:spPr>
          <a:xfrm rot="423358">
            <a:off x="10607742" y="3816568"/>
            <a:ext cx="432273" cy="369351"/>
          </a:xfrm>
          <a:prstGeom prst="upArrow">
            <a:avLst>
              <a:gd name="adj1" fmla="val 31703"/>
              <a:gd name="adj2" fmla="val 43833"/>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388" name="Shape 388"/>
          <p:cNvSpPr txBox="1"/>
          <p:nvPr/>
        </p:nvSpPr>
        <p:spPr>
          <a:xfrm>
            <a:off x="10028775" y="4211100"/>
            <a:ext cx="1378200" cy="283200"/>
          </a:xfrm>
          <a:prstGeom prst="rect">
            <a:avLst/>
          </a:prstGeom>
          <a:noFill/>
          <a:ln>
            <a:noFill/>
          </a:ln>
        </p:spPr>
        <p:txBody>
          <a:bodyPr wrap="square" lIns="91425" tIns="91425" rIns="91425" bIns="91425" anchor="t" anchorCtr="0">
            <a:noAutofit/>
          </a:bodyPr>
          <a:lstStyle/>
          <a:p>
            <a:pPr lvl="0" rtl="0">
              <a:spcBef>
                <a:spcPts val="0"/>
              </a:spcBef>
              <a:buNone/>
            </a:pPr>
            <a:r>
              <a:rPr lang="en-US" sz="1600"/>
              <a:t>search terms</a:t>
            </a: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Shape 393"/>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Clinical Table Search Service: Demonstrations</a:t>
            </a:r>
          </a:p>
        </p:txBody>
      </p:sp>
      <p:sp>
        <p:nvSpPr>
          <p:cNvPr id="394" name="Shape 394"/>
          <p:cNvSpPr txBox="1">
            <a:spLocks noGrp="1"/>
          </p:cNvSpPr>
          <p:nvPr>
            <p:ph type="body" idx="1"/>
          </p:nvPr>
        </p:nvSpPr>
        <p:spPr>
          <a:xfrm>
            <a:off x="838200" y="1825625"/>
            <a:ext cx="10816988" cy="4351200"/>
          </a:xfrm>
          <a:prstGeom prst="rect">
            <a:avLst/>
          </a:prstGeom>
          <a:noFill/>
          <a:ln>
            <a:noFill/>
          </a:ln>
        </p:spPr>
        <p:txBody>
          <a:bodyPr wrap="square" lIns="91425" tIns="45700" rIns="91425" bIns="45700" anchor="t" anchorCtr="0">
            <a:noAutofit/>
          </a:bodyPr>
          <a:lstStyle/>
          <a:p>
            <a:pPr marL="457200" marR="0" lvl="0" indent="-228600" algn="l" rtl="0">
              <a:lnSpc>
                <a:spcPct val="90000"/>
              </a:lnSpc>
              <a:spcBef>
                <a:spcPts val="1000"/>
              </a:spcBef>
              <a:spcAft>
                <a:spcPts val="0"/>
              </a:spcAft>
            </a:pPr>
            <a:r>
              <a:rPr lang="en-US" sz="2800" b="0" i="0" u="none" strike="noStrike" cap="none" dirty="0">
                <a:solidFill>
                  <a:schemeClr val="dk1"/>
                </a:solidFill>
                <a:latin typeface="Calibri"/>
                <a:ea typeface="Calibri"/>
                <a:cs typeface="Calibri"/>
                <a:sym typeface="Calibri"/>
              </a:rPr>
              <a:t>Example </a:t>
            </a:r>
            <a:r>
              <a:rPr lang="en-US" dirty="0"/>
              <a:t>output</a:t>
            </a:r>
            <a:r>
              <a:rPr lang="en-US" sz="2800" b="0" i="0" u="none" strike="noStrike" cap="none" dirty="0">
                <a:solidFill>
                  <a:schemeClr val="dk1"/>
                </a:solidFill>
                <a:latin typeface="Calibri"/>
                <a:ea typeface="Calibri"/>
                <a:cs typeface="Calibri"/>
                <a:sym typeface="Calibri"/>
              </a:rPr>
              <a:t> for the medical conditions API</a:t>
            </a:r>
          </a:p>
          <a:p>
            <a:pPr marL="457200" marR="0" lvl="0" indent="0" algn="l" rtl="0">
              <a:lnSpc>
                <a:spcPct val="90000"/>
              </a:lnSpc>
              <a:spcBef>
                <a:spcPts val="500"/>
              </a:spcBef>
              <a:spcAft>
                <a:spcPts val="0"/>
              </a:spcAft>
              <a:buNone/>
            </a:pPr>
            <a:r>
              <a:rPr lang="en-US" sz="2400" b="0" i="0" u="sng" strike="noStrike" cap="none" dirty="0">
                <a:solidFill>
                  <a:schemeClr val="hlink"/>
                </a:solidFill>
                <a:latin typeface="Calibri"/>
                <a:ea typeface="Calibri"/>
                <a:cs typeface="Calibri"/>
                <a:sym typeface="Calibri"/>
                <a:hlinkClick r:id="rId3"/>
              </a:rPr>
              <a:t>https://clin-table-search.lhc.nlm.nih.gov/api/conditions/v3/search?terms=heart</a:t>
            </a:r>
          </a:p>
          <a:p>
            <a:pPr marL="457200" lvl="0" indent="-228600" rtl="0">
              <a:spcBef>
                <a:spcPts val="0"/>
              </a:spcBef>
            </a:pPr>
            <a:r>
              <a:rPr lang="en-US" dirty="0"/>
              <a:t>Returns a JSON structure, designed for compactness</a:t>
            </a:r>
          </a:p>
          <a:p>
            <a:pPr marL="457200" lvl="0" indent="0" rtl="0">
              <a:spcBef>
                <a:spcPts val="0"/>
              </a:spcBef>
              <a:buNone/>
            </a:pPr>
            <a:endParaRPr lang="en-US" dirty="0" smtClean="0"/>
          </a:p>
          <a:p>
            <a:pPr marL="457200" lvl="0" indent="0" rtl="0">
              <a:spcBef>
                <a:spcPts val="0"/>
              </a:spcBef>
              <a:buNone/>
            </a:pPr>
            <a:endParaRPr lang="en-US" dirty="0"/>
          </a:p>
          <a:p>
            <a:pPr marL="457200" lvl="0" indent="0" rtl="0">
              <a:spcBef>
                <a:spcPts val="0"/>
              </a:spcBef>
              <a:buNone/>
            </a:pPr>
            <a:endParaRPr dirty="0"/>
          </a:p>
          <a:p>
            <a:pPr marL="914400" lvl="1" indent="-228600" rtl="0">
              <a:spcBef>
                <a:spcPts val="0"/>
              </a:spcBef>
            </a:pPr>
            <a:r>
              <a:rPr lang="en-US" dirty="0"/>
              <a:t>[32,["2212","365","2895","8411","3978","3867","8777"],null,[["Coronary artery disease (CAD)"],["Congestive heart failure (CHF)"],["Palpitations"],["Atrial </a:t>
            </a:r>
            <a:r>
              <a:rPr lang="en-US" dirty="0" err="1"/>
              <a:t>myxoma</a:t>
            </a:r>
            <a:r>
              <a:rPr lang="en-US" dirty="0"/>
              <a:t>"],["Heart murmur"],["Heart attack (myocardial infarction)"],["Sinoatrial block"]]]</a:t>
            </a:r>
          </a:p>
          <a:p>
            <a:pPr marL="457200" lvl="0" indent="0" rtl="0">
              <a:spcBef>
                <a:spcPts val="0"/>
              </a:spcBef>
              <a:buNone/>
            </a:pPr>
            <a:endParaRPr sz="2800" b="0" i="0" u="none" strike="noStrike" cap="none" dirty="0">
              <a:solidFill>
                <a:schemeClr val="dk1"/>
              </a:solidFill>
              <a:latin typeface="Calibri"/>
              <a:ea typeface="Calibri"/>
              <a:cs typeface="Calibri"/>
              <a:sym typeface="Calibri"/>
            </a:endParaRPr>
          </a:p>
        </p:txBody>
      </p:sp>
      <p:sp>
        <p:nvSpPr>
          <p:cNvPr id="395" name="Shape 395"/>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396" name="Shape 396"/>
          <p:cNvSpPr/>
          <p:nvPr/>
        </p:nvSpPr>
        <p:spPr>
          <a:xfrm rot="10236577">
            <a:off x="1833168" y="3791004"/>
            <a:ext cx="432090" cy="276140"/>
          </a:xfrm>
          <a:prstGeom prst="upArrow">
            <a:avLst>
              <a:gd name="adj1" fmla="val 31703"/>
              <a:gd name="adj2" fmla="val 43833"/>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397" name="Shape 397"/>
          <p:cNvSpPr txBox="1"/>
          <p:nvPr/>
        </p:nvSpPr>
        <p:spPr>
          <a:xfrm>
            <a:off x="4109425" y="3410700"/>
            <a:ext cx="2379600" cy="283200"/>
          </a:xfrm>
          <a:prstGeom prst="rect">
            <a:avLst/>
          </a:prstGeom>
          <a:noFill/>
          <a:ln>
            <a:noFill/>
          </a:ln>
        </p:spPr>
        <p:txBody>
          <a:bodyPr wrap="square" lIns="91425" tIns="91425" rIns="91425" bIns="91425" anchor="t" anchorCtr="0">
            <a:noAutofit/>
          </a:bodyPr>
          <a:lstStyle/>
          <a:p>
            <a:pPr lvl="0" rtl="0">
              <a:spcBef>
                <a:spcPts val="0"/>
              </a:spcBef>
              <a:buNone/>
            </a:pPr>
            <a:r>
              <a:rPr lang="en-US" sz="1600"/>
              <a:t>Array of condition codes</a:t>
            </a:r>
          </a:p>
        </p:txBody>
      </p:sp>
      <p:sp>
        <p:nvSpPr>
          <p:cNvPr id="398" name="Shape 398"/>
          <p:cNvSpPr txBox="1"/>
          <p:nvPr/>
        </p:nvSpPr>
        <p:spPr>
          <a:xfrm>
            <a:off x="985425" y="3410700"/>
            <a:ext cx="2127600" cy="283200"/>
          </a:xfrm>
          <a:prstGeom prst="rect">
            <a:avLst/>
          </a:prstGeom>
          <a:noFill/>
          <a:ln>
            <a:noFill/>
          </a:ln>
        </p:spPr>
        <p:txBody>
          <a:bodyPr wrap="square" lIns="91425" tIns="91425" rIns="91425" bIns="91425" anchor="t" anchorCtr="0">
            <a:noAutofit/>
          </a:bodyPr>
          <a:lstStyle/>
          <a:p>
            <a:pPr lvl="0" rtl="0">
              <a:spcBef>
                <a:spcPts val="0"/>
              </a:spcBef>
              <a:buNone/>
            </a:pPr>
            <a:r>
              <a:rPr lang="en-US" sz="1600"/>
              <a:t>Available result count</a:t>
            </a:r>
          </a:p>
        </p:txBody>
      </p:sp>
      <p:sp>
        <p:nvSpPr>
          <p:cNvPr id="399" name="Shape 399"/>
          <p:cNvSpPr/>
          <p:nvPr/>
        </p:nvSpPr>
        <p:spPr>
          <a:xfrm rot="-10335488">
            <a:off x="5004811" y="3791042"/>
            <a:ext cx="432038" cy="276077"/>
          </a:xfrm>
          <a:prstGeom prst="upArrow">
            <a:avLst>
              <a:gd name="adj1" fmla="val 31703"/>
              <a:gd name="adj2" fmla="val 43833"/>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400" name="Shape 400"/>
          <p:cNvSpPr/>
          <p:nvPr/>
        </p:nvSpPr>
        <p:spPr>
          <a:xfrm rot="-699187">
            <a:off x="5932963" y="5531219"/>
            <a:ext cx="432208" cy="276060"/>
          </a:xfrm>
          <a:prstGeom prst="upArrow">
            <a:avLst>
              <a:gd name="adj1" fmla="val 31703"/>
              <a:gd name="adj2" fmla="val 43833"/>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401" name="Shape 401"/>
          <p:cNvSpPr txBox="1"/>
          <p:nvPr/>
        </p:nvSpPr>
        <p:spPr>
          <a:xfrm>
            <a:off x="5635125" y="5893625"/>
            <a:ext cx="5204700" cy="283200"/>
          </a:xfrm>
          <a:prstGeom prst="rect">
            <a:avLst/>
          </a:prstGeom>
          <a:noFill/>
          <a:ln>
            <a:noFill/>
          </a:ln>
        </p:spPr>
        <p:txBody>
          <a:bodyPr wrap="square" lIns="91425" tIns="91425" rIns="91425" bIns="91425" anchor="t" anchorCtr="0">
            <a:noAutofit/>
          </a:bodyPr>
          <a:lstStyle/>
          <a:p>
            <a:pPr lvl="0" rtl="0">
              <a:spcBef>
                <a:spcPts val="0"/>
              </a:spcBef>
              <a:buNone/>
            </a:pPr>
            <a:r>
              <a:rPr lang="en-US" sz="1600"/>
              <a:t>Array of display strings, corresponding to codes</a:t>
            </a:r>
          </a:p>
        </p:txBody>
      </p:sp>
      <p:sp>
        <p:nvSpPr>
          <p:cNvPr id="402" name="Shape 402"/>
          <p:cNvSpPr/>
          <p:nvPr/>
        </p:nvSpPr>
        <p:spPr>
          <a:xfrm rot="-10335488">
            <a:off x="8878761" y="3791042"/>
            <a:ext cx="432038" cy="276077"/>
          </a:xfrm>
          <a:prstGeom prst="upArrow">
            <a:avLst>
              <a:gd name="adj1" fmla="val 31703"/>
              <a:gd name="adj2" fmla="val 43833"/>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403" name="Shape 403"/>
          <p:cNvSpPr txBox="1"/>
          <p:nvPr/>
        </p:nvSpPr>
        <p:spPr>
          <a:xfrm>
            <a:off x="7726925" y="3479975"/>
            <a:ext cx="4412700" cy="283200"/>
          </a:xfrm>
          <a:prstGeom prst="rect">
            <a:avLst/>
          </a:prstGeom>
          <a:noFill/>
          <a:ln>
            <a:noFill/>
          </a:ln>
        </p:spPr>
        <p:txBody>
          <a:bodyPr wrap="square" lIns="91425" tIns="91425" rIns="91425" bIns="91425" anchor="t" anchorCtr="0">
            <a:noAutofit/>
          </a:bodyPr>
          <a:lstStyle/>
          <a:p>
            <a:pPr lvl="0" rtl="0">
              <a:spcBef>
                <a:spcPts val="0"/>
              </a:spcBef>
              <a:buNone/>
            </a:pPr>
            <a:r>
              <a:rPr lang="en-US" sz="1600" dirty="0"/>
              <a:t>Placeholder for extra data about each record</a:t>
            </a: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Shape 408"/>
          <p:cNvSpPr txBox="1">
            <a:spLocks noGrp="1"/>
          </p:cNvSpPr>
          <p:nvPr>
            <p:ph type="title"/>
          </p:nvPr>
        </p:nvSpPr>
        <p:spPr>
          <a:xfrm>
            <a:off x="838200" y="365125"/>
            <a:ext cx="10515599" cy="1325562"/>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Clinical Table Search Service: Configuration</a:t>
            </a:r>
          </a:p>
        </p:txBody>
      </p:sp>
      <p:sp>
        <p:nvSpPr>
          <p:cNvPr id="409" name="Shape 409"/>
          <p:cNvSpPr txBox="1">
            <a:spLocks noGrp="1"/>
          </p:cNvSpPr>
          <p:nvPr>
            <p:ph type="body" idx="1"/>
          </p:nvPr>
        </p:nvSpPr>
        <p:spPr>
          <a:xfrm>
            <a:off x="838200" y="1825625"/>
            <a:ext cx="10515599" cy="4351338"/>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smtClean="0">
                <a:solidFill>
                  <a:schemeClr val="dk1"/>
                </a:solidFill>
                <a:latin typeface="Calibri"/>
                <a:ea typeface="Calibri"/>
                <a:cs typeface="Calibri"/>
                <a:sym typeface="Calibri"/>
              </a:rPr>
              <a:t>API </a:t>
            </a:r>
            <a:r>
              <a:rPr lang="en-US" sz="2800" b="0" i="0" u="none" strike="noStrike" cap="none" dirty="0">
                <a:solidFill>
                  <a:schemeClr val="dk1"/>
                </a:solidFill>
                <a:latin typeface="Calibri"/>
                <a:ea typeface="Calibri"/>
                <a:cs typeface="Calibri"/>
                <a:sym typeface="Calibri"/>
              </a:rPr>
              <a:t>Parameters</a:t>
            </a:r>
          </a:p>
          <a:p>
            <a:pPr marL="685800" marR="0" lvl="1" indent="-228600" algn="l" rtl="0">
              <a:lnSpc>
                <a:spcPct val="90000"/>
              </a:lnSpc>
              <a:spcBef>
                <a:spcPts val="500"/>
              </a:spcBef>
              <a:spcAft>
                <a:spcPts val="0"/>
              </a:spcAft>
              <a:buClr>
                <a:schemeClr val="dk1"/>
              </a:buClr>
              <a:buSzPct val="100000"/>
              <a:buFont typeface="Arial"/>
              <a:buChar char="•"/>
            </a:pPr>
            <a:r>
              <a:rPr lang="en-US" sz="2400" b="0" i="0" u="none" strike="noStrike" cap="none" dirty="0">
                <a:solidFill>
                  <a:schemeClr val="dk1"/>
                </a:solidFill>
                <a:latin typeface="Calibri"/>
                <a:ea typeface="Calibri"/>
                <a:cs typeface="Calibri"/>
                <a:sym typeface="Calibri"/>
              </a:rPr>
              <a:t>terms (required, added by autocompleter)</a:t>
            </a:r>
          </a:p>
          <a:p>
            <a:pPr marL="685800" marR="0" lvl="1" indent="-228600" algn="l" rtl="0">
              <a:lnSpc>
                <a:spcPct val="90000"/>
              </a:lnSpc>
              <a:spcBef>
                <a:spcPts val="500"/>
              </a:spcBef>
              <a:spcAft>
                <a:spcPts val="0"/>
              </a:spcAft>
              <a:buClr>
                <a:schemeClr val="dk1"/>
              </a:buClr>
              <a:buSzPct val="100000"/>
              <a:buFont typeface="Arial"/>
              <a:buChar char="•"/>
            </a:pPr>
            <a:r>
              <a:rPr lang="en-US" sz="2400" b="0" i="0" u="none" strike="noStrike" cap="none" dirty="0" err="1">
                <a:solidFill>
                  <a:schemeClr val="dk1"/>
                </a:solidFill>
                <a:latin typeface="Calibri"/>
                <a:ea typeface="Calibri"/>
                <a:cs typeface="Calibri"/>
                <a:sym typeface="Calibri"/>
              </a:rPr>
              <a:t>maxList</a:t>
            </a:r>
            <a:r>
              <a:rPr lang="en-US" sz="2400" b="0" i="0" u="none" strike="noStrike" cap="none" dirty="0">
                <a:solidFill>
                  <a:schemeClr val="dk1"/>
                </a:solidFill>
                <a:latin typeface="Calibri"/>
                <a:ea typeface="Calibri"/>
                <a:cs typeface="Calibri"/>
                <a:sym typeface="Calibri"/>
              </a:rPr>
              <a:t> (desired number of results)</a:t>
            </a:r>
          </a:p>
          <a:p>
            <a:pPr marL="685800" marR="0" lvl="1" indent="-228600" algn="l" rtl="0">
              <a:lnSpc>
                <a:spcPct val="90000"/>
              </a:lnSpc>
              <a:spcBef>
                <a:spcPts val="500"/>
              </a:spcBef>
              <a:spcAft>
                <a:spcPts val="0"/>
              </a:spcAft>
              <a:buClr>
                <a:schemeClr val="dk1"/>
              </a:buClr>
              <a:buSzPct val="100000"/>
              <a:buFont typeface="Arial"/>
              <a:buChar char="•"/>
            </a:pPr>
            <a:r>
              <a:rPr lang="en-US" sz="2400" b="0" i="0" u="none" strike="noStrike" cap="none" dirty="0">
                <a:solidFill>
                  <a:schemeClr val="dk1"/>
                </a:solidFill>
                <a:latin typeface="Calibri"/>
                <a:ea typeface="Calibri"/>
                <a:cs typeface="Calibri"/>
                <a:sym typeface="Calibri"/>
              </a:rPr>
              <a:t>sf = “search fields”</a:t>
            </a:r>
          </a:p>
          <a:p>
            <a:pPr marL="685800" marR="0" lvl="1" indent="-228600" algn="l" rtl="0">
              <a:lnSpc>
                <a:spcPct val="90000"/>
              </a:lnSpc>
              <a:spcBef>
                <a:spcPts val="500"/>
              </a:spcBef>
              <a:spcAft>
                <a:spcPts val="0"/>
              </a:spcAft>
              <a:buClr>
                <a:schemeClr val="dk1"/>
              </a:buClr>
              <a:buSzPct val="100000"/>
              <a:buFont typeface="Arial"/>
              <a:buChar char="•"/>
            </a:pPr>
            <a:r>
              <a:rPr lang="en-US" sz="2400" b="0" i="0" u="none" strike="noStrike" cap="none" dirty="0" err="1">
                <a:solidFill>
                  <a:schemeClr val="dk1"/>
                </a:solidFill>
                <a:latin typeface="Calibri"/>
                <a:ea typeface="Calibri"/>
                <a:cs typeface="Calibri"/>
                <a:sym typeface="Calibri"/>
              </a:rPr>
              <a:t>df</a:t>
            </a:r>
            <a:r>
              <a:rPr lang="en-US" sz="2400" b="0" i="0" u="none" strike="noStrike" cap="none" dirty="0">
                <a:solidFill>
                  <a:schemeClr val="dk1"/>
                </a:solidFill>
                <a:latin typeface="Calibri"/>
                <a:ea typeface="Calibri"/>
                <a:cs typeface="Calibri"/>
                <a:sym typeface="Calibri"/>
              </a:rPr>
              <a:t> = “display fields”</a:t>
            </a:r>
          </a:p>
          <a:p>
            <a:pPr marL="685800" marR="0" lvl="1" indent="-228600" algn="l" rtl="0">
              <a:lnSpc>
                <a:spcPct val="90000"/>
              </a:lnSpc>
              <a:spcBef>
                <a:spcPts val="500"/>
              </a:spcBef>
              <a:spcAft>
                <a:spcPts val="0"/>
              </a:spcAft>
              <a:buClr>
                <a:schemeClr val="dk1"/>
              </a:buClr>
              <a:buSzPct val="100000"/>
              <a:buFont typeface="Arial"/>
              <a:buChar char="•"/>
            </a:pPr>
            <a:r>
              <a:rPr lang="en-US" sz="2400" b="0" i="0" u="none" strike="noStrike" cap="none" dirty="0" err="1">
                <a:solidFill>
                  <a:schemeClr val="dk1"/>
                </a:solidFill>
                <a:latin typeface="Calibri"/>
                <a:ea typeface="Calibri"/>
                <a:cs typeface="Calibri"/>
                <a:sym typeface="Calibri"/>
              </a:rPr>
              <a:t>cf</a:t>
            </a:r>
            <a:r>
              <a:rPr lang="en-US" sz="2400" b="0" i="0" u="none" strike="noStrike" cap="none" dirty="0">
                <a:solidFill>
                  <a:schemeClr val="dk1"/>
                </a:solidFill>
                <a:latin typeface="Calibri"/>
                <a:ea typeface="Calibri"/>
                <a:cs typeface="Calibri"/>
                <a:sym typeface="Calibri"/>
              </a:rPr>
              <a:t> = “code field”</a:t>
            </a:r>
          </a:p>
          <a:p>
            <a:pPr marL="685800" marR="0" lvl="1" indent="-228600" algn="l" rtl="0">
              <a:lnSpc>
                <a:spcPct val="90000"/>
              </a:lnSpc>
              <a:spcBef>
                <a:spcPts val="500"/>
              </a:spcBef>
              <a:spcAft>
                <a:spcPts val="0"/>
              </a:spcAft>
              <a:buClr>
                <a:schemeClr val="dk1"/>
              </a:buClr>
              <a:buSzPct val="100000"/>
              <a:buFont typeface="Arial"/>
              <a:buChar char="•"/>
            </a:pPr>
            <a:r>
              <a:rPr lang="en-US" sz="2400" b="0" i="0" u="none" strike="noStrike" cap="none" dirty="0" err="1">
                <a:solidFill>
                  <a:schemeClr val="dk1"/>
                </a:solidFill>
                <a:latin typeface="Calibri"/>
                <a:ea typeface="Calibri"/>
                <a:cs typeface="Calibri"/>
                <a:sym typeface="Calibri"/>
              </a:rPr>
              <a:t>ef</a:t>
            </a:r>
            <a:r>
              <a:rPr lang="en-US" sz="2400" b="0" i="0" u="none" strike="noStrike" cap="none" dirty="0">
                <a:solidFill>
                  <a:schemeClr val="dk1"/>
                </a:solidFill>
                <a:latin typeface="Calibri"/>
                <a:ea typeface="Calibri"/>
                <a:cs typeface="Calibri"/>
                <a:sym typeface="Calibri"/>
              </a:rPr>
              <a:t> = “extra fields”</a:t>
            </a:r>
          </a:p>
          <a:p>
            <a:pPr marL="685800" marR="0" lvl="1" indent="-228600" algn="l" rtl="0">
              <a:lnSpc>
                <a:spcPct val="90000"/>
              </a:lnSpc>
              <a:spcBef>
                <a:spcPts val="500"/>
              </a:spcBef>
              <a:spcAft>
                <a:spcPts val="0"/>
              </a:spcAft>
              <a:buClr>
                <a:schemeClr val="dk1"/>
              </a:buClr>
              <a:buSzPct val="100000"/>
              <a:buFont typeface="Arial"/>
              <a:buChar char="•"/>
            </a:pPr>
            <a:r>
              <a:rPr lang="en-US" sz="2400" b="0" i="0" u="none" strike="noStrike" cap="none" dirty="0">
                <a:solidFill>
                  <a:schemeClr val="dk1"/>
                </a:solidFill>
                <a:latin typeface="Calibri"/>
                <a:ea typeface="Calibri"/>
                <a:cs typeface="Calibri"/>
                <a:sym typeface="Calibri"/>
              </a:rPr>
              <a:t>q </a:t>
            </a:r>
            <a:r>
              <a:rPr lang="en-US" dirty="0" smtClean="0"/>
              <a:t>= </a:t>
            </a:r>
            <a:r>
              <a:rPr lang="en-US" sz="2400" b="0" i="0" u="none" strike="noStrike" cap="none" dirty="0" smtClean="0">
                <a:solidFill>
                  <a:schemeClr val="dk1"/>
                </a:solidFill>
                <a:latin typeface="Calibri"/>
                <a:ea typeface="Calibri"/>
                <a:cs typeface="Calibri"/>
                <a:sym typeface="Calibri"/>
              </a:rPr>
              <a:t>a </a:t>
            </a:r>
            <a:r>
              <a:rPr lang="en-US" sz="2400" b="0" i="0" u="none" strike="noStrike" cap="none" dirty="0">
                <a:solidFill>
                  <a:schemeClr val="dk1"/>
                </a:solidFill>
                <a:latin typeface="Calibri"/>
                <a:ea typeface="Calibri"/>
                <a:cs typeface="Calibri"/>
                <a:sym typeface="Calibri"/>
              </a:rPr>
              <a:t>query string to further constrain </a:t>
            </a:r>
            <a:r>
              <a:rPr lang="en-US" sz="2400" b="0" i="0" u="none" strike="noStrike" cap="none" dirty="0" smtClean="0">
                <a:solidFill>
                  <a:schemeClr val="dk1"/>
                </a:solidFill>
                <a:latin typeface="Calibri"/>
                <a:ea typeface="Calibri"/>
                <a:cs typeface="Calibri"/>
                <a:sym typeface="Calibri"/>
              </a:rPr>
              <a:t>results (Lucene syntax)</a:t>
            </a:r>
            <a:endParaRPr lang="en-US" sz="2400" b="0" i="0" u="none" strike="noStrike" cap="none" dirty="0">
              <a:solidFill>
                <a:schemeClr val="dk1"/>
              </a:solidFill>
              <a:latin typeface="Calibri"/>
              <a:ea typeface="Calibri"/>
              <a:cs typeface="Calibri"/>
              <a:sym typeface="Calibri"/>
            </a:endParaRPr>
          </a:p>
          <a:p>
            <a:pPr marL="457200" marR="0" lvl="1" indent="0" algn="l" rtl="0">
              <a:lnSpc>
                <a:spcPct val="90000"/>
              </a:lnSpc>
              <a:spcBef>
                <a:spcPts val="500"/>
              </a:spcBef>
              <a:spcAft>
                <a:spcPts val="0"/>
              </a:spcAft>
              <a:buClr>
                <a:schemeClr val="dk1"/>
              </a:buClr>
              <a:buSzPct val="25000"/>
              <a:buFont typeface="Arial"/>
              <a:buNone/>
            </a:pPr>
            <a:endParaRPr sz="24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p:txBody>
      </p:sp>
      <p:sp>
        <p:nvSpPr>
          <p:cNvPr id="410" name="Shape 410"/>
          <p:cNvSpPr txBox="1"/>
          <p:nvPr/>
        </p:nvSpPr>
        <p:spPr>
          <a:xfrm rot="-5400000">
            <a:off x="-648655" y="5724900"/>
            <a:ext cx="1658082"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Shape 415"/>
          <p:cNvSpPr txBox="1">
            <a:spLocks noGrp="1"/>
          </p:cNvSpPr>
          <p:nvPr>
            <p:ph type="title"/>
          </p:nvPr>
        </p:nvSpPr>
        <p:spPr>
          <a:xfrm>
            <a:off x="838200" y="365125"/>
            <a:ext cx="105156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Clinical Table Search Service: Configuration</a:t>
            </a:r>
          </a:p>
        </p:txBody>
      </p:sp>
      <p:sp>
        <p:nvSpPr>
          <p:cNvPr id="416" name="Shape 416"/>
          <p:cNvSpPr txBox="1">
            <a:spLocks noGrp="1"/>
          </p:cNvSpPr>
          <p:nvPr>
            <p:ph type="body" idx="1"/>
          </p:nvPr>
        </p:nvSpPr>
        <p:spPr>
          <a:xfrm>
            <a:off x="838200" y="1825625"/>
            <a:ext cx="10080009" cy="4351200"/>
          </a:xfrm>
          <a:prstGeom prst="rect">
            <a:avLst/>
          </a:prstGeom>
          <a:noFill/>
          <a:ln>
            <a:noFill/>
          </a:ln>
        </p:spPr>
        <p:txBody>
          <a:bodyPr wrap="square" lIns="91425" tIns="45700" rIns="91425" bIns="45700" anchor="t" anchorCtr="0">
            <a:noAutofit/>
          </a:bodyPr>
          <a:lstStyle/>
          <a:p>
            <a:pPr marL="457200" marR="0" lvl="0" indent="-228600" algn="l" rtl="0">
              <a:lnSpc>
                <a:spcPct val="90000"/>
              </a:lnSpc>
              <a:spcBef>
                <a:spcPts val="0"/>
              </a:spcBef>
              <a:spcAft>
                <a:spcPts val="0"/>
              </a:spcAft>
            </a:pPr>
            <a:r>
              <a:rPr lang="en-US" dirty="0"/>
              <a:t>Example using query parameters:</a:t>
            </a:r>
          </a:p>
          <a:p>
            <a:pPr marL="0" marR="0" lvl="0" indent="0" algn="l" rtl="0">
              <a:lnSpc>
                <a:spcPct val="90000"/>
              </a:lnSpc>
              <a:spcBef>
                <a:spcPts val="0"/>
              </a:spcBef>
              <a:spcAft>
                <a:spcPts val="0"/>
              </a:spcAft>
              <a:buNone/>
            </a:pPr>
            <a:endParaRPr dirty="0"/>
          </a:p>
          <a:p>
            <a:pPr marL="0" marR="0" lvl="0" indent="0" algn="l" rtl="0">
              <a:lnSpc>
                <a:spcPct val="90000"/>
              </a:lnSpc>
              <a:spcBef>
                <a:spcPts val="0"/>
              </a:spcBef>
              <a:spcAft>
                <a:spcPts val="0"/>
              </a:spcAft>
              <a:buNone/>
            </a:pPr>
            <a:r>
              <a:rPr lang="en-US" u="sng" dirty="0">
                <a:solidFill>
                  <a:schemeClr val="hlink"/>
                </a:solidFill>
              </a:rPr>
              <a:t>https://</a:t>
            </a:r>
            <a:r>
              <a:rPr lang="en-US" u="sng" dirty="0" smtClean="0">
                <a:solidFill>
                  <a:schemeClr val="hlink"/>
                </a:solidFill>
              </a:rPr>
              <a:t>clin‑table‑search.lhc.nlm.nih.gov/</a:t>
            </a:r>
            <a:r>
              <a:rPr lang="en-US" u="sng" dirty="0" err="1" smtClean="0">
                <a:solidFill>
                  <a:schemeClr val="hlink"/>
                </a:solidFill>
              </a:rPr>
              <a:t>api</a:t>
            </a:r>
            <a:r>
              <a:rPr lang="en-US" u="sng" dirty="0" smtClean="0">
                <a:solidFill>
                  <a:schemeClr val="hlink"/>
                </a:solidFill>
              </a:rPr>
              <a:t>/conditions/v3/</a:t>
            </a:r>
            <a:r>
              <a:rPr lang="en-US" u="sng" dirty="0" err="1" smtClean="0">
                <a:solidFill>
                  <a:schemeClr val="hlink"/>
                </a:solidFill>
              </a:rPr>
              <a:t>search?</a:t>
            </a:r>
            <a:r>
              <a:rPr lang="en-US" u="sng" dirty="0" err="1" smtClean="0">
                <a:solidFill>
                  <a:srgbClr val="FF0000"/>
                </a:solidFill>
              </a:rPr>
              <a:t>sf</a:t>
            </a:r>
            <a:r>
              <a:rPr lang="en-US" u="sng" dirty="0" smtClean="0">
                <a:solidFill>
                  <a:srgbClr val="FF0000"/>
                </a:solidFill>
              </a:rPr>
              <a:t>=</a:t>
            </a:r>
            <a:r>
              <a:rPr lang="en-US" u="sng" dirty="0" err="1" smtClean="0">
                <a:solidFill>
                  <a:srgbClr val="FF0000"/>
                </a:solidFill>
              </a:rPr>
              <a:t>consumer_name,synonyms</a:t>
            </a:r>
            <a:r>
              <a:rPr lang="en-US" u="sng" dirty="0" err="1" smtClean="0">
                <a:solidFill>
                  <a:schemeClr val="hlink"/>
                </a:solidFill>
              </a:rPr>
              <a:t>&amp;</a:t>
            </a:r>
            <a:r>
              <a:rPr lang="en-US" u="sng" dirty="0" err="1" smtClean="0">
                <a:solidFill>
                  <a:srgbClr val="38761D"/>
                </a:solidFill>
              </a:rPr>
              <a:t>df</a:t>
            </a:r>
            <a:r>
              <a:rPr lang="en-US" u="sng" dirty="0" smtClean="0">
                <a:solidFill>
                  <a:srgbClr val="38761D"/>
                </a:solidFill>
              </a:rPr>
              <a:t>=consumer_name,icd10cm_codes</a:t>
            </a:r>
            <a:r>
              <a:rPr lang="en-US" u="sng" dirty="0" smtClean="0">
                <a:solidFill>
                  <a:schemeClr val="hlink"/>
                </a:solidFill>
              </a:rPr>
              <a:t>&amp;</a:t>
            </a:r>
            <a:r>
              <a:rPr lang="en-US" u="sng" dirty="0" smtClean="0">
                <a:solidFill>
                  <a:schemeClr val="tx1"/>
                </a:solidFill>
              </a:rPr>
              <a:t>terms=</a:t>
            </a:r>
            <a:r>
              <a:rPr lang="en-US" u="sng" dirty="0" err="1" smtClean="0">
                <a:solidFill>
                  <a:schemeClr val="tx1"/>
                </a:solidFill>
              </a:rPr>
              <a:t>ar</a:t>
            </a:r>
            <a:endParaRPr lang="en-US" u="sng" dirty="0">
              <a:solidFill>
                <a:schemeClr val="tx1"/>
              </a:solidFill>
              <a:hlinkClick r:id="rId3"/>
            </a:endParaRPr>
          </a:p>
          <a:p>
            <a:pPr marL="457200" marR="0" lvl="1" indent="0" algn="l" rtl="0">
              <a:lnSpc>
                <a:spcPct val="90000"/>
              </a:lnSpc>
              <a:spcBef>
                <a:spcPts val="500"/>
              </a:spcBef>
              <a:spcAft>
                <a:spcPts val="0"/>
              </a:spcAft>
              <a:buClr>
                <a:schemeClr val="dk1"/>
              </a:buClr>
              <a:buSzPct val="25000"/>
              <a:buFont typeface="Arial"/>
              <a:buNone/>
            </a:pPr>
            <a:endParaRPr sz="24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a:p>
            <a:pPr marL="0" marR="0" lvl="0" indent="0" algn="l" rtl="0">
              <a:lnSpc>
                <a:spcPct val="90000"/>
              </a:lnSpc>
              <a:spcBef>
                <a:spcPts val="1000"/>
              </a:spcBef>
              <a:buNone/>
            </a:pPr>
            <a:endParaRPr dirty="0"/>
          </a:p>
          <a:p>
            <a:pPr marL="457200" marR="0" lvl="0" indent="-228600" algn="l" rtl="0">
              <a:lnSpc>
                <a:spcPct val="90000"/>
              </a:lnSpc>
              <a:spcBef>
                <a:spcPts val="1000"/>
              </a:spcBef>
            </a:pPr>
            <a:r>
              <a:rPr lang="en-US" dirty="0"/>
              <a:t>When not supplied, default settings are used for sf &amp; </a:t>
            </a:r>
            <a:r>
              <a:rPr lang="en-US" dirty="0" err="1"/>
              <a:t>df</a:t>
            </a:r>
            <a:endParaRPr lang="en-US" dirty="0"/>
          </a:p>
        </p:txBody>
      </p:sp>
      <p:sp>
        <p:nvSpPr>
          <p:cNvPr id="417" name="Shape 417"/>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18" name="Shape 418"/>
          <p:cNvSpPr/>
          <p:nvPr/>
        </p:nvSpPr>
        <p:spPr>
          <a:xfrm rot="4771">
            <a:off x="1688832" y="3872125"/>
            <a:ext cx="432300" cy="276000"/>
          </a:xfrm>
          <a:prstGeom prst="upArrow">
            <a:avLst>
              <a:gd name="adj1" fmla="val 31703"/>
              <a:gd name="adj2" fmla="val 43833"/>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419" name="Shape 419"/>
          <p:cNvSpPr txBox="1"/>
          <p:nvPr/>
        </p:nvSpPr>
        <p:spPr>
          <a:xfrm>
            <a:off x="1011519" y="4228303"/>
            <a:ext cx="1913700" cy="615300"/>
          </a:xfrm>
          <a:prstGeom prst="rect">
            <a:avLst/>
          </a:prstGeom>
          <a:noFill/>
          <a:ln>
            <a:noFill/>
          </a:ln>
        </p:spPr>
        <p:txBody>
          <a:bodyPr wrap="square" lIns="91425" tIns="91425" rIns="91425" bIns="91425" anchor="t" anchorCtr="0">
            <a:noAutofit/>
          </a:bodyPr>
          <a:lstStyle/>
          <a:p>
            <a:pPr lvl="0">
              <a:spcBef>
                <a:spcPts val="0"/>
              </a:spcBef>
              <a:buNone/>
            </a:pPr>
            <a:r>
              <a:rPr lang="en-US" sz="1800" dirty="0"/>
              <a:t>search query (autocompletion)</a:t>
            </a:r>
          </a:p>
        </p:txBody>
      </p:sp>
      <p:sp>
        <p:nvSpPr>
          <p:cNvPr id="420" name="Shape 420"/>
          <p:cNvSpPr/>
          <p:nvPr/>
        </p:nvSpPr>
        <p:spPr>
          <a:xfrm rot="4771">
            <a:off x="4038791" y="3470860"/>
            <a:ext cx="432300" cy="276000"/>
          </a:xfrm>
          <a:prstGeom prst="upArrow">
            <a:avLst>
              <a:gd name="adj1" fmla="val 31703"/>
              <a:gd name="adj2" fmla="val 43833"/>
            </a:avLst>
          </a:prstGeom>
          <a:solidFill>
            <a:srgbClr val="FF0000"/>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421" name="Shape 421"/>
          <p:cNvSpPr txBox="1"/>
          <p:nvPr/>
        </p:nvSpPr>
        <p:spPr>
          <a:xfrm>
            <a:off x="3480553" y="3829913"/>
            <a:ext cx="1596300" cy="470100"/>
          </a:xfrm>
          <a:prstGeom prst="rect">
            <a:avLst/>
          </a:prstGeom>
          <a:noFill/>
          <a:ln>
            <a:noFill/>
          </a:ln>
        </p:spPr>
        <p:txBody>
          <a:bodyPr wrap="square" lIns="91425" tIns="91425" rIns="91425" bIns="91425" anchor="t" anchorCtr="0">
            <a:noAutofit/>
          </a:bodyPr>
          <a:lstStyle/>
          <a:p>
            <a:pPr lvl="0" rtl="0">
              <a:spcBef>
                <a:spcPts val="0"/>
              </a:spcBef>
              <a:buNone/>
            </a:pPr>
            <a:r>
              <a:rPr lang="en-US" sz="1800">
                <a:solidFill>
                  <a:srgbClr val="FF0000"/>
                </a:solidFill>
              </a:rPr>
              <a:t>search fields</a:t>
            </a:r>
          </a:p>
        </p:txBody>
      </p:sp>
      <p:sp>
        <p:nvSpPr>
          <p:cNvPr id="422" name="Shape 422"/>
          <p:cNvSpPr/>
          <p:nvPr/>
        </p:nvSpPr>
        <p:spPr>
          <a:xfrm rot="4771">
            <a:off x="8061101" y="3553613"/>
            <a:ext cx="432300" cy="276000"/>
          </a:xfrm>
          <a:prstGeom prst="upArrow">
            <a:avLst>
              <a:gd name="adj1" fmla="val 31703"/>
              <a:gd name="adj2" fmla="val 43833"/>
            </a:avLst>
          </a:prstGeom>
          <a:solidFill>
            <a:srgbClr val="38761D"/>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423" name="Shape 423"/>
          <p:cNvSpPr txBox="1"/>
          <p:nvPr/>
        </p:nvSpPr>
        <p:spPr>
          <a:xfrm>
            <a:off x="7447913" y="3903691"/>
            <a:ext cx="2588400" cy="720300"/>
          </a:xfrm>
          <a:prstGeom prst="rect">
            <a:avLst/>
          </a:prstGeom>
          <a:noFill/>
          <a:ln>
            <a:noFill/>
          </a:ln>
        </p:spPr>
        <p:txBody>
          <a:bodyPr wrap="square" lIns="91425" tIns="91425" rIns="91425" bIns="91425" anchor="t" anchorCtr="0">
            <a:noAutofit/>
          </a:bodyPr>
          <a:lstStyle/>
          <a:p>
            <a:pPr lvl="0" rtl="0">
              <a:spcBef>
                <a:spcPts val="0"/>
              </a:spcBef>
              <a:buNone/>
            </a:pPr>
            <a:r>
              <a:rPr lang="en-US" sz="1800">
                <a:solidFill>
                  <a:srgbClr val="38761D"/>
                </a:solidFill>
              </a:rPr>
              <a:t>display fields (to be shown to the user)</a:t>
            </a:r>
          </a:p>
        </p:txBody>
      </p:sp>
      <p:sp>
        <p:nvSpPr>
          <p:cNvPr id="4" name="Footer Placeholder 3"/>
          <p:cNvSpPr>
            <a:spLocks noGrp="1"/>
          </p:cNvSpPr>
          <p:nvPr>
            <p:ph type="ftr" idx="11"/>
          </p:nvPr>
        </p:nvSpPr>
        <p:spPr/>
        <p:txBody>
          <a:bodyPr/>
          <a:lstStyle/>
          <a:p>
            <a:endParaRPr 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Shape 428"/>
          <p:cNvSpPr txBox="1">
            <a:spLocks noGrp="1"/>
          </p:cNvSpPr>
          <p:nvPr>
            <p:ph type="title"/>
          </p:nvPr>
        </p:nvSpPr>
        <p:spPr>
          <a:xfrm>
            <a:off x="681644" y="382385"/>
            <a:ext cx="11349556" cy="130844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Clinical Table Search Service: </a:t>
            </a:r>
            <a:r>
              <a:rPr lang="en-US"/>
              <a:t>Autocomplete-lhc</a:t>
            </a:r>
          </a:p>
        </p:txBody>
      </p:sp>
      <p:sp>
        <p:nvSpPr>
          <p:cNvPr id="429" name="Shape 429"/>
          <p:cNvSpPr txBox="1">
            <a:spLocks noGrp="1"/>
          </p:cNvSpPr>
          <p:nvPr>
            <p:ph type="body" idx="1"/>
          </p:nvPr>
        </p:nvSpPr>
        <p:spPr>
          <a:xfrm>
            <a:off x="838200" y="1825625"/>
            <a:ext cx="10515599" cy="4351338"/>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dirty="0" err="1">
                <a:solidFill>
                  <a:schemeClr val="dk1"/>
                </a:solidFill>
                <a:latin typeface="Calibri"/>
                <a:ea typeface="Calibri"/>
                <a:cs typeface="Calibri"/>
                <a:sym typeface="Calibri"/>
              </a:rPr>
              <a:t>Autocompletion</a:t>
            </a:r>
            <a:r>
              <a:rPr lang="en-US" sz="2800" b="0" i="0" u="none" strike="noStrike" cap="none" dirty="0">
                <a:solidFill>
                  <a:schemeClr val="dk1"/>
                </a:solidFill>
                <a:latin typeface="Calibri"/>
                <a:ea typeface="Calibri"/>
                <a:cs typeface="Calibri"/>
                <a:sym typeface="Calibri"/>
              </a:rPr>
              <a:t> package written for th</a:t>
            </a:r>
            <a:r>
              <a:rPr lang="en-US" dirty="0"/>
              <a:t>e</a:t>
            </a:r>
            <a:r>
              <a:rPr lang="en-US" sz="2800" b="0" i="0" u="none" strike="noStrike" cap="none" dirty="0">
                <a:solidFill>
                  <a:schemeClr val="dk1"/>
                </a:solidFill>
                <a:latin typeface="Calibri"/>
                <a:ea typeface="Calibri"/>
                <a:cs typeface="Calibri"/>
                <a:sym typeface="Calibri"/>
              </a:rPr>
              <a:t> format output by CTSS</a:t>
            </a:r>
          </a:p>
          <a:p>
            <a:pPr marL="685800" marR="0" lvl="1" indent="-228600" algn="l" rtl="0">
              <a:lnSpc>
                <a:spcPct val="90000"/>
              </a:lnSpc>
              <a:spcBef>
                <a:spcPts val="500"/>
              </a:spcBef>
              <a:spcAft>
                <a:spcPts val="0"/>
              </a:spcAft>
              <a:buClr>
                <a:schemeClr val="dk1"/>
              </a:buClr>
              <a:buSzPct val="100000"/>
              <a:buFont typeface="Arial"/>
              <a:buChar char="•"/>
            </a:pPr>
            <a:r>
              <a:rPr lang="en-US" sz="2400" b="0" i="0" u="sng" strike="noStrike" cap="none" dirty="0">
                <a:solidFill>
                  <a:schemeClr val="hlink"/>
                </a:solidFill>
                <a:latin typeface="Calibri"/>
                <a:ea typeface="Calibri"/>
                <a:cs typeface="Calibri"/>
                <a:sym typeface="Calibri"/>
                <a:hlinkClick r:id="rId3"/>
              </a:rPr>
              <a:t>https://lhncbc.github.io/autocomplete-lhc/</a:t>
            </a:r>
          </a:p>
          <a:p>
            <a:pPr marL="685800" marR="0" lvl="1" indent="-228600" algn="l" rtl="0">
              <a:lnSpc>
                <a:spcPct val="90000"/>
              </a:lnSpc>
              <a:spcBef>
                <a:spcPts val="500"/>
              </a:spcBef>
              <a:spcAft>
                <a:spcPts val="0"/>
              </a:spcAft>
              <a:buClr>
                <a:schemeClr val="dk1"/>
              </a:buClr>
              <a:buSzPct val="100000"/>
              <a:buFont typeface="Arial"/>
              <a:buChar char="•"/>
            </a:pPr>
            <a:r>
              <a:rPr lang="en-US" sz="2400" b="0" i="0" u="none" strike="noStrike" cap="none" dirty="0">
                <a:solidFill>
                  <a:schemeClr val="dk1"/>
                </a:solidFill>
                <a:latin typeface="Calibri"/>
                <a:ea typeface="Calibri"/>
                <a:cs typeface="Calibri"/>
                <a:sym typeface="Calibri"/>
              </a:rPr>
              <a:t>Can also use CTSS with other </a:t>
            </a:r>
            <a:r>
              <a:rPr lang="en-US" sz="2400" b="0" i="0" u="none" strike="noStrike" cap="none" dirty="0" err="1">
                <a:solidFill>
                  <a:schemeClr val="dk1"/>
                </a:solidFill>
                <a:latin typeface="Calibri"/>
                <a:ea typeface="Calibri"/>
                <a:cs typeface="Calibri"/>
                <a:sym typeface="Calibri"/>
              </a:rPr>
              <a:t>autocompleters</a:t>
            </a:r>
            <a:r>
              <a:rPr lang="en-US" sz="2400" b="0" i="0" u="none" strike="noStrike" cap="none" dirty="0">
                <a:solidFill>
                  <a:schemeClr val="dk1"/>
                </a:solidFill>
                <a:latin typeface="Calibri"/>
                <a:ea typeface="Calibri"/>
                <a:cs typeface="Calibri"/>
                <a:sym typeface="Calibri"/>
              </a:rPr>
              <a:t> or on its own (most do)</a:t>
            </a:r>
          </a:p>
          <a:p>
            <a:pPr marL="685800" marR="0" lvl="1" indent="-228600" algn="l" rtl="0">
              <a:lnSpc>
                <a:spcPct val="90000"/>
              </a:lnSpc>
              <a:spcBef>
                <a:spcPts val="500"/>
              </a:spcBef>
              <a:spcAft>
                <a:spcPts val="0"/>
              </a:spcAft>
              <a:buClr>
                <a:schemeClr val="dk1"/>
              </a:buClr>
              <a:buSzPct val="100000"/>
              <a:buFont typeface="Arial"/>
              <a:buChar char="•"/>
            </a:pPr>
            <a:r>
              <a:rPr lang="en-US" dirty="0"/>
              <a:t>Advantage:  No need to write code to parse the output</a:t>
            </a:r>
          </a:p>
          <a:p>
            <a:pPr marL="685800" marR="0" lvl="1" indent="-228600" algn="l" rtl="0">
              <a:lnSpc>
                <a:spcPct val="90000"/>
              </a:lnSpc>
              <a:spcBef>
                <a:spcPts val="500"/>
              </a:spcBef>
              <a:spcAft>
                <a:spcPts val="0"/>
              </a:spcAft>
              <a:buClr>
                <a:schemeClr val="dk1"/>
              </a:buClr>
              <a:buSzPct val="100000"/>
              <a:buFont typeface="Arial"/>
              <a:buChar char="•"/>
            </a:pPr>
            <a:r>
              <a:rPr lang="en-US" dirty="0"/>
              <a:t>Pre-built, ready-to-use version hosted on CTSS website:</a:t>
            </a:r>
          </a:p>
          <a:p>
            <a:pPr marL="1314450" marR="0" lvl="2" indent="-285750" algn="l" rtl="0">
              <a:lnSpc>
                <a:spcPct val="90000"/>
              </a:lnSpc>
              <a:spcBef>
                <a:spcPts val="500"/>
              </a:spcBef>
              <a:spcAft>
                <a:spcPts val="0"/>
              </a:spcAft>
            </a:pPr>
            <a:r>
              <a:rPr lang="en-US" u="sng" dirty="0">
                <a:solidFill>
                  <a:schemeClr val="hlink"/>
                </a:solidFill>
                <a:hlinkClick r:id="rId4"/>
              </a:rPr>
              <a:t>https://clin-table-search.lhc.nlm.nih.gov/autocomplete-lhc-versions</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Demo of </a:t>
            </a:r>
            <a:r>
              <a:rPr lang="en-US" sz="2800" b="0" i="0" u="none" strike="noStrike" cap="none" dirty="0" err="1">
                <a:solidFill>
                  <a:schemeClr val="dk1"/>
                </a:solidFill>
                <a:latin typeface="Calibri"/>
                <a:ea typeface="Calibri"/>
                <a:cs typeface="Calibri"/>
                <a:sym typeface="Calibri"/>
              </a:rPr>
              <a:t>RxTerms</a:t>
            </a:r>
            <a:r>
              <a:rPr lang="en-US" sz="2800" b="0" i="0" u="none" strike="noStrike" cap="none" dirty="0">
                <a:solidFill>
                  <a:schemeClr val="dk1"/>
                </a:solidFill>
                <a:latin typeface="Calibri"/>
                <a:ea typeface="Calibri"/>
                <a:cs typeface="Calibri"/>
                <a:sym typeface="Calibri"/>
              </a:rPr>
              <a:t> API &amp; autocomplete-</a:t>
            </a:r>
            <a:r>
              <a:rPr lang="en-US" sz="2800" b="0" i="0" u="none" strike="noStrike" cap="none" dirty="0" err="1">
                <a:solidFill>
                  <a:schemeClr val="dk1"/>
                </a:solidFill>
                <a:latin typeface="Calibri"/>
                <a:ea typeface="Calibri"/>
                <a:cs typeface="Calibri"/>
                <a:sym typeface="Calibri"/>
              </a:rPr>
              <a:t>lhc</a:t>
            </a:r>
            <a:endParaRPr lang="en-US" sz="2800" b="0" i="0" u="none" strike="noStrike" cap="none" dirty="0">
              <a:solidFill>
                <a:schemeClr val="dk1"/>
              </a:solidFill>
              <a:latin typeface="Calibri"/>
              <a:ea typeface="Calibri"/>
              <a:cs typeface="Calibri"/>
              <a:sym typeface="Calibri"/>
            </a:endParaRPr>
          </a:p>
          <a:p>
            <a:pPr marL="685800" marR="0" lvl="1" indent="-228600" algn="l" rtl="0">
              <a:lnSpc>
                <a:spcPct val="90000"/>
              </a:lnSpc>
              <a:spcBef>
                <a:spcPts val="500"/>
              </a:spcBef>
              <a:spcAft>
                <a:spcPts val="0"/>
              </a:spcAft>
              <a:buClr>
                <a:schemeClr val="dk1"/>
              </a:buClr>
              <a:buSzPct val="100000"/>
              <a:buFont typeface="Arial"/>
              <a:buChar char="•"/>
            </a:pPr>
            <a:r>
              <a:rPr lang="en-US" sz="2400" b="0" i="0" u="sng" strike="noStrike" cap="none" dirty="0">
                <a:solidFill>
                  <a:schemeClr val="hlink"/>
                </a:solidFill>
                <a:latin typeface="Calibri"/>
                <a:ea typeface="Calibri"/>
                <a:cs typeface="Calibri"/>
                <a:sym typeface="Calibri"/>
                <a:hlinkClick r:id="rId5"/>
              </a:rPr>
              <a:t>https://plnkr.co/edit/sVFMu8v3ZINJMMu6bfhW</a:t>
            </a:r>
          </a:p>
          <a:p>
            <a:pPr marL="685800" marR="0" lvl="1" indent="-228600" algn="l" rtl="0">
              <a:lnSpc>
                <a:spcPct val="90000"/>
              </a:lnSpc>
              <a:spcBef>
                <a:spcPts val="500"/>
              </a:spcBef>
              <a:spcAft>
                <a:spcPts val="0"/>
              </a:spcAft>
              <a:buClr>
                <a:schemeClr val="dk1"/>
              </a:buClr>
              <a:buSzPct val="100000"/>
              <a:buFont typeface="Arial"/>
              <a:buChar char="•"/>
            </a:pPr>
            <a:r>
              <a:rPr lang="en-US" sz="2400" b="0" i="0" u="none" strike="noStrike" cap="none" dirty="0">
                <a:solidFill>
                  <a:schemeClr val="dk1"/>
                </a:solidFill>
                <a:latin typeface="Calibri"/>
                <a:ea typeface="Calibri"/>
                <a:cs typeface="Calibri"/>
                <a:sym typeface="Calibri"/>
              </a:rPr>
              <a:t>Uses autocomplete-</a:t>
            </a:r>
            <a:r>
              <a:rPr lang="en-US" sz="2400" b="0" i="0" u="none" strike="noStrike" cap="none" dirty="0" err="1">
                <a:solidFill>
                  <a:schemeClr val="dk1"/>
                </a:solidFill>
                <a:latin typeface="Calibri"/>
                <a:ea typeface="Calibri"/>
                <a:cs typeface="Calibri"/>
                <a:sym typeface="Calibri"/>
              </a:rPr>
              <a:t>lhc</a:t>
            </a:r>
            <a:r>
              <a:rPr lang="en-US" sz="2400" b="0" i="0" u="none" strike="noStrike" cap="none" dirty="0">
                <a:solidFill>
                  <a:schemeClr val="dk1"/>
                </a:solidFill>
                <a:latin typeface="Calibri"/>
                <a:ea typeface="Calibri"/>
                <a:cs typeface="Calibri"/>
                <a:sym typeface="Calibri"/>
              </a:rPr>
              <a:t> hosted on CTSS website</a:t>
            </a:r>
          </a:p>
          <a:p>
            <a:pPr marL="685800" marR="0" lvl="1" indent="-228600" algn="l" rtl="0">
              <a:lnSpc>
                <a:spcPct val="90000"/>
              </a:lnSpc>
              <a:spcBef>
                <a:spcPts val="500"/>
              </a:spcBef>
              <a:spcAft>
                <a:spcPts val="0"/>
              </a:spcAft>
              <a:buClr>
                <a:schemeClr val="dk1"/>
              </a:buClr>
              <a:buSzPct val="100000"/>
              <a:buFont typeface="Arial"/>
              <a:buChar char="•"/>
            </a:pPr>
            <a:r>
              <a:rPr lang="en-US" sz="2400" b="0" i="0" u="none" strike="noStrike" cap="none" dirty="0">
                <a:solidFill>
                  <a:schemeClr val="dk1"/>
                </a:solidFill>
                <a:latin typeface="Calibri"/>
                <a:ea typeface="Calibri"/>
                <a:cs typeface="Calibri"/>
                <a:sym typeface="Calibri"/>
              </a:rPr>
              <a:t>Just a few lines of code create an autocompleting field hitting CTSS</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p:txBody>
      </p:sp>
      <p:sp>
        <p:nvSpPr>
          <p:cNvPr id="430" name="Shape 430"/>
          <p:cNvSpPr txBox="1"/>
          <p:nvPr/>
        </p:nvSpPr>
        <p:spPr>
          <a:xfrm rot="-5400000">
            <a:off x="-648655" y="5724900"/>
            <a:ext cx="1658082"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Shape 435"/>
          <p:cNvSpPr txBox="1">
            <a:spLocks noGrp="1"/>
          </p:cNvSpPr>
          <p:nvPr>
            <p:ph type="title"/>
          </p:nvPr>
        </p:nvSpPr>
        <p:spPr>
          <a:xfrm>
            <a:off x="838200" y="365125"/>
            <a:ext cx="11193000" cy="13257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Clinical Table Search Service: </a:t>
            </a:r>
            <a:r>
              <a:rPr lang="en-US"/>
              <a:t>Autocomplete-lhc</a:t>
            </a:r>
          </a:p>
        </p:txBody>
      </p:sp>
      <p:sp>
        <p:nvSpPr>
          <p:cNvPr id="436" name="Shape 436"/>
          <p:cNvSpPr txBox="1">
            <a:spLocks noGrp="1"/>
          </p:cNvSpPr>
          <p:nvPr>
            <p:ph type="body" idx="1"/>
          </p:nvPr>
        </p:nvSpPr>
        <p:spPr>
          <a:xfrm>
            <a:off x="838200" y="1825625"/>
            <a:ext cx="10515600" cy="4351200"/>
          </a:xfrm>
          <a:prstGeom prst="rect">
            <a:avLst/>
          </a:prstGeom>
          <a:noFill/>
          <a:ln>
            <a:noFill/>
          </a:ln>
        </p:spPr>
        <p:txBody>
          <a:bodyPr wrap="square" lIns="91425" tIns="45700" rIns="91425" bIns="45700" anchor="t" anchorCtr="0">
            <a:noAutofit/>
          </a:bodyPr>
          <a:lstStyle/>
          <a:p>
            <a:pPr marL="457200" indent="-457200">
              <a:spcBef>
                <a:spcPts val="500"/>
              </a:spcBef>
            </a:pPr>
            <a:r>
              <a:rPr lang="en-US" dirty="0"/>
              <a:t>Features (demo at </a:t>
            </a:r>
            <a:r>
              <a:rPr lang="en-US" u="sng" dirty="0">
                <a:solidFill>
                  <a:schemeClr val="hlink"/>
                </a:solidFill>
                <a:hlinkClick r:id="rId3"/>
              </a:rPr>
              <a:t>http://lhncbc.github.io/autocomplete-lhc/</a:t>
            </a:r>
            <a:r>
              <a:rPr lang="en-US" dirty="0"/>
              <a:t>)</a:t>
            </a:r>
          </a:p>
          <a:p>
            <a:pPr marL="685800" marR="0" lvl="1" indent="-228600" algn="l" rtl="0">
              <a:lnSpc>
                <a:spcPct val="90000"/>
              </a:lnSpc>
              <a:spcBef>
                <a:spcPts val="500"/>
              </a:spcBef>
              <a:spcAft>
                <a:spcPts val="0"/>
              </a:spcAft>
              <a:buClr>
                <a:schemeClr val="dk1"/>
              </a:buClr>
              <a:buSzPct val="100000"/>
              <a:buFont typeface="Arial"/>
              <a:buChar char="•"/>
            </a:pPr>
            <a:r>
              <a:rPr lang="en-US" dirty="0"/>
              <a:t>Built-in notion of coded list items (but codes are optional)</a:t>
            </a:r>
          </a:p>
          <a:p>
            <a:pPr marL="685800" marR="0" lvl="1" indent="-228600" algn="l" rtl="0">
              <a:lnSpc>
                <a:spcPct val="90000"/>
              </a:lnSpc>
              <a:spcBef>
                <a:spcPts val="500"/>
              </a:spcBef>
              <a:spcAft>
                <a:spcPts val="0"/>
              </a:spcAft>
              <a:buClr>
                <a:schemeClr val="dk1"/>
              </a:buClr>
              <a:buSzPct val="100000"/>
              <a:buFont typeface="Arial"/>
              <a:buChar char="•"/>
            </a:pPr>
            <a:r>
              <a:rPr lang="en-US" dirty="0"/>
              <a:t>Provides methods for retrieving the “extra” data for a selected item</a:t>
            </a:r>
          </a:p>
          <a:p>
            <a:pPr marL="685800" marR="0" lvl="1" indent="-228600" algn="l" rtl="0">
              <a:lnSpc>
                <a:spcPct val="90000"/>
              </a:lnSpc>
              <a:spcBef>
                <a:spcPts val="500"/>
              </a:spcBef>
              <a:spcAft>
                <a:spcPts val="0"/>
              </a:spcAft>
              <a:buClr>
                <a:schemeClr val="dk1"/>
              </a:buClr>
              <a:buSzPct val="100000"/>
              <a:buFont typeface="Arial"/>
              <a:buChar char="•"/>
            </a:pPr>
            <a:r>
              <a:rPr lang="en-US" dirty="0"/>
              <a:t>Optionally numbered lists, and can pick by number</a:t>
            </a:r>
          </a:p>
          <a:p>
            <a:pPr marL="685800" marR="0" lvl="1" indent="-228600" algn="l" rtl="0">
              <a:lnSpc>
                <a:spcPct val="90000"/>
              </a:lnSpc>
              <a:spcBef>
                <a:spcPts val="500"/>
              </a:spcBef>
              <a:spcAft>
                <a:spcPts val="0"/>
              </a:spcAft>
              <a:buClr>
                <a:schemeClr val="dk1"/>
              </a:buClr>
              <a:buSzPct val="100000"/>
              <a:buFont typeface="Arial"/>
              <a:buChar char="•"/>
            </a:pPr>
            <a:r>
              <a:rPr lang="en-US" dirty="0"/>
              <a:t>Longer lists handled with a “see more” link and two-column flow</a:t>
            </a:r>
          </a:p>
          <a:p>
            <a:pPr marL="685800" marR="0" lvl="1" indent="-228600" algn="l" rtl="0">
              <a:lnSpc>
                <a:spcPct val="90000"/>
              </a:lnSpc>
              <a:spcBef>
                <a:spcPts val="500"/>
              </a:spcBef>
              <a:spcAft>
                <a:spcPts val="0"/>
              </a:spcAft>
              <a:buClr>
                <a:schemeClr val="dk1"/>
              </a:buClr>
              <a:buSzPct val="100000"/>
              <a:buFont typeface="Arial"/>
              <a:buChar char="•"/>
            </a:pPr>
            <a:r>
              <a:rPr lang="en-US" dirty="0"/>
              <a:t>Supports a table-format (multi-fielded list items) with column headings</a:t>
            </a:r>
          </a:p>
          <a:p>
            <a:pPr marL="685800" marR="0" lvl="1" indent="-228600" algn="l" rtl="0">
              <a:lnSpc>
                <a:spcPct val="90000"/>
              </a:lnSpc>
              <a:spcBef>
                <a:spcPts val="500"/>
              </a:spcBef>
              <a:spcAft>
                <a:spcPts val="0"/>
              </a:spcAft>
              <a:buClr>
                <a:schemeClr val="dk1"/>
              </a:buClr>
              <a:buSzPct val="100000"/>
              <a:buFont typeface="Arial"/>
              <a:buChar char="•"/>
            </a:pPr>
            <a:r>
              <a:rPr lang="en-US" dirty="0"/>
              <a:t>Long lists can be broken up with non-clickable heading items</a:t>
            </a:r>
          </a:p>
          <a:p>
            <a:pPr marL="685800" marR="0" lvl="1" indent="-228600" algn="l" rtl="0">
              <a:lnSpc>
                <a:spcPct val="90000"/>
              </a:lnSpc>
              <a:spcBef>
                <a:spcPts val="500"/>
              </a:spcBef>
              <a:spcAft>
                <a:spcPts val="0"/>
              </a:spcAft>
              <a:buClr>
                <a:schemeClr val="dk1"/>
              </a:buClr>
              <a:buSzPct val="100000"/>
              <a:buFont typeface="Arial"/>
              <a:buChar char="•"/>
            </a:pPr>
            <a:r>
              <a:rPr lang="en-US" dirty="0"/>
              <a:t>Comes with an AngularJS directive</a:t>
            </a:r>
          </a:p>
          <a:p>
            <a:pPr marL="685800" marR="0" lvl="1" indent="-228600" algn="l" rtl="0">
              <a:lnSpc>
                <a:spcPct val="90000"/>
              </a:lnSpc>
              <a:spcBef>
                <a:spcPts val="500"/>
              </a:spcBef>
              <a:spcAft>
                <a:spcPts val="0"/>
              </a:spcAft>
              <a:buClr>
                <a:schemeClr val="dk1"/>
              </a:buClr>
              <a:buSzPct val="100000"/>
              <a:buFont typeface="Arial"/>
              <a:buChar char="•"/>
            </a:pPr>
            <a:r>
              <a:rPr lang="en-US" dirty="0"/>
              <a:t>Accessible to screen readers</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p:txBody>
      </p:sp>
      <p:sp>
        <p:nvSpPr>
          <p:cNvPr id="437" name="Shape 437"/>
          <p:cNvSpPr txBox="1"/>
          <p:nvPr/>
        </p:nvSpPr>
        <p:spPr>
          <a:xfrm rot="-5400000">
            <a:off x="-648680" y="5724907"/>
            <a:ext cx="1658100" cy="369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Shape 442"/>
          <p:cNvSpPr txBox="1">
            <a:spLocks noGrp="1"/>
          </p:cNvSpPr>
          <p:nvPr>
            <p:ph type="title"/>
          </p:nvPr>
        </p:nvSpPr>
        <p:spPr>
          <a:xfrm>
            <a:off x="838200" y="365125"/>
            <a:ext cx="10515599" cy="1325562"/>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Clinical Table Search Service: Exercise</a:t>
            </a:r>
          </a:p>
        </p:txBody>
      </p:sp>
      <p:sp>
        <p:nvSpPr>
          <p:cNvPr id="443" name="Shape 443"/>
          <p:cNvSpPr txBox="1">
            <a:spLocks noGrp="1"/>
          </p:cNvSpPr>
          <p:nvPr>
            <p:ph type="body" idx="1"/>
          </p:nvPr>
        </p:nvSpPr>
        <p:spPr>
          <a:xfrm>
            <a:off x="838200" y="1825625"/>
            <a:ext cx="10515599" cy="4351338"/>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Build a ClinVar lookup for a genetic variant that populates a phenotype field</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Template:  </a:t>
            </a:r>
            <a:r>
              <a:rPr lang="en-US" sz="2800" b="0" i="0" u="sng" strike="noStrike" cap="none">
                <a:solidFill>
                  <a:schemeClr val="hlink"/>
                </a:solidFill>
                <a:latin typeface="Calibri"/>
                <a:ea typeface="Calibri"/>
                <a:cs typeface="Calibri"/>
                <a:sym typeface="Calibri"/>
                <a:hlinkClick r:id="rId3"/>
              </a:rPr>
              <a:t>https://plnkr.co/edit/XExg8KwsBaeHMJPcwUtq</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Steps:</a:t>
            </a:r>
          </a:p>
          <a:p>
            <a:pPr marL="914400" marR="0" lvl="1" indent="-457200" algn="l" rtl="0">
              <a:lnSpc>
                <a:spcPct val="90000"/>
              </a:lnSpc>
              <a:spcBef>
                <a:spcPts val="500"/>
              </a:spcBef>
              <a:spcAft>
                <a:spcPts val="0"/>
              </a:spcAft>
              <a:buClr>
                <a:schemeClr val="dk1"/>
              </a:buClr>
              <a:buSzPct val="100000"/>
              <a:buFont typeface="Calibri"/>
              <a:buAutoNum type="arabicPeriod"/>
            </a:pPr>
            <a:r>
              <a:rPr lang="en-US" sz="2400" b="0" i="0" u="none" strike="noStrike" cap="none">
                <a:solidFill>
                  <a:schemeClr val="dk1"/>
                </a:solidFill>
                <a:latin typeface="Calibri"/>
                <a:ea typeface="Calibri"/>
                <a:cs typeface="Calibri"/>
                <a:sym typeface="Calibri"/>
              </a:rPr>
              <a:t>Make the first field, Variant, an autocompleting list of Variants</a:t>
            </a:r>
          </a:p>
          <a:p>
            <a:pPr marL="914400" marR="0" lvl="1" indent="-457200" algn="l" rtl="0">
              <a:lnSpc>
                <a:spcPct val="90000"/>
              </a:lnSpc>
              <a:spcBef>
                <a:spcPts val="500"/>
              </a:spcBef>
              <a:spcAft>
                <a:spcPts val="0"/>
              </a:spcAft>
              <a:buClr>
                <a:schemeClr val="dk1"/>
              </a:buClr>
              <a:buSzPct val="100000"/>
              <a:buFont typeface="Calibri"/>
              <a:buAutoNum type="arabicPeriod"/>
            </a:pPr>
            <a:r>
              <a:rPr lang="en-US" sz="2400" b="0" i="0" u="none" strike="noStrike" cap="none">
                <a:solidFill>
                  <a:schemeClr val="dk1"/>
                </a:solidFill>
                <a:latin typeface="Calibri"/>
                <a:ea typeface="Calibri"/>
                <a:cs typeface="Calibri"/>
                <a:sym typeface="Calibri"/>
              </a:rPr>
              <a:t>Request the phenotype along with the variant information</a:t>
            </a:r>
          </a:p>
          <a:p>
            <a:pPr marL="914400" marR="0" lvl="1" indent="-457200" algn="l" rtl="0">
              <a:lnSpc>
                <a:spcPct val="90000"/>
              </a:lnSpc>
              <a:spcBef>
                <a:spcPts val="500"/>
              </a:spcBef>
              <a:spcAft>
                <a:spcPts val="0"/>
              </a:spcAft>
              <a:buClr>
                <a:schemeClr val="dk1"/>
              </a:buClr>
              <a:buSzPct val="100000"/>
              <a:buFont typeface="Calibri"/>
              <a:buAutoNum type="arabicPeriod"/>
            </a:pPr>
            <a:r>
              <a:rPr lang="en-US" sz="2400" b="0" i="0" u="none" strike="noStrike" cap="none">
                <a:solidFill>
                  <a:schemeClr val="dk1"/>
                </a:solidFill>
                <a:latin typeface="Calibri"/>
                <a:ea typeface="Calibri"/>
                <a:cs typeface="Calibri"/>
                <a:sym typeface="Calibri"/>
              </a:rPr>
              <a:t>Modify the listener for selection events on the variant field to assign the phenotype to its input field</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Base on example:  </a:t>
            </a:r>
            <a:r>
              <a:rPr lang="en-US" sz="2800" b="0" i="0" u="sng" strike="noStrike" cap="none">
                <a:solidFill>
                  <a:schemeClr val="hlink"/>
                </a:solidFill>
                <a:latin typeface="Calibri"/>
                <a:ea typeface="Calibri"/>
                <a:cs typeface="Calibri"/>
                <a:sym typeface="Calibri"/>
                <a:hlinkClick r:id="rId4"/>
              </a:rPr>
              <a:t>https://plnkr.co/edit/sVFMu8v3ZINJMMu6bfhW</a:t>
            </a:r>
          </a:p>
          <a:p>
            <a:pPr marL="228600" marR="0" lvl="0" indent="-228600" algn="l" rtl="0">
              <a:lnSpc>
                <a:spcPct val="90000"/>
              </a:lnSpc>
              <a:spcBef>
                <a:spcPts val="100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sp>
        <p:nvSpPr>
          <p:cNvPr id="444" name="Shape 444"/>
          <p:cNvSpPr txBox="1"/>
          <p:nvPr/>
        </p:nvSpPr>
        <p:spPr>
          <a:xfrm rot="-5400000">
            <a:off x="-648655" y="5724900"/>
            <a:ext cx="1658082"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chemeClr val="accent6"/>
                </a:solidFill>
                <a:latin typeface="Calibri"/>
                <a:ea typeface="Calibri"/>
                <a:cs typeface="Calibri"/>
                <a:sym typeface="Calibri"/>
              </a:rPr>
              <a:t>Presenter:  Paul</a:t>
            </a:r>
          </a:p>
        </p:txBody>
      </p:sp>
      <p:sp>
        <p:nvSpPr>
          <p:cNvPr id="445" name="Shape 445"/>
          <p:cNvSpPr txBox="1"/>
          <p:nvPr/>
        </p:nvSpPr>
        <p:spPr>
          <a:xfrm>
            <a:off x="7965875" y="3131425"/>
            <a:ext cx="4001400" cy="422100"/>
          </a:xfrm>
          <a:prstGeom prst="rect">
            <a:avLst/>
          </a:prstGeom>
          <a:noFill/>
          <a:ln>
            <a:noFill/>
          </a:ln>
        </p:spPr>
        <p:txBody>
          <a:bodyPr wrap="square" lIns="91425" tIns="91425" rIns="91425" bIns="91425" anchor="t" anchorCtr="0">
            <a:noAutofit/>
          </a:bodyPr>
          <a:lstStyle/>
          <a:p>
            <a:pPr lvl="0" rtl="0">
              <a:lnSpc>
                <a:spcPct val="90000"/>
              </a:lnSpc>
              <a:spcBef>
                <a:spcPts val="1000"/>
              </a:spcBef>
              <a:buClr>
                <a:schemeClr val="dk1"/>
              </a:buClr>
              <a:buSzPct val="45833"/>
              <a:buFont typeface="Arial"/>
              <a:buNone/>
            </a:pPr>
            <a:r>
              <a:rPr lang="en-US" sz="2400" dirty="0">
                <a:solidFill>
                  <a:schemeClr val="dk1"/>
                </a:solidFill>
                <a:latin typeface="Calibri"/>
                <a:ea typeface="Calibri"/>
                <a:cs typeface="Calibri"/>
                <a:sym typeface="Calibri"/>
              </a:rPr>
              <a:t>(</a:t>
            </a:r>
            <a:r>
              <a:rPr lang="en-US" sz="2400" u="sng" dirty="0">
                <a:solidFill>
                  <a:schemeClr val="hlink"/>
                </a:solidFill>
                <a:latin typeface="Calibri"/>
                <a:ea typeface="Calibri"/>
                <a:cs typeface="Calibri"/>
                <a:sym typeface="Calibri"/>
                <a:hlinkClick r:id="rId5"/>
              </a:rPr>
              <a:t>https://tinyurl.com/y88a5ult</a:t>
            </a:r>
            <a:r>
              <a:rPr lang="en-US" sz="2400" dirty="0">
                <a:solidFill>
                  <a:schemeClr val="dk1"/>
                </a:solidFill>
                <a:latin typeface="Calibri"/>
                <a:ea typeface="Calibri"/>
                <a:cs typeface="Calibri"/>
                <a:sym typeface="Calibri"/>
              </a:rPr>
              <a:t>)</a:t>
            </a:r>
          </a:p>
        </p:txBody>
      </p:sp>
      <p:sp>
        <p:nvSpPr>
          <p:cNvPr id="446" name="Shape 446"/>
          <p:cNvSpPr txBox="1"/>
          <p:nvPr/>
        </p:nvSpPr>
        <p:spPr>
          <a:xfrm>
            <a:off x="3749537" y="5601916"/>
            <a:ext cx="5274000" cy="615300"/>
          </a:xfrm>
          <a:prstGeom prst="rect">
            <a:avLst/>
          </a:prstGeom>
          <a:noFill/>
          <a:ln>
            <a:noFill/>
          </a:ln>
        </p:spPr>
        <p:txBody>
          <a:bodyPr wrap="square" lIns="91425" tIns="91425" rIns="91425" bIns="91425" anchor="t" anchorCtr="0">
            <a:noAutofit/>
          </a:bodyPr>
          <a:lstStyle/>
          <a:p>
            <a:pPr lvl="0">
              <a:spcBef>
                <a:spcPts val="0"/>
              </a:spcBef>
              <a:buNone/>
            </a:pPr>
            <a:r>
              <a:rPr lang="en-US" sz="2400" dirty="0"/>
              <a:t>(</a:t>
            </a:r>
            <a:r>
              <a:rPr lang="en-US" sz="2400" u="sng" dirty="0">
                <a:solidFill>
                  <a:schemeClr val="hlink"/>
                </a:solidFill>
                <a:hlinkClick r:id="rId6"/>
              </a:rPr>
              <a:t>https://tinyurl.com/yaed2qgu</a:t>
            </a:r>
            <a:r>
              <a:rPr lang="en-US" sz="2400" dirty="0"/>
              <a:t>)</a:t>
            </a:r>
          </a:p>
          <a:p>
            <a:pPr lvl="0">
              <a:spcBef>
                <a:spcPts val="0"/>
              </a:spcBef>
              <a:buNone/>
            </a:pPr>
            <a:endParaRPr sz="2400" dirty="0"/>
          </a:p>
        </p:txBody>
      </p:sp>
      <p:sp>
        <p:nvSpPr>
          <p:cNvPr id="4" name="Footer Placeholder 3"/>
          <p:cNvSpPr>
            <a:spLocks noGrp="1"/>
          </p:cNvSpPr>
          <p:nvPr>
            <p:ph type="ftr" idx="11"/>
          </p:nvPr>
        </p:nvSpPr>
        <p:spPr/>
        <p:txBody>
          <a:bodyPr/>
          <a:lstStyle/>
          <a:p>
            <a:endParaRPr 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Shape 194"/>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An Intelligent Form Widget  </a:t>
            </a:r>
          </a:p>
        </p:txBody>
      </p:sp>
      <p:sp>
        <p:nvSpPr>
          <p:cNvPr id="394" name="Shape 195"/>
          <p:cNvSpPr txBox="1">
            <a:spLocks noGrp="1"/>
          </p:cNvSpPr>
          <p:nvPr>
            <p:ph type="body" idx="1"/>
          </p:nvPr>
        </p:nvSpPr>
        <p:spPr>
          <a:prstGeom prst="rect">
            <a:avLst/>
          </a:prstGeom>
        </p:spPr>
        <p:txBody>
          <a:bodyPr wrap="square" lIns="45700" tIns="45700" rIns="45700" bIns="45700" anchor="t" anchorCtr="0"/>
          <a:lstStyle/>
          <a:p>
            <a:pPr marL="237061" indent="-228594">
              <a:spcBef>
                <a:spcPts val="0"/>
              </a:spcBef>
            </a:pPr>
            <a:r>
              <a:t>A widget developed in JavaScript for web, mobile and desktop Apps</a:t>
            </a:r>
          </a:p>
          <a:p>
            <a:pPr marL="846646" lvl="1" indent="-380990">
              <a:spcBef>
                <a:spcPts val="0"/>
              </a:spcBef>
              <a:defRPr sz="1400"/>
            </a:pPr>
            <a:r>
              <a:t>AngularJS</a:t>
            </a:r>
            <a:endParaRPr/>
          </a:p>
          <a:p>
            <a:pPr marL="846646" lvl="1" indent="-380990">
              <a:spcBef>
                <a:spcPts val="0"/>
              </a:spcBef>
              <a:defRPr sz="1400"/>
            </a:pPr>
            <a:r>
              <a:t>NodeJS</a:t>
            </a:r>
            <a:endParaRPr/>
          </a:p>
          <a:p>
            <a:pPr marL="846646" lvl="1" indent="-380990">
              <a:spcBef>
                <a:spcPts val="0"/>
              </a:spcBef>
              <a:defRPr sz="1400"/>
            </a:pPr>
            <a:r>
              <a:t>JSON</a:t>
            </a:r>
            <a:endParaRPr/>
          </a:p>
          <a:p>
            <a:pPr marL="237061" indent="-228594">
              <a:spcBef>
                <a:spcPts val="0"/>
              </a:spcBef>
            </a:pPr>
            <a:r>
              <a:t>Advanced features</a:t>
            </a:r>
          </a:p>
          <a:p>
            <a:pPr marL="237061" indent="-228594">
              <a:spcBef>
                <a:spcPts val="0"/>
              </a:spcBef>
            </a:pPr>
            <a:endParaRPr/>
          </a:p>
          <a:p>
            <a:pPr marL="237061" indent="-228594">
              <a:spcBef>
                <a:spcPts val="0"/>
              </a:spcBef>
            </a:pPr>
            <a:endParaRPr/>
          </a:p>
          <a:p>
            <a:pPr marL="237061" indent="-228594">
              <a:spcBef>
                <a:spcPts val="0"/>
              </a:spcBef>
            </a:pPr>
            <a:endParaRPr/>
          </a:p>
          <a:p>
            <a:pPr marL="0" lvl="1" indent="465655">
              <a:spcBef>
                <a:spcPts val="0"/>
              </a:spcBef>
              <a:buSzTx/>
              <a:buNone/>
              <a:defRPr sz="1400"/>
            </a:pPr>
            <a:endParaRPr/>
          </a:p>
          <a:p>
            <a:pPr marL="237061" indent="-228594">
              <a:spcBef>
                <a:spcPts val="0"/>
              </a:spcBef>
            </a:pPr>
            <a:r>
              <a:t>Data exports</a:t>
            </a:r>
          </a:p>
        </p:txBody>
      </p:sp>
      <p:sp>
        <p:nvSpPr>
          <p:cNvPr id="395" name="Shape 196"/>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graphicFrame>
        <p:nvGraphicFramePr>
          <p:cNvPr id="396" name="Table 1"/>
          <p:cNvGraphicFramePr/>
          <p:nvPr/>
        </p:nvGraphicFramePr>
        <p:xfrm>
          <a:off x="1292860" y="3808444"/>
          <a:ext cx="8300720" cy="1261536"/>
        </p:xfrm>
        <a:graphic>
          <a:graphicData uri="http://schemas.openxmlformats.org/drawingml/2006/table">
            <a:tbl>
              <a:tblPr firstRow="1"/>
              <a:tblGrid>
                <a:gridCol w="4150360">
                  <a:extLst>
                    <a:ext uri="{9D8B030D-6E8A-4147-A177-3AD203B41FA5}">
                      <a16:colId xmlns:a16="http://schemas.microsoft.com/office/drawing/2014/main" val="20000"/>
                    </a:ext>
                  </a:extLst>
                </a:gridCol>
                <a:gridCol w="4150360">
                  <a:extLst>
                    <a:ext uri="{9D8B030D-6E8A-4147-A177-3AD203B41FA5}">
                      <a16:colId xmlns:a16="http://schemas.microsoft.com/office/drawing/2014/main" val="20001"/>
                    </a:ext>
                  </a:extLst>
                </a:gridCol>
              </a:tblGrid>
              <a:tr h="315384">
                <a:tc>
                  <a:txBody>
                    <a:bodyPr/>
                    <a:lstStyle/>
                    <a:p>
                      <a:pPr marL="285750" indent="-285750" algn="l">
                        <a:buSzPct val="100000"/>
                        <a:buFont typeface="Arial"/>
                        <a:buChar char="•"/>
                        <a:defRPr sz="1400"/>
                      </a:pPr>
                      <a:r>
                        <a:rPr sz="1900"/>
                        <a:t>Skip Logic</a:t>
                      </a:r>
                    </a:p>
                  </a:txBody>
                  <a:tcPr marL="0" marR="0" marT="0" marB="0" horzOverflow="overflow">
                    <a:lnL w="12700">
                      <a:miter lim="400000"/>
                    </a:lnL>
                    <a:lnR w="12700">
                      <a:miter lim="400000"/>
                    </a:lnR>
                    <a:lnT w="12700">
                      <a:miter lim="400000"/>
                    </a:lnT>
                    <a:lnB w="12700">
                      <a:miter lim="400000"/>
                    </a:lnB>
                  </a:tcPr>
                </a:tc>
                <a:tc>
                  <a:txBody>
                    <a:bodyPr/>
                    <a:lstStyle/>
                    <a:p>
                      <a:pPr marL="285750" indent="-285750" algn="l">
                        <a:buSzPct val="100000"/>
                        <a:buFont typeface="Arial"/>
                        <a:buChar char="•"/>
                        <a:defRPr sz="1400"/>
                      </a:pPr>
                      <a:r>
                        <a:rPr sz="1900"/>
                        <a:t>Formula/calculation method</a:t>
                      </a:r>
                    </a:p>
                  </a:txBody>
                  <a:tcPr marL="0" marR="0" marT="0" marB="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0"/>
                  </a:ext>
                </a:extLst>
              </a:tr>
              <a:tr h="315384">
                <a:tc>
                  <a:txBody>
                    <a:bodyPr/>
                    <a:lstStyle/>
                    <a:p>
                      <a:pPr marL="285750" indent="-285750" algn="l">
                        <a:buSzPct val="100000"/>
                        <a:buFont typeface="Arial"/>
                        <a:buChar char="•"/>
                        <a:defRPr sz="1400"/>
                      </a:pPr>
                      <a:r>
                        <a:rPr sz="1900"/>
                        <a:t>Repeats</a:t>
                      </a:r>
                    </a:p>
                  </a:txBody>
                  <a:tcPr marL="0" marR="0" marT="0" marB="0" horzOverflow="overflow">
                    <a:lnL w="12700">
                      <a:miter lim="400000"/>
                    </a:lnL>
                    <a:lnR w="12700">
                      <a:miter lim="400000"/>
                    </a:lnR>
                    <a:lnT w="12700">
                      <a:miter lim="400000"/>
                    </a:lnT>
                    <a:lnB w="12700">
                      <a:miter lim="400000"/>
                    </a:lnB>
                  </a:tcPr>
                </a:tc>
                <a:tc>
                  <a:txBody>
                    <a:bodyPr/>
                    <a:lstStyle/>
                    <a:p>
                      <a:pPr marL="285750" indent="-285750" algn="l">
                        <a:buSzPct val="100000"/>
                        <a:buFont typeface="Arial"/>
                        <a:buChar char="•"/>
                        <a:defRPr sz="1400"/>
                      </a:pPr>
                      <a:r>
                        <a:rPr sz="1900"/>
                        <a:t>Data restrictions/validations</a:t>
                      </a:r>
                    </a:p>
                  </a:txBody>
                  <a:tcPr marL="0" marR="0" marT="0" marB="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1"/>
                  </a:ext>
                </a:extLst>
              </a:tr>
              <a:tr h="315384">
                <a:tc>
                  <a:txBody>
                    <a:bodyPr/>
                    <a:lstStyle/>
                    <a:p>
                      <a:pPr marL="285750" indent="-285750" algn="l">
                        <a:buSzPct val="100000"/>
                        <a:buFont typeface="Arial"/>
                        <a:buChar char="•"/>
                        <a:defRPr sz="1400"/>
                      </a:pPr>
                      <a:r>
                        <a:rPr sz="1900"/>
                        <a:t>Display control</a:t>
                      </a:r>
                    </a:p>
                  </a:txBody>
                  <a:tcPr marL="0" marR="0" marT="0" marB="0" horzOverflow="overflow">
                    <a:lnL w="12700">
                      <a:miter lim="400000"/>
                    </a:lnL>
                    <a:lnR w="12700">
                      <a:miter lim="400000"/>
                    </a:lnR>
                    <a:lnT w="12700">
                      <a:miter lim="400000"/>
                    </a:lnT>
                    <a:lnB w="12700">
                      <a:miter lim="400000"/>
                    </a:lnB>
                  </a:tcPr>
                </a:tc>
                <a:tc>
                  <a:txBody>
                    <a:bodyPr/>
                    <a:lstStyle/>
                    <a:p>
                      <a:pPr marL="285750" indent="-285750" algn="l">
                        <a:buSzPct val="100000"/>
                        <a:buFont typeface="Arial"/>
                        <a:buChar char="•"/>
                        <a:defRPr sz="1400"/>
                      </a:pPr>
                      <a:r>
                        <a:rPr sz="1900"/>
                        <a:t>Data control</a:t>
                      </a:r>
                    </a:p>
                  </a:txBody>
                  <a:tcPr marL="0" marR="0" marT="0" marB="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2"/>
                  </a:ext>
                </a:extLst>
              </a:tr>
              <a:tr h="315384">
                <a:tc>
                  <a:txBody>
                    <a:bodyPr/>
                    <a:lstStyle/>
                    <a:p>
                      <a:pPr marL="285750" indent="-285750" algn="l">
                        <a:buSzPct val="100000"/>
                        <a:buFont typeface="Arial"/>
                        <a:buChar char="•"/>
                        <a:defRPr sz="1400"/>
                      </a:pPr>
                      <a:r>
                        <a:rPr sz="1900"/>
                        <a:t>Search field/autocomplete</a:t>
                      </a:r>
                    </a:p>
                  </a:txBody>
                  <a:tcPr marL="0" marR="0" marT="0" marB="0" horzOverflow="overflow">
                    <a:lnL w="12700">
                      <a:miter lim="400000"/>
                    </a:lnL>
                    <a:lnR w="12700">
                      <a:miter lim="400000"/>
                    </a:lnR>
                    <a:lnT w="12700">
                      <a:miter lim="400000"/>
                    </a:lnT>
                    <a:lnB w="12700">
                      <a:miter lim="400000"/>
                    </a:lnB>
                  </a:tcPr>
                </a:tc>
                <a:tc>
                  <a:txBody>
                    <a:bodyPr/>
                    <a:lstStyle/>
                    <a:p>
                      <a:pPr marL="285750" indent="-285750" algn="l">
                        <a:buSzPct val="100000"/>
                        <a:buFont typeface="Arial"/>
                        <a:buChar char="•"/>
                        <a:defRPr sz="1400"/>
                      </a:pPr>
                      <a:r>
                        <a:rPr sz="1900"/>
                        <a:t>Custumizable templates</a:t>
                      </a:r>
                    </a:p>
                  </a:txBody>
                  <a:tcPr marL="0" marR="0" marT="0" marB="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3"/>
                  </a:ext>
                </a:extLst>
              </a:tr>
            </a:tbl>
          </a:graphicData>
        </a:graphic>
      </p:graphicFrame>
      <p:graphicFrame>
        <p:nvGraphicFramePr>
          <p:cNvPr id="397" name="Table 5"/>
          <p:cNvGraphicFramePr/>
          <p:nvPr/>
        </p:nvGraphicFramePr>
        <p:xfrm>
          <a:off x="1292860" y="5594253"/>
          <a:ext cx="8300720" cy="630768"/>
        </p:xfrm>
        <a:graphic>
          <a:graphicData uri="http://schemas.openxmlformats.org/drawingml/2006/table">
            <a:tbl>
              <a:tblPr firstRow="1"/>
              <a:tblGrid>
                <a:gridCol w="4150360">
                  <a:extLst>
                    <a:ext uri="{9D8B030D-6E8A-4147-A177-3AD203B41FA5}">
                      <a16:colId xmlns:a16="http://schemas.microsoft.com/office/drawing/2014/main" val="20000"/>
                    </a:ext>
                  </a:extLst>
                </a:gridCol>
                <a:gridCol w="4150360">
                  <a:extLst>
                    <a:ext uri="{9D8B030D-6E8A-4147-A177-3AD203B41FA5}">
                      <a16:colId xmlns:a16="http://schemas.microsoft.com/office/drawing/2014/main" val="20001"/>
                    </a:ext>
                  </a:extLst>
                </a:gridCol>
              </a:tblGrid>
              <a:tr h="315384">
                <a:tc>
                  <a:txBody>
                    <a:bodyPr/>
                    <a:lstStyle/>
                    <a:p>
                      <a:pPr marL="285750" indent="-285750" algn="l">
                        <a:buSzPct val="100000"/>
                        <a:buFont typeface="Arial"/>
                        <a:buChar char="•"/>
                        <a:defRPr sz="1400"/>
                      </a:pPr>
                      <a:r>
                        <a:rPr sz="1900"/>
                        <a:t>HL7 v2</a:t>
                      </a:r>
                    </a:p>
                  </a:txBody>
                  <a:tcPr marL="0" marR="0" marT="0" marB="0" horzOverflow="overflow">
                    <a:lnL w="12700">
                      <a:miter lim="400000"/>
                    </a:lnL>
                    <a:lnR w="12700">
                      <a:miter lim="400000"/>
                    </a:lnR>
                    <a:lnT w="12700">
                      <a:miter lim="400000"/>
                    </a:lnT>
                    <a:lnB w="12700">
                      <a:miter lim="400000"/>
                    </a:lnB>
                  </a:tcPr>
                </a:tc>
                <a:tc>
                  <a:txBody>
                    <a:bodyPr/>
                    <a:lstStyle/>
                    <a:p>
                      <a:pPr marL="285750" indent="-285750" algn="l">
                        <a:buSzPct val="100000"/>
                        <a:buFont typeface="Arial"/>
                        <a:buChar char="•"/>
                        <a:defRPr sz="1400"/>
                      </a:pPr>
                      <a:r>
                        <a:rPr sz="1900"/>
                        <a:t>FHIR Questionnaire</a:t>
                      </a:r>
                    </a:p>
                  </a:txBody>
                  <a:tcPr marL="0" marR="0" marT="0" marB="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0"/>
                  </a:ext>
                </a:extLst>
              </a:tr>
              <a:tr h="315384">
                <a:tc>
                  <a:txBody>
                    <a:bodyPr/>
                    <a:lstStyle/>
                    <a:p>
                      <a:pPr marL="285750" indent="-285750" algn="l">
                        <a:buSzPct val="100000"/>
                        <a:buFont typeface="Arial"/>
                        <a:buChar char="•"/>
                        <a:defRPr sz="1400"/>
                      </a:pPr>
                      <a:r>
                        <a:rPr sz="1900"/>
                        <a:t>FHIR DiagnosticReport</a:t>
                      </a:r>
                    </a:p>
                  </a:txBody>
                  <a:tcPr marL="0" marR="0" marT="0" marB="0" horzOverflow="overflow">
                    <a:lnL w="12700">
                      <a:miter lim="400000"/>
                    </a:lnL>
                    <a:lnR w="12700">
                      <a:miter lim="400000"/>
                    </a:lnR>
                    <a:lnT w="12700">
                      <a:miter lim="400000"/>
                    </a:lnT>
                    <a:lnB w="12700">
                      <a:miter lim="400000"/>
                    </a:lnB>
                  </a:tcPr>
                </a:tc>
                <a:tc>
                  <a:txBody>
                    <a:bodyPr/>
                    <a:lstStyle/>
                    <a:p>
                      <a:pPr marL="285750" indent="-285750" algn="l">
                        <a:buSzPct val="100000"/>
                        <a:buFont typeface="Arial"/>
                        <a:buChar char="•"/>
                        <a:defRPr sz="1400"/>
                      </a:pPr>
                      <a:r>
                        <a:rPr sz="1900"/>
                        <a:t>FHIR QuestionnaireResponse</a:t>
                      </a:r>
                    </a:p>
                  </a:txBody>
                  <a:tcPr marL="0" marR="0" marT="0" marB="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17086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own form development </a:t>
            </a:r>
            <a:r>
              <a:rPr lang="en-US" dirty="0" err="1" smtClean="0"/>
              <a:t>experienc</a:t>
            </a:r>
            <a:endParaRPr lang="en-US" dirty="0"/>
          </a:p>
        </p:txBody>
      </p:sp>
      <p:sp>
        <p:nvSpPr>
          <p:cNvPr id="3" name="Text Placeholder 2"/>
          <p:cNvSpPr>
            <a:spLocks noGrp="1"/>
          </p:cNvSpPr>
          <p:nvPr>
            <p:ph type="body" idx="1"/>
          </p:nvPr>
        </p:nvSpPr>
        <p:spPr/>
        <p:txBody>
          <a:bodyPr/>
          <a:lstStyle/>
          <a:p>
            <a:r>
              <a:rPr lang="en-US" dirty="0" smtClean="0"/>
              <a:t>This made software development fast and “easy” . We could respond over night to changes needed as we deployed.</a:t>
            </a:r>
          </a:p>
          <a:p>
            <a:r>
              <a:rPr lang="en-US" dirty="0" smtClean="0"/>
              <a:t>The form “became” the application-  Enter something then do something  ( Where the do was a routine that would take actions such as store the data, send run an arbitrary routine, create  a flowsheet,) and all master files, reminder rules </a:t>
            </a:r>
            <a:r>
              <a:rPr lang="en-US" dirty="0" err="1" smtClean="0"/>
              <a:t>etc</a:t>
            </a:r>
            <a:r>
              <a:rPr lang="en-US" dirty="0" smtClean="0"/>
              <a:t> were maintained through forms</a:t>
            </a:r>
          </a:p>
          <a:p>
            <a:endParaRPr lang="en-US" dirty="0"/>
          </a:p>
        </p:txBody>
      </p:sp>
      <p:sp>
        <p:nvSpPr>
          <p:cNvPr id="4" name="Footer Placeholder 3"/>
          <p:cNvSpPr>
            <a:spLocks noGrp="1"/>
          </p:cNvSpPr>
          <p:nvPr>
            <p:ph type="ftr" idx="11"/>
          </p:nvPr>
        </p:nvSpPr>
        <p:spPr/>
        <p:txBody>
          <a:bodyPr/>
          <a:lstStyle/>
          <a:p>
            <a:endParaRPr lang="en-US" dirty="0"/>
          </a:p>
        </p:txBody>
      </p:sp>
    </p:spTree>
    <p:extLst>
      <p:ext uri="{BB962C8B-B14F-4D97-AF65-F5344CB8AC3E}">
        <p14:creationId xmlns:p14="http://schemas.microsoft.com/office/powerpoint/2010/main" val="41568789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 name="Shape 201"/>
          <p:cNvSpPr txBox="1">
            <a:spLocks noGrp="1"/>
          </p:cNvSpPr>
          <p:nvPr>
            <p:ph type="title"/>
          </p:nvPr>
        </p:nvSpPr>
        <p:spPr>
          <a:xfrm>
            <a:off x="838200" y="365124"/>
            <a:ext cx="10515600" cy="1325600"/>
          </a:xfrm>
          <a:prstGeom prst="rect">
            <a:avLst/>
          </a:prstGeom>
        </p:spPr>
        <p:txBody>
          <a:bodyPr/>
          <a:lstStyle/>
          <a:p>
            <a:r>
              <a:t>LHC-Forms: System Design</a:t>
            </a:r>
          </a:p>
        </p:txBody>
      </p:sp>
      <p:pic>
        <p:nvPicPr>
          <p:cNvPr id="400" name="Picture 4" descr="Picture 4"/>
          <p:cNvPicPr>
            <a:picLocks noChangeAspect="1"/>
          </p:cNvPicPr>
          <p:nvPr/>
        </p:nvPicPr>
        <p:blipFill>
          <a:blip r:embed="rId2">
            <a:extLst/>
          </a:blip>
          <a:stretch>
            <a:fillRect/>
          </a:stretch>
        </p:blipFill>
        <p:spPr>
          <a:xfrm>
            <a:off x="1682695" y="1347431"/>
            <a:ext cx="8645239" cy="5040776"/>
          </a:xfrm>
          <a:prstGeom prst="rect">
            <a:avLst/>
          </a:prstGeom>
          <a:ln w="12700">
            <a:miter lim="400000"/>
          </a:ln>
        </p:spPr>
      </p:pic>
    </p:spTree>
    <p:extLst>
      <p:ext uri="{BB962C8B-B14F-4D97-AF65-F5344CB8AC3E}">
        <p14:creationId xmlns:p14="http://schemas.microsoft.com/office/powerpoint/2010/main" val="677451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 name="Title 1"/>
          <p:cNvSpPr txBox="1"/>
          <p:nvPr/>
        </p:nvSpPr>
        <p:spPr>
          <a:xfrm>
            <a:off x="914401" y="2895601"/>
            <a:ext cx="10839991" cy="1361999"/>
          </a:xfrm>
          <a:prstGeom prst="rect">
            <a:avLst/>
          </a:prstGeom>
          <a:ln w="12700">
            <a:miter lim="400000"/>
          </a:ln>
          <a:extLst>
            <a:ext uri="{C572A759-6A51-4108-AA02-DFA0A04FC94B}">
              <ma14:wrappingTextBoxFlag xmlns="" xmlns:ma14="http://schemas.microsoft.com/office/mac/drawingml/2011/main" val="1"/>
            </a:ext>
          </a:extLst>
        </p:spPr>
        <p:txBody>
          <a:bodyPr lIns="91432" tIns="91432" rIns="91432" bIns="91432">
            <a:normAutofit/>
          </a:bodyPr>
          <a:lstStyle>
            <a:lvl1pPr defTabSz="868680">
              <a:defRPr sz="2850" b="1">
                <a:solidFill>
                  <a:srgbClr val="5A7E8F"/>
                </a:solidFill>
                <a:latin typeface="Tahoma"/>
                <a:ea typeface="Tahoma"/>
                <a:cs typeface="Tahoma"/>
                <a:sym typeface="Tahoma"/>
              </a:defRPr>
            </a:lvl1pPr>
          </a:lstStyle>
          <a:p>
            <a:r>
              <a:rPr sz="3800"/>
              <a:t>Five sites where LHC-Forms is implemented</a:t>
            </a:r>
          </a:p>
        </p:txBody>
      </p:sp>
    </p:spTree>
    <p:extLst>
      <p:ext uri="{BB962C8B-B14F-4D97-AF65-F5344CB8AC3E}">
        <p14:creationId xmlns:p14="http://schemas.microsoft.com/office/powerpoint/2010/main" val="16342614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Shape 214"/>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Regenstrief LOINC website (1) </a:t>
            </a:r>
          </a:p>
        </p:txBody>
      </p:sp>
      <p:sp>
        <p:nvSpPr>
          <p:cNvPr id="405" name="Shape 216"/>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pic>
        <p:nvPicPr>
          <p:cNvPr id="406" name="Picture 1" descr="Picture 1"/>
          <p:cNvPicPr>
            <a:picLocks noChangeAspect="1"/>
          </p:cNvPicPr>
          <p:nvPr/>
        </p:nvPicPr>
        <p:blipFill>
          <a:blip r:embed="rId2">
            <a:extLst/>
          </a:blip>
          <a:stretch>
            <a:fillRect/>
          </a:stretch>
        </p:blipFill>
        <p:spPr>
          <a:xfrm>
            <a:off x="838200" y="1438821"/>
            <a:ext cx="4868485" cy="3735819"/>
          </a:xfrm>
          <a:prstGeom prst="rect">
            <a:avLst/>
          </a:prstGeom>
          <a:ln w="12700">
            <a:miter lim="400000"/>
          </a:ln>
        </p:spPr>
      </p:pic>
      <p:sp>
        <p:nvSpPr>
          <p:cNvPr id="407" name="Rectangle 3"/>
          <p:cNvSpPr txBox="1"/>
          <p:nvPr/>
        </p:nvSpPr>
        <p:spPr>
          <a:xfrm>
            <a:off x="2014733" y="5273537"/>
            <a:ext cx="2534025" cy="350930"/>
          </a:xfrm>
          <a:prstGeom prst="rect">
            <a:avLst/>
          </a:prstGeom>
          <a:ln w="12700">
            <a:miter lim="400000"/>
          </a:ln>
          <a:extLst>
            <a:ext uri="{C572A759-6A51-4108-AA02-DFA0A04FC94B}">
              <ma14:wrappingTextBoxFlag xmlns="" xmlns:ma14="http://schemas.microsoft.com/office/mac/drawingml/2011/main" val="1"/>
            </a:ext>
          </a:extLst>
        </p:spPr>
        <p:txBody>
          <a:bodyPr wrap="none" lIns="60959" rIns="60959">
            <a:spAutoFit/>
          </a:bodyPr>
          <a:lstStyle>
            <a:lvl1pPr indent="6350">
              <a:lnSpc>
                <a:spcPct val="90000"/>
              </a:lnSpc>
              <a:defRPr u="sng">
                <a:solidFill>
                  <a:schemeClr val="accent5"/>
                </a:solidFill>
                <a:uFill>
                  <a:solidFill>
                    <a:schemeClr val="accent5"/>
                  </a:solidFill>
                </a:uFill>
                <a:hlinkClick r:id="rId3"/>
              </a:defRPr>
            </a:lvl1pPr>
          </a:lstStyle>
          <a:p>
            <a:pPr>
              <a:defRPr u="none">
                <a:solidFill>
                  <a:srgbClr val="000000"/>
                </a:solidFill>
                <a:uFillTx/>
              </a:defRPr>
            </a:pPr>
            <a:r>
              <a:rPr sz="1867"/>
              <a:t>https://search.loinc.org</a:t>
            </a:r>
          </a:p>
        </p:txBody>
      </p:sp>
      <p:sp>
        <p:nvSpPr>
          <p:cNvPr id="408" name="TextBox 5"/>
          <p:cNvSpPr txBox="1"/>
          <p:nvPr/>
        </p:nvSpPr>
        <p:spPr>
          <a:xfrm>
            <a:off x="6398281" y="1811633"/>
            <a:ext cx="4796191" cy="4031104"/>
          </a:xfrm>
          <a:prstGeom prst="rect">
            <a:avLst/>
          </a:prstGeom>
          <a:ln w="12700">
            <a:miter lim="400000"/>
          </a:ln>
          <a:extLst>
            <a:ext uri="{C572A759-6A51-4108-AA02-DFA0A04FC94B}">
              <ma14:wrappingTextBoxFlag xmlns="" xmlns:ma14="http://schemas.microsoft.com/office/mac/drawingml/2011/main" val="1"/>
            </a:ext>
          </a:extLst>
        </p:spPr>
        <p:txBody>
          <a:bodyPr lIns="60959" rIns="60959">
            <a:spAutoFit/>
          </a:bodyPr>
          <a:lstStyle/>
          <a:p>
            <a:pPr marL="380990" indent="-380990">
              <a:buSzPct val="100000"/>
              <a:buFont typeface="Arial"/>
              <a:buChar char="•"/>
              <a:defRPr sz="1600"/>
            </a:pPr>
            <a:r>
              <a:rPr sz="2133"/>
              <a:t>Logical Observation Identifiers Names and Codes (LOINC) is a common language (a set of identifiers, names, and codes) for identifying health measurements, observations, and documents.</a:t>
            </a:r>
          </a:p>
          <a:p>
            <a:pPr marL="380990" indent="-380990">
              <a:buSzPct val="100000"/>
              <a:buFont typeface="Arial"/>
              <a:buChar char="•"/>
              <a:defRPr sz="1600"/>
            </a:pPr>
            <a:r>
              <a:rPr sz="2133"/>
              <a:t>Clicking on a link button for LOINC items that are forms or panels yields a LHC form based on that panel  </a:t>
            </a:r>
          </a:p>
          <a:p>
            <a:pPr marL="380990" indent="-380990">
              <a:buSzPct val="100000"/>
              <a:buFont typeface="Arial"/>
              <a:buChar char="•"/>
              <a:defRPr sz="1600"/>
            </a:pPr>
            <a:r>
              <a:rPr sz="2133"/>
              <a:t>Login is required.</a:t>
            </a:r>
          </a:p>
        </p:txBody>
      </p:sp>
    </p:spTree>
    <p:extLst>
      <p:ext uri="{BB962C8B-B14F-4D97-AF65-F5344CB8AC3E}">
        <p14:creationId xmlns:p14="http://schemas.microsoft.com/office/powerpoint/2010/main" val="30602028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Shape 214"/>
          <p:cNvSpPr txBox="1">
            <a:spLocks noGrp="1"/>
          </p:cNvSpPr>
          <p:nvPr>
            <p:ph type="title"/>
          </p:nvPr>
        </p:nvSpPr>
        <p:spPr>
          <a:xfrm>
            <a:off x="384314" y="365123"/>
            <a:ext cx="11635503" cy="1347611"/>
          </a:xfrm>
          <a:prstGeom prst="rect">
            <a:avLst/>
          </a:prstGeom>
        </p:spPr>
        <p:txBody>
          <a:bodyPr wrap="square" lIns="45700" tIns="45700" rIns="45700" bIns="45700" anchor="ctr" anchorCtr="0"/>
          <a:lstStyle/>
          <a:p>
            <a:r>
              <a:t>NIH common data elements (CDE) website (2) </a:t>
            </a:r>
          </a:p>
        </p:txBody>
      </p:sp>
      <p:sp>
        <p:nvSpPr>
          <p:cNvPr id="411" name="Shape 216"/>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pic>
        <p:nvPicPr>
          <p:cNvPr id="412" name="Picture 2" descr="Picture 2"/>
          <p:cNvPicPr>
            <a:picLocks noChangeAspect="1"/>
          </p:cNvPicPr>
          <p:nvPr/>
        </p:nvPicPr>
        <p:blipFill>
          <a:blip r:embed="rId2">
            <a:extLst/>
          </a:blip>
          <a:stretch>
            <a:fillRect/>
          </a:stretch>
        </p:blipFill>
        <p:spPr>
          <a:xfrm>
            <a:off x="838200" y="1438821"/>
            <a:ext cx="4685419" cy="3735820"/>
          </a:xfrm>
          <a:prstGeom prst="rect">
            <a:avLst/>
          </a:prstGeom>
          <a:ln w="12700">
            <a:miter lim="400000"/>
          </a:ln>
        </p:spPr>
      </p:pic>
      <p:sp>
        <p:nvSpPr>
          <p:cNvPr id="413" name="Rectangle 4"/>
          <p:cNvSpPr txBox="1"/>
          <p:nvPr/>
        </p:nvSpPr>
        <p:spPr>
          <a:xfrm>
            <a:off x="2011722" y="5273537"/>
            <a:ext cx="2517995" cy="350930"/>
          </a:xfrm>
          <a:prstGeom prst="rect">
            <a:avLst/>
          </a:prstGeom>
          <a:ln w="12700">
            <a:miter lim="400000"/>
          </a:ln>
          <a:extLst>
            <a:ext uri="{C572A759-6A51-4108-AA02-DFA0A04FC94B}">
              <ma14:wrappingTextBoxFlag xmlns="" xmlns:ma14="http://schemas.microsoft.com/office/mac/drawingml/2011/main" val="1"/>
            </a:ext>
          </a:extLst>
        </p:spPr>
        <p:txBody>
          <a:bodyPr wrap="none" lIns="60959" rIns="60959">
            <a:spAutoFit/>
          </a:bodyPr>
          <a:lstStyle>
            <a:lvl1pPr indent="6350">
              <a:lnSpc>
                <a:spcPct val="90000"/>
              </a:lnSpc>
              <a:defRPr u="sng">
                <a:solidFill>
                  <a:schemeClr val="accent5"/>
                </a:solidFill>
                <a:uFill>
                  <a:solidFill>
                    <a:schemeClr val="accent5"/>
                  </a:solidFill>
                </a:uFill>
                <a:hlinkClick r:id="rId3"/>
              </a:defRPr>
            </a:lvl1pPr>
          </a:lstStyle>
          <a:p>
            <a:pPr>
              <a:defRPr u="none">
                <a:solidFill>
                  <a:srgbClr val="000000"/>
                </a:solidFill>
                <a:uFillTx/>
              </a:defRPr>
            </a:pPr>
            <a:r>
              <a:rPr sz="1867"/>
              <a:t>https://cde.nlm.nih.gov</a:t>
            </a:r>
          </a:p>
        </p:txBody>
      </p:sp>
      <p:sp>
        <p:nvSpPr>
          <p:cNvPr id="414" name="TextBox 7"/>
          <p:cNvSpPr txBox="1"/>
          <p:nvPr/>
        </p:nvSpPr>
        <p:spPr>
          <a:xfrm>
            <a:off x="6398281" y="1811633"/>
            <a:ext cx="4796191" cy="2718180"/>
          </a:xfrm>
          <a:prstGeom prst="rect">
            <a:avLst/>
          </a:prstGeom>
          <a:ln w="12700">
            <a:miter lim="400000"/>
          </a:ln>
          <a:extLst>
            <a:ext uri="{C572A759-6A51-4108-AA02-DFA0A04FC94B}">
              <ma14:wrappingTextBoxFlag xmlns="" xmlns:ma14="http://schemas.microsoft.com/office/mac/drawingml/2011/main" val="1"/>
            </a:ext>
          </a:extLst>
        </p:spPr>
        <p:txBody>
          <a:bodyPr lIns="60959" rIns="60959">
            <a:spAutoFit/>
          </a:bodyPr>
          <a:lstStyle/>
          <a:p>
            <a:pPr marL="380990" indent="-380990">
              <a:buSzPct val="100000"/>
              <a:buFont typeface="Arial"/>
              <a:buChar char="•"/>
              <a:defRPr sz="1600"/>
            </a:pPr>
            <a:r>
              <a:rPr sz="2133"/>
              <a:t>The NIH Common Data Elements (CDE) Repository has been designed to provide access to structured human and machine-readable definitions of data elements.</a:t>
            </a:r>
          </a:p>
          <a:p>
            <a:pPr marL="380990" indent="-380990">
              <a:buSzPct val="100000"/>
              <a:buFont typeface="Arial"/>
              <a:buChar char="•"/>
              <a:defRPr sz="1600"/>
            </a:pPr>
            <a:r>
              <a:rPr sz="2133"/>
              <a:t>Forms at CDE has an option to be displayed by LHC-Forms widget. </a:t>
            </a:r>
          </a:p>
        </p:txBody>
      </p:sp>
    </p:spTree>
    <p:extLst>
      <p:ext uri="{BB962C8B-B14F-4D97-AF65-F5344CB8AC3E}">
        <p14:creationId xmlns:p14="http://schemas.microsoft.com/office/powerpoint/2010/main" val="16090724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Shape 214"/>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NLM’s RxTerms website (3) </a:t>
            </a:r>
          </a:p>
        </p:txBody>
      </p:sp>
      <p:sp>
        <p:nvSpPr>
          <p:cNvPr id="417" name="Shape 216"/>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pic>
        <p:nvPicPr>
          <p:cNvPr id="418" name="Picture 3" descr="Picture 3"/>
          <p:cNvPicPr>
            <a:picLocks noChangeAspect="1"/>
          </p:cNvPicPr>
          <p:nvPr/>
        </p:nvPicPr>
        <p:blipFill>
          <a:blip r:embed="rId2">
            <a:extLst/>
          </a:blip>
          <a:stretch>
            <a:fillRect/>
          </a:stretch>
        </p:blipFill>
        <p:spPr>
          <a:xfrm>
            <a:off x="838200" y="1522711"/>
            <a:ext cx="4602859" cy="3833636"/>
          </a:xfrm>
          <a:prstGeom prst="rect">
            <a:avLst/>
          </a:prstGeom>
          <a:ln w="12700">
            <a:miter lim="400000"/>
          </a:ln>
        </p:spPr>
      </p:pic>
      <p:sp>
        <p:nvSpPr>
          <p:cNvPr id="419" name="Rectangle 5"/>
          <p:cNvSpPr txBox="1"/>
          <p:nvPr/>
        </p:nvSpPr>
        <p:spPr>
          <a:xfrm>
            <a:off x="1698819" y="5527995"/>
            <a:ext cx="2929967" cy="350930"/>
          </a:xfrm>
          <a:prstGeom prst="rect">
            <a:avLst/>
          </a:prstGeom>
          <a:ln w="12700">
            <a:miter lim="400000"/>
          </a:ln>
          <a:extLst>
            <a:ext uri="{C572A759-6A51-4108-AA02-DFA0A04FC94B}">
              <ma14:wrappingTextBoxFlag xmlns="" xmlns:ma14="http://schemas.microsoft.com/office/mac/drawingml/2011/main" val="1"/>
            </a:ext>
          </a:extLst>
        </p:spPr>
        <p:txBody>
          <a:bodyPr wrap="none" lIns="60959" rIns="60959">
            <a:spAutoFit/>
          </a:bodyPr>
          <a:lstStyle>
            <a:lvl1pPr indent="6350">
              <a:lnSpc>
                <a:spcPct val="90000"/>
              </a:lnSpc>
              <a:defRPr u="sng">
                <a:solidFill>
                  <a:schemeClr val="accent5"/>
                </a:solidFill>
                <a:uFill>
                  <a:solidFill>
                    <a:schemeClr val="accent5"/>
                  </a:solidFill>
                </a:uFill>
                <a:hlinkClick r:id="rId3"/>
              </a:defRPr>
            </a:lvl1pPr>
          </a:lstStyle>
          <a:p>
            <a:pPr>
              <a:defRPr u="none">
                <a:solidFill>
                  <a:srgbClr val="000000"/>
                </a:solidFill>
                <a:uFillTx/>
              </a:defRPr>
            </a:pPr>
            <a:r>
              <a:rPr sz="1867"/>
              <a:t>https://rxterms.nlm.nih.gov</a:t>
            </a:r>
          </a:p>
        </p:txBody>
      </p:sp>
      <p:sp>
        <p:nvSpPr>
          <p:cNvPr id="420" name="TextBox 9"/>
          <p:cNvSpPr txBox="1"/>
          <p:nvPr/>
        </p:nvSpPr>
        <p:spPr>
          <a:xfrm>
            <a:off x="6398281" y="1811633"/>
            <a:ext cx="4796191" cy="3046411"/>
          </a:xfrm>
          <a:prstGeom prst="rect">
            <a:avLst/>
          </a:prstGeom>
          <a:ln w="12700">
            <a:miter lim="400000"/>
          </a:ln>
          <a:extLst>
            <a:ext uri="{C572A759-6A51-4108-AA02-DFA0A04FC94B}">
              <ma14:wrappingTextBoxFlag xmlns="" xmlns:ma14="http://schemas.microsoft.com/office/mac/drawingml/2011/main" val="1"/>
            </a:ext>
          </a:extLst>
        </p:spPr>
        <p:txBody>
          <a:bodyPr lIns="60959" rIns="60959">
            <a:spAutoFit/>
          </a:bodyPr>
          <a:lstStyle/>
          <a:p>
            <a:pPr marL="380990" indent="-380990">
              <a:buSzPct val="100000"/>
              <a:buFont typeface="Arial"/>
              <a:buChar char="•"/>
              <a:defRPr sz="1600"/>
            </a:pPr>
            <a:r>
              <a:rPr sz="2133"/>
              <a:t>RxTerms is a drug interface terminology derived from RxNorm (the U.S. terminology standard for clinical drugs) which can be easily used for prescription writing or medication history recording.</a:t>
            </a:r>
          </a:p>
          <a:p>
            <a:pPr marL="380990" indent="-380990">
              <a:buSzPct val="100000"/>
              <a:buFont typeface="Arial"/>
              <a:buChar char="•"/>
              <a:defRPr sz="1600"/>
            </a:pPr>
            <a:r>
              <a:rPr sz="2133"/>
              <a:t>A demo application for searching RxTerms is implemented in LHC forms</a:t>
            </a:r>
          </a:p>
        </p:txBody>
      </p:sp>
    </p:spTree>
    <p:extLst>
      <p:ext uri="{BB962C8B-B14F-4D97-AF65-F5344CB8AC3E}">
        <p14:creationId xmlns:p14="http://schemas.microsoft.com/office/powerpoint/2010/main" val="2146797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Shape 214"/>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LHC’s website (4) </a:t>
            </a:r>
          </a:p>
        </p:txBody>
      </p:sp>
      <p:sp>
        <p:nvSpPr>
          <p:cNvPr id="423" name="Shape 216"/>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pic>
        <p:nvPicPr>
          <p:cNvPr id="424" name="Picture 4" descr="Picture 4"/>
          <p:cNvPicPr>
            <a:picLocks noChangeAspect="1"/>
          </p:cNvPicPr>
          <p:nvPr/>
        </p:nvPicPr>
        <p:blipFill>
          <a:blip r:embed="rId2">
            <a:extLst/>
          </a:blip>
          <a:stretch>
            <a:fillRect/>
          </a:stretch>
        </p:blipFill>
        <p:spPr>
          <a:xfrm>
            <a:off x="838201" y="1502559"/>
            <a:ext cx="4875996" cy="3838148"/>
          </a:xfrm>
          <a:prstGeom prst="rect">
            <a:avLst/>
          </a:prstGeom>
          <a:ln w="12700">
            <a:miter lim="400000"/>
          </a:ln>
        </p:spPr>
      </p:pic>
      <p:sp>
        <p:nvSpPr>
          <p:cNvPr id="425" name="Rectangle 6"/>
          <p:cNvSpPr txBox="1"/>
          <p:nvPr/>
        </p:nvSpPr>
        <p:spPr>
          <a:xfrm>
            <a:off x="1773434" y="5479116"/>
            <a:ext cx="3481400" cy="379656"/>
          </a:xfrm>
          <a:prstGeom prst="rect">
            <a:avLst/>
          </a:prstGeom>
          <a:ln w="12700">
            <a:miter lim="400000"/>
          </a:ln>
          <a:extLst>
            <a:ext uri="{C572A759-6A51-4108-AA02-DFA0A04FC94B}">
              <ma14:wrappingTextBoxFlag xmlns="" xmlns:ma14="http://schemas.microsoft.com/office/mac/drawingml/2011/main" val="1"/>
            </a:ext>
          </a:extLst>
        </p:spPr>
        <p:txBody>
          <a:bodyPr wrap="none" lIns="60959" rIns="60959">
            <a:spAutoFit/>
          </a:bodyPr>
          <a:lstStyle>
            <a:lvl1pPr>
              <a:defRPr u="sng">
                <a:solidFill>
                  <a:schemeClr val="accent5"/>
                </a:solidFill>
                <a:uFill>
                  <a:solidFill>
                    <a:schemeClr val="accent5"/>
                  </a:solidFill>
                </a:uFill>
                <a:hlinkClick r:id="rId3"/>
              </a:defRPr>
            </a:lvl1pPr>
          </a:lstStyle>
          <a:p>
            <a:pPr>
              <a:defRPr u="none">
                <a:solidFill>
                  <a:srgbClr val="000000"/>
                </a:solidFill>
                <a:uFillTx/>
              </a:defRPr>
            </a:pPr>
            <a:r>
              <a:rPr sz="1867"/>
              <a:t>https://lhc-forms.lhc.nlm.nih.gov</a:t>
            </a:r>
          </a:p>
        </p:txBody>
      </p:sp>
      <p:sp>
        <p:nvSpPr>
          <p:cNvPr id="426" name="TextBox 7"/>
          <p:cNvSpPr txBox="1"/>
          <p:nvPr/>
        </p:nvSpPr>
        <p:spPr>
          <a:xfrm>
            <a:off x="6398281" y="1811633"/>
            <a:ext cx="4796191" cy="2389950"/>
          </a:xfrm>
          <a:prstGeom prst="rect">
            <a:avLst/>
          </a:prstGeom>
          <a:ln w="12700">
            <a:miter lim="400000"/>
          </a:ln>
          <a:extLst>
            <a:ext uri="{C572A759-6A51-4108-AA02-DFA0A04FC94B}">
              <ma14:wrappingTextBoxFlag xmlns="" xmlns:ma14="http://schemas.microsoft.com/office/mac/drawingml/2011/main" val="1"/>
            </a:ext>
          </a:extLst>
        </p:spPr>
        <p:txBody>
          <a:bodyPr lIns="60959" rIns="60959">
            <a:spAutoFit/>
          </a:bodyPr>
          <a:lstStyle/>
          <a:p>
            <a:pPr marL="380990" indent="-380990">
              <a:buSzPct val="100000"/>
              <a:buFont typeface="Arial"/>
              <a:buChar char="•"/>
              <a:defRPr sz="1600"/>
            </a:pPr>
            <a:r>
              <a:rPr sz="2133"/>
              <a:t>A public demo site that contains an application to show various forms that highlight LHC-Forms' capabilities.</a:t>
            </a:r>
          </a:p>
          <a:p>
            <a:pPr marL="380990" indent="-380990">
              <a:buSzPct val="100000"/>
              <a:buFont typeface="Arial"/>
              <a:buChar char="•"/>
              <a:defRPr sz="1600"/>
            </a:pPr>
            <a:r>
              <a:rPr sz="2133"/>
              <a:t>A demo application (/demo-app) utilizes a HAPI FHIR server and Google Firebase service.</a:t>
            </a:r>
          </a:p>
        </p:txBody>
      </p:sp>
    </p:spTree>
    <p:extLst>
      <p:ext uri="{BB962C8B-B14F-4D97-AF65-F5344CB8AC3E}">
        <p14:creationId xmlns:p14="http://schemas.microsoft.com/office/powerpoint/2010/main" val="740370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 name="Shape 214"/>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SMART on FHIR platform (5) </a:t>
            </a:r>
          </a:p>
        </p:txBody>
      </p:sp>
      <p:sp>
        <p:nvSpPr>
          <p:cNvPr id="429" name="Shape 216"/>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430" name="Rectangle 5"/>
          <p:cNvSpPr txBox="1"/>
          <p:nvPr/>
        </p:nvSpPr>
        <p:spPr>
          <a:xfrm>
            <a:off x="1698819" y="5527995"/>
            <a:ext cx="3154388" cy="350930"/>
          </a:xfrm>
          <a:prstGeom prst="rect">
            <a:avLst/>
          </a:prstGeom>
          <a:ln w="12700">
            <a:miter lim="400000"/>
          </a:ln>
          <a:extLst>
            <a:ext uri="{C572A759-6A51-4108-AA02-DFA0A04FC94B}">
              <ma14:wrappingTextBoxFlag xmlns="" xmlns:ma14="http://schemas.microsoft.com/office/mac/drawingml/2011/main" val="1"/>
            </a:ext>
          </a:extLst>
        </p:spPr>
        <p:txBody>
          <a:bodyPr wrap="none" lIns="60959" rIns="60959">
            <a:spAutoFit/>
          </a:bodyPr>
          <a:lstStyle>
            <a:lvl1pPr indent="6350">
              <a:lnSpc>
                <a:spcPct val="90000"/>
              </a:lnSpc>
              <a:defRPr u="sng">
                <a:solidFill>
                  <a:schemeClr val="accent5"/>
                </a:solidFill>
                <a:uFill>
                  <a:solidFill>
                    <a:schemeClr val="accent5"/>
                  </a:solidFill>
                </a:uFill>
                <a:hlinkClick r:id="rId2"/>
              </a:defRPr>
            </a:lvl1pPr>
          </a:lstStyle>
          <a:p>
            <a:pPr>
              <a:defRPr u="none">
                <a:solidFill>
                  <a:srgbClr val="000000"/>
                </a:solidFill>
                <a:uFillTx/>
              </a:defRPr>
            </a:pPr>
            <a:r>
              <a:rPr sz="1867"/>
              <a:t>http://apps.smarthealthit.org/</a:t>
            </a:r>
          </a:p>
        </p:txBody>
      </p:sp>
      <p:pic>
        <p:nvPicPr>
          <p:cNvPr id="431" name="Picture 1" descr="Picture 1"/>
          <p:cNvPicPr>
            <a:picLocks noChangeAspect="1"/>
          </p:cNvPicPr>
          <p:nvPr/>
        </p:nvPicPr>
        <p:blipFill>
          <a:blip r:embed="rId3">
            <a:extLst/>
          </a:blip>
          <a:stretch>
            <a:fillRect/>
          </a:stretch>
        </p:blipFill>
        <p:spPr>
          <a:xfrm>
            <a:off x="838200" y="1497968"/>
            <a:ext cx="4978123" cy="3918539"/>
          </a:xfrm>
          <a:prstGeom prst="rect">
            <a:avLst/>
          </a:prstGeom>
          <a:ln w="12700">
            <a:miter lim="400000"/>
          </a:ln>
        </p:spPr>
      </p:pic>
      <p:sp>
        <p:nvSpPr>
          <p:cNvPr id="432" name="TextBox 15"/>
          <p:cNvSpPr txBox="1"/>
          <p:nvPr/>
        </p:nvSpPr>
        <p:spPr>
          <a:xfrm>
            <a:off x="6398281" y="1321307"/>
            <a:ext cx="4796191" cy="3374642"/>
          </a:xfrm>
          <a:prstGeom prst="rect">
            <a:avLst/>
          </a:prstGeom>
          <a:ln w="12700">
            <a:miter lim="400000"/>
          </a:ln>
          <a:extLst>
            <a:ext uri="{C572A759-6A51-4108-AA02-DFA0A04FC94B}">
              <ma14:wrappingTextBoxFlag xmlns="" xmlns:ma14="http://schemas.microsoft.com/office/mac/drawingml/2011/main" val="1"/>
            </a:ext>
          </a:extLst>
        </p:spPr>
        <p:txBody>
          <a:bodyPr lIns="60959" rIns="60959">
            <a:spAutoFit/>
          </a:bodyPr>
          <a:lstStyle/>
          <a:p>
            <a:pPr marL="380990" indent="-380990">
              <a:buSzPct val="100000"/>
              <a:buFont typeface="Arial"/>
              <a:buChar char="•"/>
              <a:defRPr sz="1600"/>
            </a:pPr>
            <a:r>
              <a:rPr sz="2133"/>
              <a:t>SMART Health IT is an open, standards based technology platform that enables innovators to create apps that seamlessly and securely run across the healthcare system (</a:t>
            </a:r>
            <a:r>
              <a:rPr sz="2133" u="sng">
                <a:solidFill>
                  <a:schemeClr val="accent5"/>
                </a:solidFill>
                <a:uFill>
                  <a:solidFill>
                    <a:schemeClr val="accent5"/>
                  </a:solidFill>
                </a:uFill>
                <a:hlinkClick r:id="rId4"/>
              </a:rPr>
              <a:t>https://smarthealthit.org/an-app-platform-for-healthcare/about/</a:t>
            </a:r>
            <a:r>
              <a:rPr sz="2133"/>
              <a:t>)</a:t>
            </a:r>
          </a:p>
          <a:p>
            <a:pPr marL="380990" indent="-380990">
              <a:buSzPct val="100000"/>
              <a:buFont typeface="Arial"/>
              <a:buChar char="•"/>
              <a:defRPr sz="1600"/>
            </a:pPr>
            <a:r>
              <a:rPr sz="2133"/>
              <a:t>A registered app utilizes SMART On FHIR platform.</a:t>
            </a:r>
          </a:p>
        </p:txBody>
      </p:sp>
    </p:spTree>
    <p:extLst>
      <p:ext uri="{BB962C8B-B14F-4D97-AF65-F5344CB8AC3E}">
        <p14:creationId xmlns:p14="http://schemas.microsoft.com/office/powerpoint/2010/main" val="2528784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Title 1"/>
          <p:cNvSpPr txBox="1">
            <a:spLocks noGrp="1"/>
          </p:cNvSpPr>
          <p:nvPr>
            <p:ph type="title"/>
          </p:nvPr>
        </p:nvSpPr>
        <p:spPr>
          <a:xfrm>
            <a:off x="838200" y="348191"/>
            <a:ext cx="10515600" cy="1325600"/>
          </a:xfrm>
          <a:prstGeom prst="rect">
            <a:avLst/>
          </a:prstGeom>
        </p:spPr>
        <p:txBody>
          <a:bodyPr/>
          <a:lstStyle/>
          <a:p>
            <a:r>
              <a:t>LHC Forms in operation</a:t>
            </a:r>
          </a:p>
        </p:txBody>
      </p:sp>
      <p:sp>
        <p:nvSpPr>
          <p:cNvPr id="435" name="Text Placeholder 2"/>
          <p:cNvSpPr txBox="1">
            <a:spLocks noGrp="1"/>
          </p:cNvSpPr>
          <p:nvPr>
            <p:ph type="body" idx="1"/>
          </p:nvPr>
        </p:nvSpPr>
        <p:spPr>
          <a:prstGeom prst="rect">
            <a:avLst/>
          </a:prstGeom>
        </p:spPr>
        <p:txBody>
          <a:bodyPr/>
          <a:lstStyle/>
          <a:p>
            <a:r>
              <a:t> Surgeon General’s Family History</a:t>
            </a:r>
            <a:endParaRPr sz="2400"/>
          </a:p>
          <a:p>
            <a:pPr marL="338658" indent="-101597"/>
            <a:r>
              <a:rPr sz="2400"/>
              <a:t> </a:t>
            </a:r>
            <a:r>
              <a:t>PHQ-9 </a:t>
            </a:r>
            <a:endParaRPr sz="2400"/>
          </a:p>
          <a:p>
            <a:pPr marL="338658" indent="-101597"/>
            <a:r>
              <a:rPr sz="2400"/>
              <a:t> </a:t>
            </a:r>
            <a:r>
              <a:t>Personal Health Record</a:t>
            </a:r>
            <a:endParaRPr sz="2400"/>
          </a:p>
          <a:p>
            <a:pPr marL="338658" indent="-101597"/>
            <a:r>
              <a:rPr sz="2400"/>
              <a:t> </a:t>
            </a:r>
            <a:r>
              <a:t>Clinical genomics HL7 V2 report </a:t>
            </a:r>
            <a:endParaRPr sz="2400"/>
          </a:p>
          <a:p>
            <a:pPr marL="338658" indent="-101597"/>
            <a:r>
              <a:rPr sz="2400"/>
              <a:t> </a:t>
            </a:r>
            <a:r>
              <a:t>Large CMS form </a:t>
            </a:r>
          </a:p>
        </p:txBody>
      </p:sp>
    </p:spTree>
    <p:extLst>
      <p:ext uri="{BB962C8B-B14F-4D97-AF65-F5344CB8AC3E}">
        <p14:creationId xmlns:p14="http://schemas.microsoft.com/office/powerpoint/2010/main" val="2066220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 name="Title 1"/>
          <p:cNvSpPr txBox="1">
            <a:spLocks noGrp="1"/>
          </p:cNvSpPr>
          <p:nvPr>
            <p:ph type="title"/>
          </p:nvPr>
        </p:nvSpPr>
        <p:spPr>
          <a:xfrm>
            <a:off x="914400" y="2895601"/>
            <a:ext cx="10363200" cy="1361999"/>
          </a:xfrm>
          <a:prstGeom prst="rect">
            <a:avLst/>
          </a:prstGeom>
        </p:spPr>
        <p:txBody>
          <a:bodyPr/>
          <a:lstStyle/>
          <a:p>
            <a:r>
              <a:t>LHC-Forms and FHIR</a:t>
            </a:r>
          </a:p>
        </p:txBody>
      </p:sp>
    </p:spTree>
    <p:extLst>
      <p:ext uri="{BB962C8B-B14F-4D97-AF65-F5344CB8AC3E}">
        <p14:creationId xmlns:p14="http://schemas.microsoft.com/office/powerpoint/2010/main" val="2356075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Title 1"/>
          <p:cNvSpPr txBox="1">
            <a:spLocks noGrp="1"/>
          </p:cNvSpPr>
          <p:nvPr>
            <p:ph type="title"/>
          </p:nvPr>
        </p:nvSpPr>
        <p:spPr>
          <a:xfrm>
            <a:off x="838200" y="365124"/>
            <a:ext cx="10515600" cy="1325600"/>
          </a:xfrm>
          <a:prstGeom prst="rect">
            <a:avLst/>
          </a:prstGeom>
        </p:spPr>
        <p:txBody>
          <a:bodyPr/>
          <a:lstStyle/>
          <a:p>
            <a:r>
              <a:t>LHC-Forms and FHIR Questionnaire</a:t>
            </a:r>
          </a:p>
        </p:txBody>
      </p:sp>
      <p:sp>
        <p:nvSpPr>
          <p:cNvPr id="442" name="Text Placeholder 2"/>
          <p:cNvSpPr txBox="1">
            <a:spLocks noGrp="1"/>
          </p:cNvSpPr>
          <p:nvPr>
            <p:ph type="body" idx="1"/>
          </p:nvPr>
        </p:nvSpPr>
        <p:spPr>
          <a:xfrm>
            <a:off x="838200" y="1690725"/>
            <a:ext cx="10515600" cy="4351201"/>
          </a:xfrm>
          <a:prstGeom prst="rect">
            <a:avLst/>
          </a:prstGeom>
        </p:spPr>
        <p:txBody>
          <a:bodyPr/>
          <a:lstStyle/>
          <a:p>
            <a:pPr marL="330700" indent="-110233" defTabSz="1133826">
              <a:spcBef>
                <a:spcPts val="933"/>
              </a:spcBef>
              <a:defRPr sz="1953"/>
            </a:pPr>
            <a:r>
              <a:t>Most common features are compatible.</a:t>
            </a:r>
          </a:p>
          <a:p>
            <a:pPr marL="708641" lvl="1" indent="-62990" defTabSz="1133826">
              <a:spcBef>
                <a:spcPts val="400"/>
              </a:spcBef>
              <a:defRPr sz="1488"/>
            </a:pPr>
            <a:r>
              <a:t>Form structure, code, name, data types and etc.</a:t>
            </a:r>
            <a:endParaRPr sz="2232"/>
          </a:p>
          <a:p>
            <a:pPr marL="708641" lvl="1" indent="-62990" defTabSz="1133826">
              <a:spcBef>
                <a:spcPts val="400"/>
              </a:spcBef>
              <a:defRPr sz="1488"/>
            </a:pPr>
            <a:r>
              <a:t>Most FHIR Questionnaire resources could be loaded into LHC-Forms widget and displayed as actionable forms</a:t>
            </a:r>
            <a:endParaRPr sz="2232"/>
          </a:p>
          <a:p>
            <a:pPr marL="708641" lvl="1" indent="-62990" defTabSz="1133826">
              <a:spcBef>
                <a:spcPts val="400"/>
              </a:spcBef>
              <a:defRPr sz="1488"/>
            </a:pPr>
            <a:r>
              <a:t>LHC-Forms form definition data can be exported as FHIR Questionnaire</a:t>
            </a:r>
            <a:endParaRPr sz="2232"/>
          </a:p>
          <a:p>
            <a:pPr marL="708641" lvl="1" indent="-62990" defTabSz="1133826">
              <a:spcBef>
                <a:spcPts val="400"/>
              </a:spcBef>
              <a:defRPr sz="1488"/>
            </a:pPr>
            <a:r>
              <a:t>And User data can be exported as FHIR QuestionnareResponse</a:t>
            </a:r>
          </a:p>
          <a:p>
            <a:pPr marL="330700" indent="-110233" defTabSz="1133826">
              <a:spcBef>
                <a:spcPts val="933"/>
              </a:spcBef>
              <a:defRPr sz="1953"/>
            </a:pPr>
            <a:r>
              <a:t>LHC-Forms has some advanced features </a:t>
            </a:r>
          </a:p>
          <a:p>
            <a:pPr marL="708641" lvl="1" indent="-62990" defTabSz="1133826">
              <a:spcBef>
                <a:spcPts val="400"/>
              </a:spcBef>
              <a:defRPr sz="1488"/>
            </a:pPr>
            <a:r>
              <a:t>Skip logic, Display control and etc. support more functions</a:t>
            </a:r>
            <a:endParaRPr sz="2232"/>
          </a:p>
          <a:p>
            <a:pPr marL="708641" lvl="1" indent="-62990" defTabSz="1133826">
              <a:spcBef>
                <a:spcPts val="400"/>
              </a:spcBef>
              <a:defRPr sz="1488"/>
            </a:pPr>
            <a:r>
              <a:t>Formula, Data control and etc. are not available in FHIR Questionnaire yet.</a:t>
            </a:r>
            <a:endParaRPr sz="2232"/>
          </a:p>
          <a:p>
            <a:pPr marL="708641" lvl="1" indent="-62990" defTabSz="1133826">
              <a:spcBef>
                <a:spcPts val="400"/>
              </a:spcBef>
              <a:defRPr sz="1488"/>
            </a:pPr>
            <a:r>
              <a:t>Would lead to some extensions in Questionnaire</a:t>
            </a:r>
            <a:endParaRPr sz="2232"/>
          </a:p>
          <a:p>
            <a:pPr marL="330700" indent="-110233" defTabSz="1133826">
              <a:spcBef>
                <a:spcPts val="933"/>
              </a:spcBef>
              <a:defRPr sz="1953"/>
            </a:pPr>
            <a:r>
              <a:t>There are a list of fields in Questionnaire are not yet supported in LHC-Forms</a:t>
            </a:r>
          </a:p>
        </p:txBody>
      </p:sp>
    </p:spTree>
    <p:extLst>
      <p:ext uri="{BB962C8B-B14F-4D97-AF65-F5344CB8AC3E}">
        <p14:creationId xmlns:p14="http://schemas.microsoft.com/office/powerpoint/2010/main" val="754090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0" y="-138546"/>
            <a:ext cx="8496300" cy="7667625"/>
          </a:xfrm>
          <a:prstGeom prst="rect">
            <a:avLst/>
          </a:prstGeom>
        </p:spPr>
      </p:pic>
      <p:sp>
        <p:nvSpPr>
          <p:cNvPr id="3" name="Text Placeholder 2"/>
          <p:cNvSpPr>
            <a:spLocks noGrp="1"/>
          </p:cNvSpPr>
          <p:nvPr>
            <p:ph type="body" idx="1"/>
          </p:nvPr>
        </p:nvSpPr>
        <p:spPr/>
        <p:txBody>
          <a:bodyPr/>
          <a:lstStyle/>
          <a:p>
            <a:endParaRPr lang="en-US" dirty="0"/>
          </a:p>
        </p:txBody>
      </p:sp>
      <p:sp>
        <p:nvSpPr>
          <p:cNvPr id="4" name="Footer Placeholder 3"/>
          <p:cNvSpPr>
            <a:spLocks noGrp="1"/>
          </p:cNvSpPr>
          <p:nvPr>
            <p:ph type="ftr" idx="11"/>
          </p:nvPr>
        </p:nvSpPr>
        <p:spPr/>
        <p:txBody>
          <a:bodyPr/>
          <a:lstStyle/>
          <a:p>
            <a:endParaRPr lang="en-US" dirty="0"/>
          </a:p>
        </p:txBody>
      </p:sp>
    </p:spTree>
    <p:extLst>
      <p:ext uri="{BB962C8B-B14F-4D97-AF65-F5344CB8AC3E}">
        <p14:creationId xmlns:p14="http://schemas.microsoft.com/office/powerpoint/2010/main" val="57997318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 name="Shape 241"/>
          <p:cNvSpPr txBox="1">
            <a:spLocks noGrp="1"/>
          </p:cNvSpPr>
          <p:nvPr>
            <p:ph type="title"/>
          </p:nvPr>
        </p:nvSpPr>
        <p:spPr>
          <a:xfrm>
            <a:off x="838200" y="365124"/>
            <a:ext cx="10515600" cy="1325600"/>
          </a:xfrm>
          <a:prstGeom prst="rect">
            <a:avLst/>
          </a:prstGeom>
        </p:spPr>
        <p:txBody>
          <a:bodyPr/>
          <a:lstStyle/>
          <a:p>
            <a:r>
              <a:t>LHC-Forms Features (1)</a:t>
            </a:r>
          </a:p>
        </p:txBody>
      </p:sp>
      <p:graphicFrame>
        <p:nvGraphicFramePr>
          <p:cNvPr id="445" name="Shape 242"/>
          <p:cNvGraphicFramePr/>
          <p:nvPr/>
        </p:nvGraphicFramePr>
        <p:xfrm>
          <a:off x="838200" y="1301903"/>
          <a:ext cx="9652000" cy="483595"/>
        </p:xfrm>
        <a:graphic>
          <a:graphicData uri="http://schemas.openxmlformats.org/drawingml/2006/table">
            <a:tbl>
              <a:tblPr/>
              <a:tblGrid>
                <a:gridCol w="2413000">
                  <a:extLst>
                    <a:ext uri="{9D8B030D-6E8A-4147-A177-3AD203B41FA5}">
                      <a16:colId xmlns:a16="http://schemas.microsoft.com/office/drawing/2014/main" val="20000"/>
                    </a:ext>
                  </a:extLst>
                </a:gridCol>
                <a:gridCol w="2413000">
                  <a:extLst>
                    <a:ext uri="{9D8B030D-6E8A-4147-A177-3AD203B41FA5}">
                      <a16:colId xmlns:a16="http://schemas.microsoft.com/office/drawing/2014/main" val="20001"/>
                    </a:ext>
                  </a:extLst>
                </a:gridCol>
                <a:gridCol w="2413000">
                  <a:extLst>
                    <a:ext uri="{9D8B030D-6E8A-4147-A177-3AD203B41FA5}">
                      <a16:colId xmlns:a16="http://schemas.microsoft.com/office/drawing/2014/main" val="20002"/>
                    </a:ext>
                  </a:extLst>
                </a:gridCol>
                <a:gridCol w="2413000">
                  <a:extLst>
                    <a:ext uri="{9D8B030D-6E8A-4147-A177-3AD203B41FA5}">
                      <a16:colId xmlns:a16="http://schemas.microsoft.com/office/drawing/2014/main" val="20003"/>
                    </a:ext>
                  </a:extLst>
                </a:gridCol>
              </a:tblGrid>
              <a:tr h="487640">
                <a:tc>
                  <a:txBody>
                    <a:bodyPr/>
                    <a:lstStyle/>
                    <a:p>
                      <a:pPr algn="l">
                        <a:defRPr sz="1800"/>
                      </a:pPr>
                      <a:r>
                        <a:rPr sz="1600" b="1"/>
                        <a:t>Features</a:t>
                      </a:r>
                    </a:p>
                  </a:txBody>
                  <a:tcPr marL="121900" marR="121900" marT="121900" marB="121900" horzOverflow="overflow"/>
                </a:tc>
                <a:tc>
                  <a:txBody>
                    <a:bodyPr/>
                    <a:lstStyle/>
                    <a:p>
                      <a:pPr algn="l">
                        <a:defRPr sz="1800"/>
                      </a:pPr>
                      <a:r>
                        <a:rPr sz="1600" b="1"/>
                        <a:t>LHC-Forms</a:t>
                      </a:r>
                    </a:p>
                  </a:txBody>
                  <a:tcPr marL="121900" marR="121900" marT="121900" marB="121900" horzOverflow="overflow"/>
                </a:tc>
                <a:tc>
                  <a:txBody>
                    <a:bodyPr/>
                    <a:lstStyle/>
                    <a:p>
                      <a:pPr algn="l">
                        <a:defRPr sz="1800"/>
                      </a:pPr>
                      <a:r>
                        <a:rPr sz="1600" b="1"/>
                        <a:t>Questionnaire</a:t>
                      </a:r>
                    </a:p>
                  </a:txBody>
                  <a:tcPr marL="121900" marR="121900" marT="121900" marB="121900" horzOverflow="overflow"/>
                </a:tc>
                <a:tc>
                  <a:txBody>
                    <a:bodyPr/>
                    <a:lstStyle/>
                    <a:p>
                      <a:pPr algn="l">
                        <a:defRPr sz="1800"/>
                      </a:pPr>
                      <a:r>
                        <a:rPr sz="1600" b="1"/>
                        <a:t>SDC Questionnaire</a:t>
                      </a:r>
                    </a:p>
                  </a:txBody>
                  <a:tcPr marL="121900" marR="121900" marT="121900" marB="121900" horzOverflow="overflow"/>
                </a:tc>
                <a:extLst>
                  <a:ext uri="{0D108BD9-81ED-4DB2-BD59-A6C34878D82A}">
                    <a16:rowId xmlns:a16="http://schemas.microsoft.com/office/drawing/2014/main" val="10000"/>
                  </a:ext>
                </a:extLst>
              </a:tr>
              <a:tr h="447000">
                <a:tc>
                  <a:txBody>
                    <a:bodyPr/>
                    <a:lstStyle/>
                    <a:p>
                      <a:pPr algn="l">
                        <a:defRPr sz="1800"/>
                      </a:pPr>
                      <a:r>
                        <a:rPr sz="1300"/>
                        <a:t>Name</a:t>
                      </a:r>
                    </a:p>
                  </a:txBody>
                  <a:tcPr marL="121900" marR="121900" marT="121900" marB="121900" horzOverflow="overflow"/>
                </a:tc>
                <a:tc>
                  <a:txBody>
                    <a:bodyPr/>
                    <a:lstStyle/>
                    <a:p>
                      <a:pPr algn="l">
                        <a:defRPr sz="1800"/>
                      </a:pPr>
                      <a:r>
                        <a:rPr sz="1300"/>
                        <a:t>name, question</a:t>
                      </a:r>
                    </a:p>
                  </a:txBody>
                  <a:tcPr marL="121900" marR="121900" marT="121900" marB="121900" horzOverflow="overflow"/>
                </a:tc>
                <a:tc>
                  <a:txBody>
                    <a:bodyPr/>
                    <a:lstStyle/>
                    <a:p>
                      <a:pPr algn="l">
                        <a:defRPr sz="1800"/>
                      </a:pPr>
                      <a:r>
                        <a:rPr sz="1300"/>
                        <a:t>name, title; text</a:t>
                      </a:r>
                    </a:p>
                  </a:txBody>
                  <a:tcPr marL="121900" marR="121900" marT="121900" marB="121900" horzOverflow="overflow"/>
                </a:tc>
                <a:tc>
                  <a:txBody>
                    <a:bodyPr/>
                    <a:lstStyle/>
                    <a:p>
                      <a:pPr algn="l">
                        <a:defRPr sz="1800"/>
                      </a:pPr>
                      <a:r>
                        <a:rPr sz="1300"/>
                        <a:t>name, title; text</a:t>
                      </a:r>
                    </a:p>
                  </a:txBody>
                  <a:tcPr marL="121900" marR="121900" marT="121900" marB="121900" horzOverflow="overflow"/>
                </a:tc>
                <a:extLst>
                  <a:ext uri="{0D108BD9-81ED-4DB2-BD59-A6C34878D82A}">
                    <a16:rowId xmlns:a16="http://schemas.microsoft.com/office/drawing/2014/main" val="10001"/>
                  </a:ext>
                </a:extLst>
              </a:tr>
              <a:tr h="853400">
                <a:tc>
                  <a:txBody>
                    <a:bodyPr/>
                    <a:lstStyle/>
                    <a:p>
                      <a:pPr algn="l">
                        <a:defRPr sz="1800"/>
                      </a:pPr>
                      <a:r>
                        <a:rPr sz="1300"/>
                        <a:t>Code</a:t>
                      </a:r>
                    </a:p>
                  </a:txBody>
                  <a:tcPr marL="121900" marR="121900" marT="121900" marB="121900" horzOverflow="overflow"/>
                </a:tc>
                <a:tc>
                  <a:txBody>
                    <a:bodyPr/>
                    <a:lstStyle/>
                    <a:p>
                      <a:pPr algn="l">
                        <a:defRPr sz="1800"/>
                      </a:pPr>
                      <a:r>
                        <a:rPr sz="1300"/>
                        <a:t>code, codeSystem; questionCode, questionCodeSystem</a:t>
                      </a:r>
                    </a:p>
                  </a:txBody>
                  <a:tcPr marL="121900" marR="121900" marT="121900" marB="121900" horzOverflow="overflow"/>
                </a:tc>
                <a:tc>
                  <a:txBody>
                    <a:bodyPr/>
                    <a:lstStyle/>
                    <a:p>
                      <a:pPr algn="l">
                        <a:defRPr sz="1800"/>
                      </a:pPr>
                      <a:r>
                        <a:rPr sz="1300"/>
                        <a:t>code (Coding)</a:t>
                      </a:r>
                    </a:p>
                  </a:txBody>
                  <a:tcPr marL="121900" marR="121900" marT="121900" marB="121900" horzOverflow="overflow"/>
                </a:tc>
                <a:tc>
                  <a:txBody>
                    <a:bodyPr/>
                    <a:lstStyle/>
                    <a:p>
                      <a:pPr algn="l">
                        <a:defRPr sz="1800"/>
                      </a:pPr>
                      <a:r>
                        <a:rPr sz="1300"/>
                        <a:t>code (Coding)</a:t>
                      </a:r>
                    </a:p>
                  </a:txBody>
                  <a:tcPr marL="121900" marR="121900" marT="121900" marB="121900" horzOverflow="overflow"/>
                </a:tc>
                <a:extLst>
                  <a:ext uri="{0D108BD9-81ED-4DB2-BD59-A6C34878D82A}">
                    <a16:rowId xmlns:a16="http://schemas.microsoft.com/office/drawing/2014/main" val="10002"/>
                  </a:ext>
                </a:extLst>
              </a:tr>
              <a:tr h="447000">
                <a:tc>
                  <a:txBody>
                    <a:bodyPr/>
                    <a:lstStyle/>
                    <a:p>
                      <a:pPr algn="l">
                        <a:defRPr sz="1800"/>
                      </a:pPr>
                      <a:r>
                        <a:rPr sz="1300"/>
                        <a:t>Copyright</a:t>
                      </a:r>
                    </a:p>
                  </a:txBody>
                  <a:tcPr marL="121900" marR="121900" marT="121900" marB="121900" horzOverflow="overflow"/>
                </a:tc>
                <a:tc>
                  <a:txBody>
                    <a:bodyPr/>
                    <a:lstStyle/>
                    <a:p>
                      <a:pPr algn="l">
                        <a:defRPr sz="1800"/>
                      </a:pPr>
                      <a:r>
                        <a:rPr sz="1300"/>
                        <a:t>copyrightNotice</a:t>
                      </a:r>
                    </a:p>
                  </a:txBody>
                  <a:tcPr marL="121900" marR="121900" marT="121900" marB="121900" horzOverflow="overflow"/>
                </a:tc>
                <a:tc>
                  <a:txBody>
                    <a:bodyPr/>
                    <a:lstStyle/>
                    <a:p>
                      <a:pPr algn="l">
                        <a:defRPr sz="1800"/>
                      </a:pPr>
                      <a:r>
                        <a:rPr sz="1300"/>
                        <a:t>copyright</a:t>
                      </a:r>
                    </a:p>
                  </a:txBody>
                  <a:tcPr marL="121900" marR="121900" marT="121900" marB="121900" horzOverflow="overflow"/>
                </a:tc>
                <a:tc>
                  <a:txBody>
                    <a:bodyPr/>
                    <a:lstStyle/>
                    <a:p>
                      <a:pPr algn="l">
                        <a:defRPr sz="1800"/>
                      </a:pPr>
                      <a:r>
                        <a:rPr sz="1300"/>
                        <a:t>copyright</a:t>
                      </a:r>
                    </a:p>
                  </a:txBody>
                  <a:tcPr marL="121900" marR="121900" marT="121900" marB="121900" horzOverflow="overflow"/>
                </a:tc>
                <a:extLst>
                  <a:ext uri="{0D108BD9-81ED-4DB2-BD59-A6C34878D82A}">
                    <a16:rowId xmlns:a16="http://schemas.microsoft.com/office/drawing/2014/main" val="10003"/>
                  </a:ext>
                </a:extLst>
              </a:tr>
              <a:tr h="447000">
                <a:tc>
                  <a:txBody>
                    <a:bodyPr/>
                    <a:lstStyle/>
                    <a:p>
                      <a:pPr algn="l">
                        <a:defRPr sz="1800"/>
                      </a:pPr>
                      <a:r>
                        <a:rPr sz="1300"/>
                        <a:t>Section/Item</a:t>
                      </a:r>
                    </a:p>
                  </a:txBody>
                  <a:tcPr marL="121900" marR="121900" marT="121900" marB="121900" horzOverflow="overflow"/>
                </a:tc>
                <a:tc>
                  <a:txBody>
                    <a:bodyPr/>
                    <a:lstStyle/>
                    <a:p>
                      <a:pPr algn="l">
                        <a:defRPr sz="1800"/>
                      </a:pPr>
                      <a:r>
                        <a:rPr sz="1300"/>
                        <a:t>item.items</a:t>
                      </a:r>
                    </a:p>
                  </a:txBody>
                  <a:tcPr marL="121900" marR="121900" marT="121900" marB="121900" horzOverflow="overflow"/>
                </a:tc>
                <a:tc>
                  <a:txBody>
                    <a:bodyPr/>
                    <a:lstStyle/>
                    <a:p>
                      <a:pPr algn="l">
                        <a:defRPr sz="1800"/>
                      </a:pPr>
                      <a:r>
                        <a:rPr sz="1300"/>
                        <a:t>item.item</a:t>
                      </a:r>
                    </a:p>
                  </a:txBody>
                  <a:tcPr marL="121900" marR="121900" marT="121900" marB="121900" horzOverflow="overflow"/>
                </a:tc>
                <a:tc>
                  <a:txBody>
                    <a:bodyPr/>
                    <a:lstStyle/>
                    <a:p>
                      <a:pPr algn="l">
                        <a:defRPr sz="1800"/>
                      </a:pPr>
                      <a:r>
                        <a:rPr sz="1300"/>
                        <a:t>item.item</a:t>
                      </a:r>
                    </a:p>
                  </a:txBody>
                  <a:tcPr marL="121900" marR="121900" marT="121900" marB="121900" horzOverflow="overflow"/>
                </a:tc>
                <a:extLst>
                  <a:ext uri="{0D108BD9-81ED-4DB2-BD59-A6C34878D82A}">
                    <a16:rowId xmlns:a16="http://schemas.microsoft.com/office/drawing/2014/main" val="10004"/>
                  </a:ext>
                </a:extLst>
              </a:tr>
              <a:tr h="650200">
                <a:tc>
                  <a:txBody>
                    <a:bodyPr/>
                    <a:lstStyle/>
                    <a:p>
                      <a:pPr algn="l">
                        <a:defRPr sz="1800"/>
                      </a:pPr>
                      <a:r>
                        <a:rPr sz="1300" b="1"/>
                        <a:t>Question cardinality</a:t>
                      </a:r>
                    </a:p>
                  </a:txBody>
                  <a:tcPr marL="121900" marR="121900" marT="121900" marB="121900" horzOverflow="overflow"/>
                </a:tc>
                <a:tc>
                  <a:txBody>
                    <a:bodyPr/>
                    <a:lstStyle/>
                    <a:p>
                      <a:pPr algn="l">
                        <a:defRPr sz="1800"/>
                      </a:pPr>
                      <a:r>
                        <a:rPr sz="1300"/>
                        <a:t>questionCardinality</a:t>
                      </a:r>
                    </a:p>
                  </a:txBody>
                  <a:tcPr marL="121900" marR="121900" marT="121900" marB="121900" horzOverflow="overflow"/>
                </a:tc>
                <a:tc>
                  <a:txBody>
                    <a:bodyPr/>
                    <a:lstStyle/>
                    <a:p>
                      <a:pPr algn="l">
                        <a:defRPr sz="1800"/>
                      </a:pPr>
                      <a:r>
                        <a:rPr sz="1300"/>
                        <a:t>-</a:t>
                      </a:r>
                    </a:p>
                  </a:txBody>
                  <a:tcPr marL="121900" marR="121900" marT="121900" marB="121900" horzOverflow="overflow"/>
                </a:tc>
                <a:tc>
                  <a:txBody>
                    <a:bodyPr/>
                    <a:lstStyle/>
                    <a:p>
                      <a:pPr algn="l">
                        <a:defRPr sz="1800"/>
                      </a:pPr>
                      <a:r>
                        <a:rPr sz="1300"/>
                        <a:t>questionnaire-minOccurs, questionnaire-maxOccurs</a:t>
                      </a:r>
                    </a:p>
                  </a:txBody>
                  <a:tcPr marL="121900" marR="121900" marT="121900" marB="121900" horzOverflow="overflow"/>
                </a:tc>
                <a:extLst>
                  <a:ext uri="{0D108BD9-81ED-4DB2-BD59-A6C34878D82A}">
                    <a16:rowId xmlns:a16="http://schemas.microsoft.com/office/drawing/2014/main" val="10005"/>
                  </a:ext>
                </a:extLst>
              </a:tr>
              <a:tr h="447000">
                <a:tc>
                  <a:txBody>
                    <a:bodyPr/>
                    <a:lstStyle/>
                    <a:p>
                      <a:pPr algn="l">
                        <a:defRPr sz="1800"/>
                      </a:pPr>
                      <a:r>
                        <a:rPr sz="1300"/>
                        <a:t>Question repeats</a:t>
                      </a:r>
                    </a:p>
                  </a:txBody>
                  <a:tcPr marL="121900" marR="121900" marT="121900" marB="121900" horzOverflow="overflow"/>
                </a:tc>
                <a:tc>
                  <a:txBody>
                    <a:bodyPr/>
                    <a:lstStyle/>
                    <a:p>
                      <a:pPr algn="l">
                        <a:defRPr sz="1800"/>
                      </a:pPr>
                      <a:r>
                        <a:rPr sz="1300"/>
                        <a:t>questionCardinality</a:t>
                      </a:r>
                    </a:p>
                  </a:txBody>
                  <a:tcPr marL="121900" marR="121900" marT="121900" marB="121900" horzOverflow="overflow"/>
                </a:tc>
                <a:tc>
                  <a:txBody>
                    <a:bodyPr/>
                    <a:lstStyle/>
                    <a:p>
                      <a:pPr algn="l">
                        <a:defRPr sz="1800"/>
                      </a:pPr>
                      <a:r>
                        <a:rPr sz="1300"/>
                        <a:t>repeats</a:t>
                      </a:r>
                    </a:p>
                  </a:txBody>
                  <a:tcPr marL="121900" marR="121900" marT="121900" marB="121900" horzOverflow="overflow"/>
                </a:tc>
                <a:tc>
                  <a:txBody>
                    <a:bodyPr/>
                    <a:lstStyle/>
                    <a:p>
                      <a:pPr algn="l">
                        <a:defRPr sz="1800"/>
                      </a:pPr>
                      <a:r>
                        <a:rPr sz="1300"/>
                        <a:t>repeats</a:t>
                      </a:r>
                    </a:p>
                  </a:txBody>
                  <a:tcPr marL="121900" marR="121900" marT="121900" marB="121900" horzOverflow="overflow"/>
                </a:tc>
                <a:extLst>
                  <a:ext uri="{0D108BD9-81ED-4DB2-BD59-A6C34878D82A}">
                    <a16:rowId xmlns:a16="http://schemas.microsoft.com/office/drawing/2014/main" val="10006"/>
                  </a:ext>
                </a:extLst>
              </a:tr>
              <a:tr h="447000">
                <a:tc>
                  <a:txBody>
                    <a:bodyPr/>
                    <a:lstStyle/>
                    <a:p>
                      <a:pPr algn="l">
                        <a:defRPr sz="1800"/>
                      </a:pPr>
                      <a:r>
                        <a:rPr sz="1300" b="1"/>
                        <a:t>Answer cardinality</a:t>
                      </a:r>
                    </a:p>
                  </a:txBody>
                  <a:tcPr marL="121900" marR="121900" marT="121900" marB="121900" horzOverflow="overflow"/>
                </a:tc>
                <a:tc>
                  <a:txBody>
                    <a:bodyPr/>
                    <a:lstStyle/>
                    <a:p>
                      <a:pPr algn="l">
                        <a:defRPr sz="1800"/>
                      </a:pPr>
                      <a:r>
                        <a:rPr sz="1300"/>
                        <a:t>answerCardinality</a:t>
                      </a:r>
                    </a:p>
                  </a:txBody>
                  <a:tcPr marL="121900" marR="121900" marT="121900" marB="121900" horzOverflow="overflow"/>
                </a:tc>
                <a:tc>
                  <a:txBody>
                    <a:bodyPr/>
                    <a:lstStyle/>
                    <a:p>
                      <a:pPr algn="l">
                        <a:defRPr sz="1800"/>
                      </a:pPr>
                      <a:r>
                        <a:rPr sz="1300"/>
                        <a:t>-</a:t>
                      </a:r>
                    </a:p>
                  </a:txBody>
                  <a:tcPr marL="121900" marR="121900" marT="121900" marB="121900" horzOverflow="overflow"/>
                </a:tc>
                <a:tc>
                  <a:txBody>
                    <a:bodyPr/>
                    <a:lstStyle/>
                    <a:p>
                      <a:pPr algn="l">
                        <a:defRPr sz="1800"/>
                      </a:pPr>
                      <a:r>
                        <a:rPr sz="1300"/>
                        <a:t>-</a:t>
                      </a:r>
                    </a:p>
                  </a:txBody>
                  <a:tcPr marL="121900" marR="121900" marT="121900" marB="121900" horzOverflow="overflow"/>
                </a:tc>
                <a:extLst>
                  <a:ext uri="{0D108BD9-81ED-4DB2-BD59-A6C34878D82A}">
                    <a16:rowId xmlns:a16="http://schemas.microsoft.com/office/drawing/2014/main" val="10007"/>
                  </a:ext>
                </a:extLst>
              </a:tr>
              <a:tr h="447000">
                <a:tc>
                  <a:txBody>
                    <a:bodyPr/>
                    <a:lstStyle/>
                    <a:p>
                      <a:pPr algn="l">
                        <a:defRPr sz="1800"/>
                      </a:pPr>
                      <a:r>
                        <a:rPr sz="1300" b="1"/>
                        <a:t>Answer repeats</a:t>
                      </a:r>
                    </a:p>
                  </a:txBody>
                  <a:tcPr marL="121900" marR="121900" marT="121900" marB="121900" horzOverflow="overflow"/>
                </a:tc>
                <a:tc>
                  <a:txBody>
                    <a:bodyPr/>
                    <a:lstStyle/>
                    <a:p>
                      <a:pPr algn="l">
                        <a:defRPr sz="1800"/>
                      </a:pPr>
                      <a:r>
                        <a:rPr sz="1300"/>
                        <a:t>answerCardinality</a:t>
                      </a:r>
                    </a:p>
                  </a:txBody>
                  <a:tcPr marL="121900" marR="121900" marT="121900" marB="121900" horzOverflow="overflow"/>
                </a:tc>
                <a:tc>
                  <a:txBody>
                    <a:bodyPr/>
                    <a:lstStyle/>
                    <a:p>
                      <a:pPr algn="l">
                        <a:defRPr sz="1800"/>
                      </a:pPr>
                      <a:r>
                        <a:rPr sz="1300"/>
                        <a:t>-</a:t>
                      </a:r>
                    </a:p>
                  </a:txBody>
                  <a:tcPr marL="121900" marR="121900" marT="121900" marB="121900" horzOverflow="overflow"/>
                </a:tc>
                <a:tc>
                  <a:txBody>
                    <a:bodyPr/>
                    <a:lstStyle/>
                    <a:p>
                      <a:pPr algn="l">
                        <a:defRPr sz="1800"/>
                      </a:pPr>
                      <a:r>
                        <a:rPr sz="1300"/>
                        <a:t>-</a:t>
                      </a:r>
                    </a:p>
                  </a:txBody>
                  <a:tcPr marL="121900" marR="121900" marT="121900" marB="121900" horzOverflow="overflow"/>
                </a:tc>
                <a:extLst>
                  <a:ext uri="{0D108BD9-81ED-4DB2-BD59-A6C34878D82A}">
                    <a16:rowId xmlns:a16="http://schemas.microsoft.com/office/drawing/2014/main" val="10008"/>
                  </a:ext>
                </a:extLst>
              </a:tr>
              <a:tr h="447000">
                <a:tc>
                  <a:txBody>
                    <a:bodyPr/>
                    <a:lstStyle/>
                    <a:p>
                      <a:pPr algn="l">
                        <a:defRPr sz="1800"/>
                      </a:pPr>
                      <a:r>
                        <a:rPr sz="1300"/>
                        <a:t>Answer required</a:t>
                      </a:r>
                    </a:p>
                  </a:txBody>
                  <a:tcPr marL="121900" marR="121900" marT="121900" marB="121900" horzOverflow="overflow"/>
                </a:tc>
                <a:tc>
                  <a:txBody>
                    <a:bodyPr/>
                    <a:lstStyle/>
                    <a:p>
                      <a:pPr algn="l">
                        <a:defRPr sz="1800"/>
                      </a:pPr>
                      <a:r>
                        <a:rPr sz="1300"/>
                        <a:t>answerCardinality</a:t>
                      </a:r>
                    </a:p>
                  </a:txBody>
                  <a:tcPr marL="121900" marR="121900" marT="121900" marB="121900" horzOverflow="overflow"/>
                </a:tc>
                <a:tc>
                  <a:txBody>
                    <a:bodyPr/>
                    <a:lstStyle/>
                    <a:p>
                      <a:pPr algn="l">
                        <a:defRPr sz="1800"/>
                      </a:pPr>
                      <a:r>
                        <a:rPr sz="1300"/>
                        <a:t>required</a:t>
                      </a:r>
                    </a:p>
                  </a:txBody>
                  <a:tcPr marL="121900" marR="121900" marT="121900" marB="121900" horzOverflow="overflow"/>
                </a:tc>
                <a:tc>
                  <a:txBody>
                    <a:bodyPr/>
                    <a:lstStyle/>
                    <a:p>
                      <a:pPr algn="l">
                        <a:defRPr sz="1800"/>
                      </a:pPr>
                      <a:r>
                        <a:rPr sz="1300"/>
                        <a:t>required</a:t>
                      </a:r>
                    </a:p>
                  </a:txBody>
                  <a:tcPr marL="121900" marR="121900" marT="121900" marB="121900" horzOverflow="overflow"/>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4081263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 name="Shape 241"/>
          <p:cNvSpPr txBox="1">
            <a:spLocks noGrp="1"/>
          </p:cNvSpPr>
          <p:nvPr>
            <p:ph type="title"/>
          </p:nvPr>
        </p:nvSpPr>
        <p:spPr>
          <a:xfrm>
            <a:off x="838200" y="365124"/>
            <a:ext cx="10515600" cy="1325600"/>
          </a:xfrm>
          <a:prstGeom prst="rect">
            <a:avLst/>
          </a:prstGeom>
        </p:spPr>
        <p:txBody>
          <a:bodyPr/>
          <a:lstStyle/>
          <a:p>
            <a:r>
              <a:t>LHC-Forms Features (2)</a:t>
            </a:r>
          </a:p>
        </p:txBody>
      </p:sp>
      <p:graphicFrame>
        <p:nvGraphicFramePr>
          <p:cNvPr id="448" name="Shape 242"/>
          <p:cNvGraphicFramePr/>
          <p:nvPr/>
        </p:nvGraphicFramePr>
        <p:xfrm>
          <a:off x="838200" y="1372436"/>
          <a:ext cx="9652000" cy="508001"/>
        </p:xfrm>
        <a:graphic>
          <a:graphicData uri="http://schemas.openxmlformats.org/drawingml/2006/table">
            <a:tbl>
              <a:tblPr/>
              <a:tblGrid>
                <a:gridCol w="2413000">
                  <a:extLst>
                    <a:ext uri="{9D8B030D-6E8A-4147-A177-3AD203B41FA5}">
                      <a16:colId xmlns:a16="http://schemas.microsoft.com/office/drawing/2014/main" val="20000"/>
                    </a:ext>
                  </a:extLst>
                </a:gridCol>
                <a:gridCol w="2413000">
                  <a:extLst>
                    <a:ext uri="{9D8B030D-6E8A-4147-A177-3AD203B41FA5}">
                      <a16:colId xmlns:a16="http://schemas.microsoft.com/office/drawing/2014/main" val="20001"/>
                    </a:ext>
                  </a:extLst>
                </a:gridCol>
                <a:gridCol w="2413000">
                  <a:extLst>
                    <a:ext uri="{9D8B030D-6E8A-4147-A177-3AD203B41FA5}">
                      <a16:colId xmlns:a16="http://schemas.microsoft.com/office/drawing/2014/main" val="20002"/>
                    </a:ext>
                  </a:extLst>
                </a:gridCol>
                <a:gridCol w="2413000">
                  <a:extLst>
                    <a:ext uri="{9D8B030D-6E8A-4147-A177-3AD203B41FA5}">
                      <a16:colId xmlns:a16="http://schemas.microsoft.com/office/drawing/2014/main" val="20003"/>
                    </a:ext>
                  </a:extLst>
                </a:gridCol>
              </a:tblGrid>
              <a:tr h="487640">
                <a:tc>
                  <a:txBody>
                    <a:bodyPr/>
                    <a:lstStyle/>
                    <a:p>
                      <a:pPr algn="l">
                        <a:defRPr sz="1800"/>
                      </a:pPr>
                      <a:r>
                        <a:rPr sz="1600" b="1"/>
                        <a:t>Features</a:t>
                      </a:r>
                    </a:p>
                  </a:txBody>
                  <a:tcPr marL="121900" marR="121900" marT="121900" marB="121900" horzOverflow="overflow"/>
                </a:tc>
                <a:tc>
                  <a:txBody>
                    <a:bodyPr/>
                    <a:lstStyle/>
                    <a:p>
                      <a:pPr algn="l">
                        <a:defRPr sz="1800"/>
                      </a:pPr>
                      <a:r>
                        <a:rPr sz="1600" b="1"/>
                        <a:t>LHC-Forms</a:t>
                      </a:r>
                    </a:p>
                  </a:txBody>
                  <a:tcPr marL="121900" marR="121900" marT="121900" marB="121900" horzOverflow="overflow"/>
                </a:tc>
                <a:tc>
                  <a:txBody>
                    <a:bodyPr/>
                    <a:lstStyle/>
                    <a:p>
                      <a:pPr algn="l">
                        <a:defRPr sz="1800"/>
                      </a:pPr>
                      <a:r>
                        <a:rPr sz="1600" b="1"/>
                        <a:t>Questionnaire</a:t>
                      </a:r>
                    </a:p>
                  </a:txBody>
                  <a:tcPr marL="121900" marR="121900" marT="121900" marB="121900" horzOverflow="overflow"/>
                </a:tc>
                <a:tc>
                  <a:txBody>
                    <a:bodyPr/>
                    <a:lstStyle/>
                    <a:p>
                      <a:pPr algn="l">
                        <a:defRPr sz="1800"/>
                      </a:pPr>
                      <a:r>
                        <a:rPr sz="1600" b="1"/>
                        <a:t>SDC Questionnaire</a:t>
                      </a:r>
                    </a:p>
                  </a:txBody>
                  <a:tcPr marL="121900" marR="121900" marT="121900" marB="121900" horzOverflow="overflow"/>
                </a:tc>
                <a:extLst>
                  <a:ext uri="{0D108BD9-81ED-4DB2-BD59-A6C34878D82A}">
                    <a16:rowId xmlns:a16="http://schemas.microsoft.com/office/drawing/2014/main" val="10000"/>
                  </a:ext>
                </a:extLst>
              </a:tr>
              <a:tr h="508000">
                <a:tc>
                  <a:txBody>
                    <a:bodyPr/>
                    <a:lstStyle/>
                    <a:p>
                      <a:pPr algn="l">
                        <a:defRPr sz="1800"/>
                      </a:pPr>
                      <a:r>
                        <a:rPr sz="1300"/>
                        <a:t>Answer list</a:t>
                      </a:r>
                    </a:p>
                  </a:txBody>
                  <a:tcPr marL="121900" marR="121900" marT="121900" marB="121900" horzOverflow="overflow"/>
                </a:tc>
                <a:tc>
                  <a:txBody>
                    <a:bodyPr/>
                    <a:lstStyle/>
                    <a:p>
                      <a:pPr algn="l">
                        <a:defRPr sz="1800"/>
                      </a:pPr>
                      <a:r>
                        <a:rPr sz="1300"/>
                        <a:t>answers</a:t>
                      </a:r>
                    </a:p>
                  </a:txBody>
                  <a:tcPr marL="121900" marR="121900" marT="121900" marB="121900" horzOverflow="overflow"/>
                </a:tc>
                <a:tc>
                  <a:txBody>
                    <a:bodyPr/>
                    <a:lstStyle/>
                    <a:p>
                      <a:pPr algn="l">
                        <a:defRPr sz="1800"/>
                      </a:pPr>
                      <a:r>
                        <a:rPr sz="1300"/>
                        <a:t>option, options</a:t>
                      </a:r>
                    </a:p>
                  </a:txBody>
                  <a:tcPr marL="121900" marR="121900" marT="121900" marB="121900" horzOverflow="overflow"/>
                </a:tc>
                <a:tc>
                  <a:txBody>
                    <a:bodyPr/>
                    <a:lstStyle/>
                    <a:p>
                      <a:pPr algn="l">
                        <a:defRPr sz="1800"/>
                      </a:pPr>
                      <a:r>
                        <a:rPr sz="1300"/>
                        <a:t>option, options</a:t>
                      </a:r>
                    </a:p>
                  </a:txBody>
                  <a:tcPr marL="121900" marR="121900" marT="121900" marB="121900" horzOverflow="overflow"/>
                </a:tc>
                <a:extLst>
                  <a:ext uri="{0D108BD9-81ED-4DB2-BD59-A6C34878D82A}">
                    <a16:rowId xmlns:a16="http://schemas.microsoft.com/office/drawing/2014/main" val="10001"/>
                  </a:ext>
                </a:extLst>
              </a:tr>
              <a:tr h="447000">
                <a:tc>
                  <a:txBody>
                    <a:bodyPr/>
                    <a:lstStyle/>
                    <a:p>
                      <a:pPr algn="l">
                        <a:defRPr sz="1800"/>
                      </a:pPr>
                      <a:r>
                        <a:rPr sz="1300" b="1"/>
                        <a:t>Search field/autocomplete</a:t>
                      </a:r>
                    </a:p>
                  </a:txBody>
                  <a:tcPr marL="121900" marR="121900" marT="121900" marB="121900" horzOverflow="overflow"/>
                </a:tc>
                <a:tc>
                  <a:txBody>
                    <a:bodyPr/>
                    <a:lstStyle/>
                    <a:p>
                      <a:pPr algn="l">
                        <a:defRPr sz="1800"/>
                      </a:pPr>
                      <a:r>
                        <a:rPr sz="1300"/>
                        <a:t>externallyDefined</a:t>
                      </a:r>
                    </a:p>
                  </a:txBody>
                  <a:tcPr marL="121900" marR="121900" marT="121900" marB="121900" horzOverflow="overflow"/>
                </a:tc>
                <a:tc>
                  <a:txBody>
                    <a:bodyPr/>
                    <a:lstStyle/>
                    <a:p>
                      <a:pPr algn="l">
                        <a:defRPr sz="1800"/>
                      </a:pPr>
                      <a:r>
                        <a:rPr sz="1300"/>
                        <a:t>options</a:t>
                      </a:r>
                    </a:p>
                  </a:txBody>
                  <a:tcPr marL="121900" marR="121900" marT="121900" marB="121900" horzOverflow="overflow"/>
                </a:tc>
                <a:tc>
                  <a:txBody>
                    <a:bodyPr/>
                    <a:lstStyle/>
                    <a:p>
                      <a:pPr algn="l">
                        <a:defRPr sz="1800"/>
                      </a:pPr>
                      <a:r>
                        <a:rPr sz="1300"/>
                        <a:t>options</a:t>
                      </a:r>
                    </a:p>
                  </a:txBody>
                  <a:tcPr marL="121900" marR="121900" marT="121900" marB="121900" horzOverflow="overflow"/>
                </a:tc>
                <a:extLst>
                  <a:ext uri="{0D108BD9-81ED-4DB2-BD59-A6C34878D82A}">
                    <a16:rowId xmlns:a16="http://schemas.microsoft.com/office/drawing/2014/main" val="10002"/>
                  </a:ext>
                </a:extLst>
              </a:tr>
              <a:tr h="447000">
                <a:tc>
                  <a:txBody>
                    <a:bodyPr/>
                    <a:lstStyle/>
                    <a:p>
                      <a:pPr algn="l">
                        <a:defRPr sz="1800"/>
                      </a:pPr>
                      <a:r>
                        <a:rPr sz="1300"/>
                        <a:t>Data types</a:t>
                      </a:r>
                    </a:p>
                  </a:txBody>
                  <a:tcPr marL="121900" marR="121900" marT="121900" marB="121900" horzOverflow="overflow"/>
                </a:tc>
                <a:tc>
                  <a:txBody>
                    <a:bodyPr/>
                    <a:lstStyle/>
                    <a:p>
                      <a:pPr algn="l">
                        <a:defRPr sz="1800"/>
                      </a:pPr>
                      <a:r>
                        <a:rPr sz="1300"/>
                        <a:t>dataType</a:t>
                      </a:r>
                    </a:p>
                  </a:txBody>
                  <a:tcPr marL="121900" marR="121900" marT="121900" marB="121900" horzOverflow="overflow"/>
                </a:tc>
                <a:tc>
                  <a:txBody>
                    <a:bodyPr/>
                    <a:lstStyle/>
                    <a:p>
                      <a:pPr algn="l">
                        <a:defRPr sz="1800"/>
                      </a:pPr>
                      <a:r>
                        <a:rPr sz="1300"/>
                        <a:t>type</a:t>
                      </a:r>
                    </a:p>
                  </a:txBody>
                  <a:tcPr marL="121900" marR="121900" marT="121900" marB="121900" horzOverflow="overflow"/>
                </a:tc>
                <a:tc>
                  <a:txBody>
                    <a:bodyPr/>
                    <a:lstStyle/>
                    <a:p>
                      <a:pPr algn="l">
                        <a:defRPr sz="1800"/>
                      </a:pPr>
                      <a:r>
                        <a:rPr sz="1300"/>
                        <a:t>type</a:t>
                      </a:r>
                    </a:p>
                  </a:txBody>
                  <a:tcPr marL="121900" marR="121900" marT="121900" marB="121900" horzOverflow="overflow"/>
                </a:tc>
                <a:extLst>
                  <a:ext uri="{0D108BD9-81ED-4DB2-BD59-A6C34878D82A}">
                    <a16:rowId xmlns:a16="http://schemas.microsoft.com/office/drawing/2014/main" val="10003"/>
                  </a:ext>
                </a:extLst>
              </a:tr>
              <a:tr h="447000">
                <a:tc>
                  <a:txBody>
                    <a:bodyPr/>
                    <a:lstStyle/>
                    <a:p>
                      <a:pPr algn="l">
                        <a:defRPr sz="1800"/>
                      </a:pPr>
                      <a:r>
                        <a:rPr sz="1300" b="1"/>
                        <a:t>Unit list</a:t>
                      </a:r>
                    </a:p>
                  </a:txBody>
                  <a:tcPr marL="121900" marR="121900" marT="121900" marB="121900" horzOverflow="overflow"/>
                </a:tc>
                <a:tc>
                  <a:txBody>
                    <a:bodyPr/>
                    <a:lstStyle/>
                    <a:p>
                      <a:pPr algn="l">
                        <a:defRPr sz="1800"/>
                      </a:pPr>
                      <a:r>
                        <a:rPr sz="1300"/>
                        <a:t>units</a:t>
                      </a:r>
                    </a:p>
                  </a:txBody>
                  <a:tcPr marL="121900" marR="121900" marT="121900" marB="121900" horzOverflow="overflow"/>
                </a:tc>
                <a:tc>
                  <a:txBody>
                    <a:bodyPr/>
                    <a:lstStyle/>
                    <a:p>
                      <a:pPr algn="l">
                        <a:defRPr sz="1800"/>
                      </a:pPr>
                      <a:r>
                        <a:rPr sz="1300"/>
                        <a:t>-</a:t>
                      </a:r>
                    </a:p>
                  </a:txBody>
                  <a:tcPr marL="121900" marR="121900" marT="121900" marB="121900" horzOverflow="overflow"/>
                </a:tc>
                <a:tc>
                  <a:txBody>
                    <a:bodyPr/>
                    <a:lstStyle/>
                    <a:p>
                      <a:pPr algn="l">
                        <a:defRPr sz="1800"/>
                      </a:pPr>
                      <a:r>
                        <a:rPr sz="1300"/>
                        <a:t>questionnaire-unit</a:t>
                      </a:r>
                    </a:p>
                  </a:txBody>
                  <a:tcPr marL="121900" marR="121900" marT="121900" marB="121900" horzOverflow="overflow"/>
                </a:tc>
                <a:extLst>
                  <a:ext uri="{0D108BD9-81ED-4DB2-BD59-A6C34878D82A}">
                    <a16:rowId xmlns:a16="http://schemas.microsoft.com/office/drawing/2014/main" val="10004"/>
                  </a:ext>
                </a:extLst>
              </a:tr>
              <a:tr h="447000">
                <a:tc>
                  <a:txBody>
                    <a:bodyPr/>
                    <a:lstStyle/>
                    <a:p>
                      <a:pPr algn="l">
                        <a:defRPr sz="1800"/>
                      </a:pPr>
                      <a:r>
                        <a:rPr sz="1300"/>
                        <a:t>Readonly/editable</a:t>
                      </a:r>
                    </a:p>
                  </a:txBody>
                  <a:tcPr marL="121900" marR="121900" marT="121900" marB="121900" horzOverflow="overflow"/>
                </a:tc>
                <a:tc>
                  <a:txBody>
                    <a:bodyPr/>
                    <a:lstStyle/>
                    <a:p>
                      <a:pPr algn="l">
                        <a:defRPr sz="1800"/>
                      </a:pPr>
                      <a:r>
                        <a:rPr sz="1300"/>
                        <a:t>editable</a:t>
                      </a:r>
                    </a:p>
                  </a:txBody>
                  <a:tcPr marL="121900" marR="121900" marT="121900" marB="121900" horzOverflow="overflow"/>
                </a:tc>
                <a:tc>
                  <a:txBody>
                    <a:bodyPr/>
                    <a:lstStyle/>
                    <a:p>
                      <a:pPr algn="l">
                        <a:defRPr sz="1800"/>
                      </a:pPr>
                      <a:r>
                        <a:rPr sz="1300"/>
                        <a:t>readOnly</a:t>
                      </a:r>
                    </a:p>
                  </a:txBody>
                  <a:tcPr marL="121900" marR="121900" marT="121900" marB="121900" horzOverflow="overflow"/>
                </a:tc>
                <a:tc>
                  <a:txBody>
                    <a:bodyPr/>
                    <a:lstStyle/>
                    <a:p>
                      <a:pPr algn="l">
                        <a:defRPr sz="1800"/>
                      </a:pPr>
                      <a:r>
                        <a:rPr sz="1300"/>
                        <a:t>readOnly</a:t>
                      </a:r>
                    </a:p>
                  </a:txBody>
                  <a:tcPr marL="121900" marR="121900" marT="121900" marB="121900" horzOverflow="overflow"/>
                </a:tc>
                <a:extLst>
                  <a:ext uri="{0D108BD9-81ED-4DB2-BD59-A6C34878D82A}">
                    <a16:rowId xmlns:a16="http://schemas.microsoft.com/office/drawing/2014/main" val="10005"/>
                  </a:ext>
                </a:extLst>
              </a:tr>
              <a:tr h="447000">
                <a:tc>
                  <a:txBody>
                    <a:bodyPr/>
                    <a:lstStyle/>
                    <a:p>
                      <a:pPr algn="l">
                        <a:defRPr sz="1800"/>
                      </a:pPr>
                      <a:r>
                        <a:rPr sz="1300" b="1"/>
                        <a:t>Skip logic</a:t>
                      </a:r>
                    </a:p>
                  </a:txBody>
                  <a:tcPr marL="121900" marR="121900" marT="121900" marB="121900" horzOverflow="overflow"/>
                </a:tc>
                <a:tc>
                  <a:txBody>
                    <a:bodyPr/>
                    <a:lstStyle/>
                    <a:p>
                      <a:pPr algn="l">
                        <a:defRPr sz="1800"/>
                      </a:pPr>
                      <a:r>
                        <a:rPr sz="1300"/>
                        <a:t>skipLogic</a:t>
                      </a:r>
                    </a:p>
                  </a:txBody>
                  <a:tcPr marL="121900" marR="121900" marT="121900" marB="121900" horzOverflow="overflow"/>
                </a:tc>
                <a:tc>
                  <a:txBody>
                    <a:bodyPr/>
                    <a:lstStyle/>
                    <a:p>
                      <a:pPr algn="l">
                        <a:defRPr sz="1800"/>
                      </a:pPr>
                      <a:r>
                        <a:rPr sz="1300"/>
                        <a:t>enabledWhen</a:t>
                      </a:r>
                    </a:p>
                  </a:txBody>
                  <a:tcPr marL="121900" marR="121900" marT="121900" marB="121900" horzOverflow="overflow"/>
                </a:tc>
                <a:tc>
                  <a:txBody>
                    <a:bodyPr/>
                    <a:lstStyle/>
                    <a:p>
                      <a:pPr algn="l">
                        <a:defRPr sz="1800"/>
                      </a:pPr>
                      <a:r>
                        <a:rPr sz="1300"/>
                        <a:t>enabledWhen</a:t>
                      </a:r>
                    </a:p>
                  </a:txBody>
                  <a:tcPr marL="121900" marR="121900" marT="121900" marB="121900" horzOverflow="overflow"/>
                </a:tc>
                <a:extLst>
                  <a:ext uri="{0D108BD9-81ED-4DB2-BD59-A6C34878D82A}">
                    <a16:rowId xmlns:a16="http://schemas.microsoft.com/office/drawing/2014/main" val="10006"/>
                  </a:ext>
                </a:extLst>
              </a:tr>
              <a:tr h="650200">
                <a:tc>
                  <a:txBody>
                    <a:bodyPr/>
                    <a:lstStyle/>
                    <a:p>
                      <a:pPr algn="l">
                        <a:defRPr sz="1800"/>
                      </a:pPr>
                      <a:r>
                        <a:rPr sz="1300"/>
                        <a:t>Coding instructions/helps</a:t>
                      </a:r>
                    </a:p>
                  </a:txBody>
                  <a:tcPr marL="121900" marR="121900" marT="121900" marB="121900" horzOverflow="overflow"/>
                </a:tc>
                <a:tc>
                  <a:txBody>
                    <a:bodyPr/>
                    <a:lstStyle/>
                    <a:p>
                      <a:pPr algn="l">
                        <a:defRPr sz="1800"/>
                      </a:pPr>
                      <a:r>
                        <a:rPr sz="1300"/>
                        <a:t>codingInstructions, codingInstructionsFormat</a:t>
                      </a:r>
                    </a:p>
                  </a:txBody>
                  <a:tcPr marL="121900" marR="121900" marT="121900" marB="121900" horzOverflow="overflow"/>
                </a:tc>
                <a:tc>
                  <a:txBody>
                    <a:bodyPr/>
                    <a:lstStyle/>
                    <a:p>
                      <a:pPr algn="l">
                        <a:defRPr sz="1800"/>
                      </a:pPr>
                      <a:r>
                        <a:rPr sz="1300"/>
                        <a:t>-</a:t>
                      </a:r>
                    </a:p>
                  </a:txBody>
                  <a:tcPr marL="121900" marR="121900" marT="121900" marB="121900" horzOverflow="overflow"/>
                </a:tc>
                <a:tc>
                  <a:txBody>
                    <a:bodyPr/>
                    <a:lstStyle/>
                    <a:p>
                      <a:pPr algn="l">
                        <a:defRPr sz="1800"/>
                      </a:pPr>
                      <a:r>
                        <a:rPr sz="1300"/>
                        <a:t>entryFormat</a:t>
                      </a:r>
                    </a:p>
                  </a:txBody>
                  <a:tcPr marL="121900" marR="121900" marT="121900" marB="121900" horzOverflow="overflow"/>
                </a:tc>
                <a:extLst>
                  <a:ext uri="{0D108BD9-81ED-4DB2-BD59-A6C34878D82A}">
                    <a16:rowId xmlns:a16="http://schemas.microsoft.com/office/drawing/2014/main" val="10007"/>
                  </a:ext>
                </a:extLst>
              </a:tr>
              <a:tr h="650200">
                <a:tc>
                  <a:txBody>
                    <a:bodyPr/>
                    <a:lstStyle/>
                    <a:p>
                      <a:pPr algn="l">
                        <a:defRPr sz="1800"/>
                      </a:pPr>
                      <a:r>
                        <a:rPr sz="1300" b="1"/>
                        <a:t>Calculation method/formula</a:t>
                      </a:r>
                    </a:p>
                  </a:txBody>
                  <a:tcPr marL="121900" marR="121900" marT="121900" marB="121900" horzOverflow="overflow"/>
                </a:tc>
                <a:tc>
                  <a:txBody>
                    <a:bodyPr/>
                    <a:lstStyle/>
                    <a:p>
                      <a:pPr algn="l">
                        <a:defRPr sz="1800"/>
                      </a:pPr>
                      <a:r>
                        <a:rPr sz="1300"/>
                        <a:t>calculationMethod</a:t>
                      </a:r>
                    </a:p>
                  </a:txBody>
                  <a:tcPr marL="121900" marR="121900" marT="121900" marB="121900" horzOverflow="overflow"/>
                </a:tc>
                <a:tc>
                  <a:txBody>
                    <a:bodyPr/>
                    <a:lstStyle/>
                    <a:p>
                      <a:pPr algn="l">
                        <a:defRPr sz="1800"/>
                      </a:pPr>
                      <a:r>
                        <a:rPr sz="1300"/>
                        <a:t>-</a:t>
                      </a:r>
                    </a:p>
                  </a:txBody>
                  <a:tcPr marL="121900" marR="121900" marT="121900" marB="121900" horzOverflow="overflow"/>
                </a:tc>
                <a:tc>
                  <a:txBody>
                    <a:bodyPr/>
                    <a:lstStyle/>
                    <a:p>
                      <a:pPr algn="l">
                        <a:defRPr sz="1800"/>
                      </a:pPr>
                      <a:r>
                        <a:rPr sz="1300"/>
                        <a:t>-</a:t>
                      </a:r>
                    </a:p>
                  </a:txBody>
                  <a:tcPr marL="121900" marR="121900" marT="121900" marB="121900" horzOverflow="overflow"/>
                </a:tc>
                <a:extLst>
                  <a:ext uri="{0D108BD9-81ED-4DB2-BD59-A6C34878D82A}">
                    <a16:rowId xmlns:a16="http://schemas.microsoft.com/office/drawing/2014/main" val="10008"/>
                  </a:ext>
                </a:extLst>
              </a:tr>
              <a:tr h="447000">
                <a:tc>
                  <a:txBody>
                    <a:bodyPr/>
                    <a:lstStyle/>
                    <a:p>
                      <a:pPr algn="l">
                        <a:defRPr sz="1800"/>
                      </a:pPr>
                      <a:r>
                        <a:rPr sz="1300"/>
                        <a:t>Default/Initial value</a:t>
                      </a:r>
                    </a:p>
                  </a:txBody>
                  <a:tcPr marL="121900" marR="121900" marT="121900" marB="121900" horzOverflow="overflow"/>
                </a:tc>
                <a:tc>
                  <a:txBody>
                    <a:bodyPr/>
                    <a:lstStyle/>
                    <a:p>
                      <a:pPr algn="l">
                        <a:defRPr sz="1800"/>
                      </a:pPr>
                      <a:r>
                        <a:rPr sz="1300"/>
                        <a:t>defaultAnswer</a:t>
                      </a:r>
                    </a:p>
                  </a:txBody>
                  <a:tcPr marL="121900" marR="121900" marT="121900" marB="121900" horzOverflow="overflow"/>
                </a:tc>
                <a:tc>
                  <a:txBody>
                    <a:bodyPr/>
                    <a:lstStyle/>
                    <a:p>
                      <a:pPr algn="l">
                        <a:defRPr sz="1800"/>
                      </a:pPr>
                      <a:r>
                        <a:rPr sz="1300"/>
                        <a:t>initial[x]</a:t>
                      </a:r>
                    </a:p>
                  </a:txBody>
                  <a:tcPr marL="121900" marR="121900" marT="121900" marB="121900" horzOverflow="overflow"/>
                </a:tc>
                <a:tc>
                  <a:txBody>
                    <a:bodyPr/>
                    <a:lstStyle/>
                    <a:p>
                      <a:pPr algn="l">
                        <a:defRPr sz="1800"/>
                      </a:pPr>
                      <a:r>
                        <a:rPr sz="1300"/>
                        <a:t>initial[x]</a:t>
                      </a:r>
                    </a:p>
                  </a:txBody>
                  <a:tcPr marL="121900" marR="121900" marT="121900" marB="121900" horzOverflow="overflow"/>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6840662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Shape 241"/>
          <p:cNvSpPr txBox="1">
            <a:spLocks noGrp="1"/>
          </p:cNvSpPr>
          <p:nvPr>
            <p:ph type="title"/>
          </p:nvPr>
        </p:nvSpPr>
        <p:spPr>
          <a:xfrm>
            <a:off x="838200" y="365124"/>
            <a:ext cx="10515600" cy="1325600"/>
          </a:xfrm>
          <a:prstGeom prst="rect">
            <a:avLst/>
          </a:prstGeom>
        </p:spPr>
        <p:txBody>
          <a:bodyPr/>
          <a:lstStyle/>
          <a:p>
            <a:r>
              <a:t>LHC-Forms Features (3)</a:t>
            </a:r>
          </a:p>
        </p:txBody>
      </p:sp>
      <p:graphicFrame>
        <p:nvGraphicFramePr>
          <p:cNvPr id="451" name="Shape 242"/>
          <p:cNvGraphicFramePr/>
          <p:nvPr/>
        </p:nvGraphicFramePr>
        <p:xfrm>
          <a:off x="838200" y="1332131"/>
          <a:ext cx="9652000" cy="980983"/>
        </p:xfrm>
        <a:graphic>
          <a:graphicData uri="http://schemas.openxmlformats.org/drawingml/2006/table">
            <a:tbl>
              <a:tblPr/>
              <a:tblGrid>
                <a:gridCol w="2413000">
                  <a:extLst>
                    <a:ext uri="{9D8B030D-6E8A-4147-A177-3AD203B41FA5}">
                      <a16:colId xmlns:a16="http://schemas.microsoft.com/office/drawing/2014/main" val="20000"/>
                    </a:ext>
                  </a:extLst>
                </a:gridCol>
                <a:gridCol w="2413000">
                  <a:extLst>
                    <a:ext uri="{9D8B030D-6E8A-4147-A177-3AD203B41FA5}">
                      <a16:colId xmlns:a16="http://schemas.microsoft.com/office/drawing/2014/main" val="20001"/>
                    </a:ext>
                  </a:extLst>
                </a:gridCol>
                <a:gridCol w="2413000">
                  <a:extLst>
                    <a:ext uri="{9D8B030D-6E8A-4147-A177-3AD203B41FA5}">
                      <a16:colId xmlns:a16="http://schemas.microsoft.com/office/drawing/2014/main" val="20002"/>
                    </a:ext>
                  </a:extLst>
                </a:gridCol>
                <a:gridCol w="2413000">
                  <a:extLst>
                    <a:ext uri="{9D8B030D-6E8A-4147-A177-3AD203B41FA5}">
                      <a16:colId xmlns:a16="http://schemas.microsoft.com/office/drawing/2014/main" val="20003"/>
                    </a:ext>
                  </a:extLst>
                </a:gridCol>
              </a:tblGrid>
              <a:tr h="487640">
                <a:tc>
                  <a:txBody>
                    <a:bodyPr/>
                    <a:lstStyle/>
                    <a:p>
                      <a:pPr algn="l">
                        <a:defRPr sz="1800"/>
                      </a:pPr>
                      <a:r>
                        <a:rPr sz="1600" b="1"/>
                        <a:t>Features</a:t>
                      </a:r>
                    </a:p>
                  </a:txBody>
                  <a:tcPr marL="121900" marR="121900" marT="121900" marB="121900" horzOverflow="overflow"/>
                </a:tc>
                <a:tc>
                  <a:txBody>
                    <a:bodyPr/>
                    <a:lstStyle/>
                    <a:p>
                      <a:pPr algn="l">
                        <a:defRPr sz="1800"/>
                      </a:pPr>
                      <a:r>
                        <a:rPr sz="1600" b="1"/>
                        <a:t>LHC-Forms</a:t>
                      </a:r>
                    </a:p>
                  </a:txBody>
                  <a:tcPr marL="121900" marR="121900" marT="121900" marB="121900" horzOverflow="overflow"/>
                </a:tc>
                <a:tc>
                  <a:txBody>
                    <a:bodyPr/>
                    <a:lstStyle/>
                    <a:p>
                      <a:pPr algn="l">
                        <a:defRPr sz="1800"/>
                      </a:pPr>
                      <a:r>
                        <a:rPr sz="1600" b="1"/>
                        <a:t>Questionnaire</a:t>
                      </a:r>
                    </a:p>
                  </a:txBody>
                  <a:tcPr marL="121900" marR="121900" marT="121900" marB="121900" horzOverflow="overflow"/>
                </a:tc>
                <a:tc>
                  <a:txBody>
                    <a:bodyPr/>
                    <a:lstStyle/>
                    <a:p>
                      <a:pPr algn="l">
                        <a:defRPr sz="1800"/>
                      </a:pPr>
                      <a:r>
                        <a:rPr sz="1600" b="1"/>
                        <a:t>SDC Questionnaire</a:t>
                      </a:r>
                    </a:p>
                  </a:txBody>
                  <a:tcPr marL="121900" marR="121900" marT="121900" marB="121900" horzOverflow="overflow"/>
                </a:tc>
                <a:extLst>
                  <a:ext uri="{0D108BD9-81ED-4DB2-BD59-A6C34878D82A}">
                    <a16:rowId xmlns:a16="http://schemas.microsoft.com/office/drawing/2014/main" val="10000"/>
                  </a:ext>
                </a:extLst>
              </a:tr>
              <a:tr h="853400">
                <a:tc>
                  <a:txBody>
                    <a:bodyPr/>
                    <a:lstStyle/>
                    <a:p>
                      <a:pPr algn="l">
                        <a:defRPr sz="1800"/>
                      </a:pPr>
                      <a:r>
                        <a:rPr sz="1300" b="1"/>
                        <a:t>Display control</a:t>
                      </a:r>
                    </a:p>
                  </a:txBody>
                  <a:tcPr marL="121900" marR="121900" marT="121900" marB="121900" horzOverflow="overflow"/>
                </a:tc>
                <a:tc>
                  <a:txBody>
                    <a:bodyPr/>
                    <a:lstStyle/>
                    <a:p>
                      <a:pPr algn="l">
                        <a:defRPr sz="1800"/>
                      </a:pPr>
                      <a:r>
                        <a:rPr sz="1300"/>
                        <a:t>displayControl</a:t>
                      </a:r>
                    </a:p>
                  </a:txBody>
                  <a:tcPr marL="121900" marR="121900" marT="121900" marB="121900" horzOverflow="overflow"/>
                </a:tc>
                <a:tc>
                  <a:txBody>
                    <a:bodyPr/>
                    <a:lstStyle/>
                    <a:p>
                      <a:pPr algn="l">
                        <a:defRPr sz="1800"/>
                      </a:pPr>
                      <a:r>
                        <a:rPr sz="1300"/>
                        <a:t>-</a:t>
                      </a:r>
                    </a:p>
                  </a:txBody>
                  <a:tcPr marL="121900" marR="121900" marT="121900" marB="121900" horzOverflow="overflow"/>
                </a:tc>
                <a:tc>
                  <a:txBody>
                    <a:bodyPr/>
                    <a:lstStyle/>
                    <a:p>
                      <a:pPr algn="l">
                        <a:defRPr sz="1800"/>
                      </a:pPr>
                      <a:r>
                        <a:rPr sz="1300"/>
                        <a:t>questionnaire-itemControl, questionaire-choiceOrientation</a:t>
                      </a:r>
                    </a:p>
                  </a:txBody>
                  <a:tcPr marL="121900" marR="121900" marT="121900" marB="121900" horzOverflow="overflow"/>
                </a:tc>
                <a:extLst>
                  <a:ext uri="{0D108BD9-81ED-4DB2-BD59-A6C34878D82A}">
                    <a16:rowId xmlns:a16="http://schemas.microsoft.com/office/drawing/2014/main" val="10001"/>
                  </a:ext>
                </a:extLst>
              </a:tr>
              <a:tr h="447000">
                <a:tc>
                  <a:txBody>
                    <a:bodyPr/>
                    <a:lstStyle/>
                    <a:p>
                      <a:pPr algn="l">
                        <a:defRPr sz="1800"/>
                      </a:pPr>
                      <a:r>
                        <a:rPr sz="1300" b="1"/>
                        <a:t>Data control</a:t>
                      </a:r>
                    </a:p>
                  </a:txBody>
                  <a:tcPr marL="121900" marR="121900" marT="121900" marB="121900" horzOverflow="overflow"/>
                </a:tc>
                <a:tc>
                  <a:txBody>
                    <a:bodyPr/>
                    <a:lstStyle/>
                    <a:p>
                      <a:pPr algn="l">
                        <a:defRPr sz="1800"/>
                      </a:pPr>
                      <a:r>
                        <a:rPr sz="1300"/>
                        <a:t>dataControl</a:t>
                      </a:r>
                    </a:p>
                  </a:txBody>
                  <a:tcPr marL="121900" marR="121900" marT="121900" marB="121900" horzOverflow="overflow"/>
                </a:tc>
                <a:tc>
                  <a:txBody>
                    <a:bodyPr/>
                    <a:lstStyle/>
                    <a:p>
                      <a:pPr algn="l">
                        <a:defRPr sz="1800"/>
                      </a:pPr>
                      <a:r>
                        <a:rPr sz="1300"/>
                        <a:t>-</a:t>
                      </a:r>
                    </a:p>
                  </a:txBody>
                  <a:tcPr marL="121900" marR="121900" marT="121900" marB="121900" horzOverflow="overflow"/>
                </a:tc>
                <a:tc>
                  <a:txBody>
                    <a:bodyPr/>
                    <a:lstStyle/>
                    <a:p>
                      <a:pPr algn="l">
                        <a:defRPr sz="1800"/>
                      </a:pPr>
                      <a:r>
                        <a:rPr sz="1300"/>
                        <a:t>-</a:t>
                      </a:r>
                    </a:p>
                  </a:txBody>
                  <a:tcPr marL="121900" marR="121900" marT="121900" marB="121900" horzOverflow="overflow"/>
                </a:tc>
                <a:extLst>
                  <a:ext uri="{0D108BD9-81ED-4DB2-BD59-A6C34878D82A}">
                    <a16:rowId xmlns:a16="http://schemas.microsoft.com/office/drawing/2014/main" val="10002"/>
                  </a:ext>
                </a:extLst>
              </a:tr>
              <a:tr h="1259800">
                <a:tc>
                  <a:txBody>
                    <a:bodyPr/>
                    <a:lstStyle/>
                    <a:p>
                      <a:pPr algn="l">
                        <a:defRPr sz="1800"/>
                      </a:pPr>
                      <a:r>
                        <a:rPr sz="1300" b="1"/>
                        <a:t>Restrictions/validations</a:t>
                      </a:r>
                    </a:p>
                  </a:txBody>
                  <a:tcPr marL="121900" marR="121900" marT="121900" marB="121900" horzOverflow="overflow"/>
                </a:tc>
                <a:tc>
                  <a:txBody>
                    <a:bodyPr/>
                    <a:lstStyle/>
                    <a:p>
                      <a:pPr algn="l">
                        <a:defRPr sz="1800"/>
                      </a:pPr>
                      <a:r>
                        <a:rPr sz="1300"/>
                        <a:t>restrictions 
(minExclusive, minInclusive, maxExclusive, maxInclusive, length, minLength, maxLength, pattern)</a:t>
                      </a:r>
                    </a:p>
                  </a:txBody>
                  <a:tcPr marL="121900" marR="121900" marT="121900" marB="121900" horzOverflow="overflow"/>
                </a:tc>
                <a:tc>
                  <a:txBody>
                    <a:bodyPr/>
                    <a:lstStyle/>
                    <a:p>
                      <a:pPr algn="l">
                        <a:defRPr sz="1800"/>
                      </a:pPr>
                      <a:r>
                        <a:rPr sz="1300"/>
                        <a:t>maxLength</a:t>
                      </a:r>
                    </a:p>
                  </a:txBody>
                  <a:tcPr marL="121900" marR="121900" marT="121900" marB="121900" horzOverflow="overflow"/>
                </a:tc>
                <a:tc>
                  <a:txBody>
                    <a:bodyPr/>
                    <a:lstStyle/>
                    <a:p>
                      <a:pPr algn="l">
                        <a:defRPr sz="1800"/>
                      </a:pPr>
                      <a:r>
                        <a:rPr sz="1300"/>
                        <a:t>maxLength, minLength, regex, minValue, maxValue, maxDecimalPlaces, maxSize,  </a:t>
                      </a:r>
                    </a:p>
                  </a:txBody>
                  <a:tcPr marL="121900" marR="121900" marT="121900" marB="121900" horzOverflow="overflow"/>
                </a:tc>
                <a:extLst>
                  <a:ext uri="{0D108BD9-81ED-4DB2-BD59-A6C34878D82A}">
                    <a16:rowId xmlns:a16="http://schemas.microsoft.com/office/drawing/2014/main" val="10003"/>
                  </a:ext>
                </a:extLst>
              </a:tr>
              <a:tr h="447000">
                <a:tc>
                  <a:txBody>
                    <a:bodyPr/>
                    <a:lstStyle/>
                    <a:p>
                      <a:pPr algn="l">
                        <a:defRPr sz="1800"/>
                      </a:pPr>
                      <a:r>
                        <a:rPr sz="1300" b="1"/>
                        <a:t>Display template</a:t>
                      </a:r>
                    </a:p>
                  </a:txBody>
                  <a:tcPr marL="121900" marR="121900" marT="121900" marB="121900" horzOverflow="overflow"/>
                </a:tc>
                <a:tc>
                  <a:txBody>
                    <a:bodyPr/>
                    <a:lstStyle/>
                    <a:p>
                      <a:pPr algn="l">
                        <a:defRPr sz="1800"/>
                      </a:pPr>
                      <a:r>
                        <a:rPr sz="1300"/>
                        <a:t>template, templateOptions</a:t>
                      </a:r>
                    </a:p>
                  </a:txBody>
                  <a:tcPr marL="121900" marR="121900" marT="121900" marB="121900" horzOverflow="overflow"/>
                </a:tc>
                <a:tc>
                  <a:txBody>
                    <a:bodyPr/>
                    <a:lstStyle/>
                    <a:p>
                      <a:pPr algn="l">
                        <a:defRPr sz="1800"/>
                      </a:pPr>
                      <a:r>
                        <a:rPr sz="1300"/>
                        <a:t>-</a:t>
                      </a:r>
                    </a:p>
                  </a:txBody>
                  <a:tcPr marL="121900" marR="121900" marT="121900" marB="121900" horzOverflow="overflow"/>
                </a:tc>
                <a:tc>
                  <a:txBody>
                    <a:bodyPr/>
                    <a:lstStyle/>
                    <a:p>
                      <a:pPr algn="l">
                        <a:defRPr sz="1800"/>
                      </a:pPr>
                      <a:r>
                        <a:rPr sz="1300"/>
                        <a:t>-</a:t>
                      </a:r>
                    </a:p>
                  </a:txBody>
                  <a:tcPr marL="121900" marR="121900" marT="121900" marB="121900" horzOverflow="overflow"/>
                </a:tc>
                <a:extLst>
                  <a:ext uri="{0D108BD9-81ED-4DB2-BD59-A6C34878D82A}">
                    <a16:rowId xmlns:a16="http://schemas.microsoft.com/office/drawing/2014/main" val="10004"/>
                  </a:ext>
                </a:extLst>
              </a:tr>
            </a:tbl>
          </a:graphicData>
        </a:graphic>
      </p:graphicFrame>
      <p:sp>
        <p:nvSpPr>
          <p:cNvPr id="452" name="Rectangle 1"/>
          <p:cNvSpPr txBox="1"/>
          <p:nvPr/>
        </p:nvSpPr>
        <p:spPr>
          <a:xfrm>
            <a:off x="687058" y="5123056"/>
            <a:ext cx="7000956" cy="954300"/>
          </a:xfrm>
          <a:prstGeom prst="rect">
            <a:avLst/>
          </a:prstGeom>
          <a:ln w="12700">
            <a:miter lim="400000"/>
          </a:ln>
          <a:extLst>
            <a:ext uri="{C572A759-6A51-4108-AA02-DFA0A04FC94B}">
              <ma14:wrappingTextBoxFlag xmlns="" xmlns:ma14="http://schemas.microsoft.com/office/mac/drawingml/2011/main" val="1"/>
            </a:ext>
          </a:extLst>
        </p:spPr>
        <p:txBody>
          <a:bodyPr lIns="60959" rIns="60959">
            <a:spAutoFit/>
          </a:bodyPr>
          <a:lstStyle/>
          <a:p>
            <a:pPr>
              <a:defRPr b="1"/>
            </a:pPr>
            <a:r>
              <a:rPr sz="1867"/>
              <a:t>LHC-Forms specs: </a:t>
            </a:r>
            <a:r>
              <a:rPr sz="1867" u="sng">
                <a:solidFill>
                  <a:schemeClr val="accent5"/>
                </a:solidFill>
                <a:uFill>
                  <a:solidFill>
                    <a:schemeClr val="accent5"/>
                  </a:solidFill>
                </a:uFill>
                <a:hlinkClick r:id="rId2"/>
              </a:rPr>
              <a:t>https://github.com/lhncbc/lforms/blob/master/form_definition.md</a:t>
            </a:r>
          </a:p>
        </p:txBody>
      </p:sp>
    </p:spTree>
    <p:extLst>
      <p:ext uri="{BB962C8B-B14F-4D97-AF65-F5344CB8AC3E}">
        <p14:creationId xmlns:p14="http://schemas.microsoft.com/office/powerpoint/2010/main" val="117109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 name="Shape 221"/>
          <p:cNvSpPr txBox="1">
            <a:spLocks noGrp="1"/>
          </p:cNvSpPr>
          <p:nvPr>
            <p:ph type="title"/>
          </p:nvPr>
        </p:nvSpPr>
        <p:spPr>
          <a:xfrm>
            <a:off x="838200" y="365124"/>
            <a:ext cx="10515600" cy="1325600"/>
          </a:xfrm>
          <a:prstGeom prst="rect">
            <a:avLst/>
          </a:prstGeom>
        </p:spPr>
        <p:txBody>
          <a:bodyPr/>
          <a:lstStyle>
            <a:lvl1pPr>
              <a:defRPr sz="2800"/>
            </a:lvl1pPr>
          </a:lstStyle>
          <a:p>
            <a:r>
              <a:t>Questionnaire Fields not supported in LHC-Forms</a:t>
            </a:r>
          </a:p>
        </p:txBody>
      </p:sp>
      <p:sp>
        <p:nvSpPr>
          <p:cNvPr id="455" name="Shape 222"/>
          <p:cNvSpPr txBox="1">
            <a:spLocks noGrp="1"/>
          </p:cNvSpPr>
          <p:nvPr>
            <p:ph type="body" idx="1"/>
          </p:nvPr>
        </p:nvSpPr>
        <p:spPr>
          <a:xfrm>
            <a:off x="838200" y="1690725"/>
            <a:ext cx="10515600" cy="4351201"/>
          </a:xfrm>
          <a:prstGeom prst="rect">
            <a:avLst/>
          </a:prstGeom>
        </p:spPr>
        <p:txBody>
          <a:bodyPr/>
          <a:lstStyle/>
          <a:p>
            <a:pPr>
              <a:spcBef>
                <a:spcPts val="0"/>
              </a:spcBef>
            </a:pPr>
            <a:r>
              <a:t>Form Level:</a:t>
            </a:r>
          </a:p>
          <a:p>
            <a:pPr>
              <a:spcBef>
                <a:spcPts val="0"/>
              </a:spcBef>
            </a:pPr>
            <a:endParaRPr/>
          </a:p>
          <a:p>
            <a:pPr>
              <a:spcBef>
                <a:spcPts val="0"/>
              </a:spcBef>
            </a:pPr>
            <a:endParaRPr/>
          </a:p>
          <a:p>
            <a:pPr>
              <a:spcBef>
                <a:spcPts val="0"/>
              </a:spcBef>
            </a:pPr>
            <a:endParaRPr/>
          </a:p>
          <a:p>
            <a:pPr>
              <a:spcBef>
                <a:spcPts val="0"/>
              </a:spcBef>
            </a:pPr>
            <a:endParaRPr/>
          </a:p>
          <a:p>
            <a:pPr marL="0" indent="237061">
              <a:spcBef>
                <a:spcPts val="0"/>
              </a:spcBef>
              <a:buSzTx/>
              <a:buNone/>
            </a:pPr>
            <a:endParaRPr/>
          </a:p>
          <a:p>
            <a:pPr>
              <a:spcBef>
                <a:spcPts val="0"/>
              </a:spcBef>
            </a:pPr>
            <a:r>
              <a:t>Item Level:</a:t>
            </a:r>
          </a:p>
          <a:p>
            <a:pPr marL="846646" lvl="1" indent="-380990">
              <a:spcBef>
                <a:spcPts val="0"/>
              </a:spcBef>
              <a:defRPr sz="1400"/>
            </a:pPr>
            <a:r>
              <a:t>definition</a:t>
            </a:r>
            <a:endParaRPr/>
          </a:p>
          <a:p>
            <a:pPr marL="846646" lvl="1" indent="-380990">
              <a:spcBef>
                <a:spcPts val="0"/>
              </a:spcBef>
              <a:defRPr sz="1400"/>
            </a:pPr>
            <a:r>
              <a:t>prefix</a:t>
            </a:r>
          </a:p>
        </p:txBody>
      </p:sp>
      <p:graphicFrame>
        <p:nvGraphicFramePr>
          <p:cNvPr id="456" name="Table 3"/>
          <p:cNvGraphicFramePr/>
          <p:nvPr/>
        </p:nvGraphicFramePr>
        <p:xfrm>
          <a:off x="1401654" y="2227865"/>
          <a:ext cx="8300721" cy="1576921"/>
        </p:xfrm>
        <a:graphic>
          <a:graphicData uri="http://schemas.openxmlformats.org/drawingml/2006/table">
            <a:tbl>
              <a:tblPr firstRow="1"/>
              <a:tblGrid>
                <a:gridCol w="4150360">
                  <a:extLst>
                    <a:ext uri="{9D8B030D-6E8A-4147-A177-3AD203B41FA5}">
                      <a16:colId xmlns:a16="http://schemas.microsoft.com/office/drawing/2014/main" val="20000"/>
                    </a:ext>
                  </a:extLst>
                </a:gridCol>
                <a:gridCol w="4150360">
                  <a:extLst>
                    <a:ext uri="{9D8B030D-6E8A-4147-A177-3AD203B41FA5}">
                      <a16:colId xmlns:a16="http://schemas.microsoft.com/office/drawing/2014/main" val="20001"/>
                    </a:ext>
                  </a:extLst>
                </a:gridCol>
              </a:tblGrid>
              <a:tr h="315384">
                <a:tc>
                  <a:txBody>
                    <a:bodyPr/>
                    <a:lstStyle/>
                    <a:p>
                      <a:pPr marL="285750" indent="-285750" algn="l">
                        <a:buSzPct val="100000"/>
                        <a:buFont typeface="Arial"/>
                        <a:buChar char="•"/>
                        <a:defRPr sz="1400"/>
                      </a:pPr>
                      <a:r>
                        <a:rPr sz="1900"/>
                        <a:t>experimental</a:t>
                      </a:r>
                    </a:p>
                  </a:txBody>
                  <a:tcPr marL="0" marR="0" marT="0" marB="0" horzOverflow="overflow">
                    <a:lnL w="12700">
                      <a:miter lim="400000"/>
                    </a:lnL>
                    <a:lnR w="12700">
                      <a:miter lim="400000"/>
                    </a:lnR>
                    <a:lnT w="12700">
                      <a:miter lim="400000"/>
                    </a:lnT>
                    <a:lnB w="12700">
                      <a:miter lim="400000"/>
                    </a:lnB>
                  </a:tcPr>
                </a:tc>
                <a:tc>
                  <a:txBody>
                    <a:bodyPr/>
                    <a:lstStyle/>
                    <a:p>
                      <a:pPr marL="285750" indent="-285750" algn="l">
                        <a:buSzPct val="100000"/>
                        <a:buFont typeface="Arial"/>
                        <a:buChar char="•"/>
                        <a:defRPr sz="1400"/>
                      </a:pPr>
                      <a:r>
                        <a:rPr sz="1900"/>
                        <a:t>publisher</a:t>
                      </a:r>
                    </a:p>
                  </a:txBody>
                  <a:tcPr marL="0" marR="0" marT="0" marB="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0"/>
                  </a:ext>
                </a:extLst>
              </a:tr>
              <a:tr h="315384">
                <a:tc>
                  <a:txBody>
                    <a:bodyPr/>
                    <a:lstStyle/>
                    <a:p>
                      <a:pPr marL="285750" indent="-285750" algn="l">
                        <a:buSzPct val="100000"/>
                        <a:buFont typeface="Arial"/>
                        <a:buChar char="•"/>
                        <a:defRPr sz="1400"/>
                      </a:pPr>
                      <a:r>
                        <a:rPr sz="1900"/>
                        <a:t>purpose</a:t>
                      </a:r>
                    </a:p>
                  </a:txBody>
                  <a:tcPr marL="0" marR="0" marT="0" marB="0" horzOverflow="overflow">
                    <a:lnL w="12700">
                      <a:miter lim="400000"/>
                    </a:lnL>
                    <a:lnR w="12700">
                      <a:miter lim="400000"/>
                    </a:lnR>
                    <a:lnT w="12700">
                      <a:miter lim="400000"/>
                    </a:lnT>
                    <a:lnB w="12700">
                      <a:miter lim="400000"/>
                    </a:lnB>
                  </a:tcPr>
                </a:tc>
                <a:tc>
                  <a:txBody>
                    <a:bodyPr/>
                    <a:lstStyle/>
                    <a:p>
                      <a:pPr marL="285750" lvl="1" indent="-285750" algn="l">
                        <a:buSzPct val="100000"/>
                        <a:buFont typeface="Arial"/>
                        <a:buChar char="•"/>
                        <a:defRPr sz="1400"/>
                      </a:pPr>
                      <a:r>
                        <a:rPr sz="1900"/>
                        <a:t>approvalDate</a:t>
                      </a:r>
                    </a:p>
                  </a:txBody>
                  <a:tcPr marL="0" marR="0" marT="0" marB="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1"/>
                  </a:ext>
                </a:extLst>
              </a:tr>
              <a:tr h="315384">
                <a:tc>
                  <a:txBody>
                    <a:bodyPr/>
                    <a:lstStyle/>
                    <a:p>
                      <a:pPr marL="285750" indent="-285750" algn="l">
                        <a:buSzPct val="100000"/>
                        <a:buFont typeface="Arial"/>
                        <a:buChar char="•"/>
                        <a:defRPr sz="1400"/>
                      </a:pPr>
                      <a:r>
                        <a:rPr sz="1900"/>
                        <a:t>lastReviewDate</a:t>
                      </a:r>
                    </a:p>
                  </a:txBody>
                  <a:tcPr marL="0" marR="0" marT="0" marB="0" horzOverflow="overflow">
                    <a:lnL w="12700">
                      <a:miter lim="400000"/>
                    </a:lnL>
                    <a:lnR w="12700">
                      <a:miter lim="400000"/>
                    </a:lnR>
                    <a:lnT w="12700">
                      <a:miter lim="400000"/>
                    </a:lnT>
                    <a:lnB w="12700">
                      <a:miter lim="400000"/>
                    </a:lnB>
                  </a:tcPr>
                </a:tc>
                <a:tc>
                  <a:txBody>
                    <a:bodyPr/>
                    <a:lstStyle/>
                    <a:p>
                      <a:pPr marL="285750" indent="-285750" algn="l">
                        <a:buSzPct val="100000"/>
                        <a:buFont typeface="Arial"/>
                        <a:buChar char="•"/>
                        <a:defRPr sz="1400"/>
                      </a:pPr>
                      <a:r>
                        <a:rPr sz="1900"/>
                        <a:t>effectivePeriod</a:t>
                      </a:r>
                    </a:p>
                  </a:txBody>
                  <a:tcPr marL="0" marR="0" marT="0" marB="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2"/>
                  </a:ext>
                </a:extLst>
              </a:tr>
              <a:tr h="315384">
                <a:tc>
                  <a:txBody>
                    <a:bodyPr/>
                    <a:lstStyle/>
                    <a:p>
                      <a:pPr marL="285750" indent="-285750" algn="l">
                        <a:buSzPct val="100000"/>
                        <a:buFont typeface="Arial"/>
                        <a:buChar char="•"/>
                        <a:defRPr sz="1400"/>
                      </a:pPr>
                      <a:r>
                        <a:rPr sz="1900"/>
                        <a:t>useContext</a:t>
                      </a:r>
                    </a:p>
                  </a:txBody>
                  <a:tcPr marL="0" marR="0" marT="0" marB="0" horzOverflow="overflow">
                    <a:lnL w="12700">
                      <a:miter lim="400000"/>
                    </a:lnL>
                    <a:lnR w="12700">
                      <a:miter lim="400000"/>
                    </a:lnR>
                    <a:lnT w="12700">
                      <a:miter lim="400000"/>
                    </a:lnT>
                    <a:lnB w="12700">
                      <a:miter lim="400000"/>
                    </a:lnB>
                  </a:tcPr>
                </a:tc>
                <a:tc>
                  <a:txBody>
                    <a:bodyPr/>
                    <a:lstStyle/>
                    <a:p>
                      <a:pPr marL="285750" lvl="1" indent="-285750" algn="l">
                        <a:buSzPct val="100000"/>
                        <a:buFont typeface="Arial"/>
                        <a:buChar char="•"/>
                        <a:defRPr sz="1400"/>
                      </a:pPr>
                      <a:r>
                        <a:rPr sz="1900"/>
                        <a:t>jurisdiction </a:t>
                      </a:r>
                    </a:p>
                  </a:txBody>
                  <a:tcPr marL="0" marR="0" marT="0" marB="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3"/>
                  </a:ext>
                </a:extLst>
              </a:tr>
              <a:tr h="315384">
                <a:tc>
                  <a:txBody>
                    <a:bodyPr/>
                    <a:lstStyle/>
                    <a:p>
                      <a:pPr marL="285750" indent="-285750" algn="l">
                        <a:buSzPct val="100000"/>
                        <a:buFont typeface="Arial"/>
                        <a:buChar char="•"/>
                        <a:defRPr sz="1400"/>
                      </a:pPr>
                      <a:r>
                        <a:rPr sz="1900"/>
                        <a:t>contact</a:t>
                      </a:r>
                    </a:p>
                  </a:txBody>
                  <a:tcPr marL="0" marR="0" marT="0" marB="0" horzOverflow="overflow">
                    <a:lnL w="12700">
                      <a:miter lim="400000"/>
                    </a:lnL>
                    <a:lnR w="12700">
                      <a:miter lim="400000"/>
                    </a:lnR>
                    <a:lnT w="12700">
                      <a:miter lim="400000"/>
                    </a:lnT>
                    <a:lnB w="12700">
                      <a:miter lim="400000"/>
                    </a:lnB>
                  </a:tcPr>
                </a:tc>
                <a:tc>
                  <a:txBody>
                    <a:bodyPr/>
                    <a:lstStyle/>
                    <a:p>
                      <a:pPr marL="285750" lvl="1" indent="-285750" algn="l">
                        <a:buSzPct val="100000"/>
                        <a:buFont typeface="Arial"/>
                        <a:buChar char="•"/>
                        <a:defRPr sz="1400"/>
                      </a:pPr>
                      <a:endParaRPr sz="1900"/>
                    </a:p>
                  </a:txBody>
                  <a:tcPr marL="0" marR="0" marT="0" marB="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6866080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Data Types"/>
          <p:cNvSpPr txBox="1">
            <a:spLocks noGrp="1"/>
          </p:cNvSpPr>
          <p:nvPr>
            <p:ph type="title"/>
          </p:nvPr>
        </p:nvSpPr>
        <p:spPr>
          <a:prstGeom prst="rect">
            <a:avLst/>
          </a:prstGeom>
        </p:spPr>
        <p:txBody>
          <a:bodyPr/>
          <a:lstStyle/>
          <a:p>
            <a:r>
              <a:t>Data Types</a:t>
            </a:r>
          </a:p>
        </p:txBody>
      </p:sp>
      <p:graphicFrame>
        <p:nvGraphicFramePr>
          <p:cNvPr id="459" name="Table"/>
          <p:cNvGraphicFramePr/>
          <p:nvPr>
            <p:extLst>
              <p:ext uri="{D42A27DB-BD31-4B8C-83A1-F6EECF244321}">
                <p14:modId xmlns:p14="http://schemas.microsoft.com/office/powerpoint/2010/main" val="324541883"/>
              </p:ext>
            </p:extLst>
          </p:nvPr>
        </p:nvGraphicFramePr>
        <p:xfrm>
          <a:off x="3650674" y="607015"/>
          <a:ext cx="7703126" cy="6223275"/>
        </p:xfrm>
        <a:graphic>
          <a:graphicData uri="http://schemas.openxmlformats.org/drawingml/2006/table">
            <a:tbl>
              <a:tblPr/>
              <a:tblGrid>
                <a:gridCol w="1387951">
                  <a:extLst>
                    <a:ext uri="{9D8B030D-6E8A-4147-A177-3AD203B41FA5}">
                      <a16:colId xmlns:a16="http://schemas.microsoft.com/office/drawing/2014/main" val="20000"/>
                    </a:ext>
                  </a:extLst>
                </a:gridCol>
                <a:gridCol w="1898717">
                  <a:extLst>
                    <a:ext uri="{9D8B030D-6E8A-4147-A177-3AD203B41FA5}">
                      <a16:colId xmlns:a16="http://schemas.microsoft.com/office/drawing/2014/main" val="20001"/>
                    </a:ext>
                  </a:extLst>
                </a:gridCol>
                <a:gridCol w="2185761">
                  <a:extLst>
                    <a:ext uri="{9D8B030D-6E8A-4147-A177-3AD203B41FA5}">
                      <a16:colId xmlns:a16="http://schemas.microsoft.com/office/drawing/2014/main" val="20002"/>
                    </a:ext>
                  </a:extLst>
                </a:gridCol>
                <a:gridCol w="2230697">
                  <a:extLst>
                    <a:ext uri="{9D8B030D-6E8A-4147-A177-3AD203B41FA5}">
                      <a16:colId xmlns:a16="http://schemas.microsoft.com/office/drawing/2014/main" val="20003"/>
                    </a:ext>
                  </a:extLst>
                </a:gridCol>
              </a:tblGrid>
              <a:tr h="237894">
                <a:tc>
                  <a:txBody>
                    <a:bodyPr/>
                    <a:lstStyle/>
                    <a:p>
                      <a:pPr algn="l" defTabSz="457200">
                        <a:lnSpc>
                          <a:spcPts val="2400"/>
                        </a:lnSpc>
                        <a:defRPr sz="1800"/>
                      </a:pPr>
                      <a:r>
                        <a:rPr sz="900" b="1">
                          <a:solidFill>
                            <a:srgbClr val="333333"/>
                          </a:solidFill>
                          <a:latin typeface="Verdana"/>
                          <a:ea typeface="Verdana"/>
                          <a:cs typeface="Verdana"/>
                          <a:sym typeface="Verdana"/>
                        </a:rPr>
                        <a:t>Data Types</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1800"/>
                      </a:pPr>
                      <a:r>
                        <a:rPr sz="900" b="1" dirty="0" err="1">
                          <a:solidFill>
                            <a:srgbClr val="428BCA"/>
                          </a:solidFill>
                          <a:latin typeface="Verdana"/>
                          <a:ea typeface="Verdana"/>
                          <a:cs typeface="Verdana"/>
                          <a:sym typeface="Verdana"/>
                        </a:rPr>
                        <a:t>QuestionnaireItemType</a:t>
                      </a:r>
                      <a:endParaRPr sz="900" b="1" dirty="0">
                        <a:solidFill>
                          <a:srgbClr val="428BCA"/>
                        </a:solidFill>
                        <a:latin typeface="Verdana"/>
                        <a:ea typeface="Verdana"/>
                        <a:cs typeface="Verdana"/>
                        <a:sym typeface="Verdana"/>
                      </a:endParaRP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700"/>
                        </a:lnSpc>
                        <a:defRPr sz="1800"/>
                      </a:pPr>
                      <a:r>
                        <a:rPr sz="900" b="1"/>
                        <a:t>LHC-Forms dataType</a:t>
                      </a:r>
                    </a:p>
                  </a:txBody>
                  <a:tcPr marL="0" marR="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endParaRPr sz="900"/>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extLst>
                  <a:ext uri="{0D108BD9-81ED-4DB2-BD59-A6C34878D82A}">
                    <a16:rowId xmlns:a16="http://schemas.microsoft.com/office/drawing/2014/main" val="10000"/>
                  </a:ext>
                </a:extLst>
              </a:tr>
              <a:tr h="177299">
                <a:tc>
                  <a:txBody>
                    <a:bodyPr/>
                    <a:lstStyle/>
                    <a:p>
                      <a:pPr algn="l" defTabSz="457200">
                        <a:lnSpc>
                          <a:spcPts val="2400"/>
                        </a:lnSpc>
                        <a:defRPr sz="1800"/>
                      </a:pPr>
                      <a:r>
                        <a:rPr sz="900" b="1">
                          <a:solidFill>
                            <a:srgbClr val="333333"/>
                          </a:solidFill>
                          <a:latin typeface="Verdana"/>
                          <a:ea typeface="Verdana"/>
                          <a:cs typeface="Verdana"/>
                          <a:sym typeface="Verdana"/>
                        </a:rPr>
                        <a:t>Group</a:t>
                      </a:r>
                    </a:p>
                  </a:txBody>
                  <a:tcPr marL="50800" marR="50800" marT="33867" marB="33867" horzOverflow="overflow">
                    <a:lnL w="12700">
                      <a:solidFill>
                        <a:srgbClr val="C0C0C0"/>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a:solidFill>
                            <a:schemeClr val="accent5"/>
                          </a:solidFill>
                          <a:uFill>
                            <a:solidFill>
                              <a:schemeClr val="accent5"/>
                            </a:solidFill>
                          </a:uFill>
                          <a:hlinkClick r:id="rId2"/>
                        </a:rPr>
                        <a:t>group</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1800"/>
                      </a:pPr>
                      <a:r>
                        <a:rPr sz="900" b="1">
                          <a:solidFill>
                            <a:srgbClr val="333333"/>
                          </a:solidFill>
                          <a:latin typeface="Verdana"/>
                          <a:ea typeface="Verdana"/>
                          <a:cs typeface="Verdana"/>
                          <a:sym typeface="Verdana"/>
                        </a:rPr>
                        <a:t>SECTION</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a:defRPr b="1"/>
                      </a:pPr>
                      <a:endParaRPr sz="900"/>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extLst>
                  <a:ext uri="{0D108BD9-81ED-4DB2-BD59-A6C34878D82A}">
                    <a16:rowId xmlns:a16="http://schemas.microsoft.com/office/drawing/2014/main" val="10001"/>
                  </a:ext>
                </a:extLst>
              </a:tr>
              <a:tr h="177299">
                <a:tc>
                  <a:txBody>
                    <a:bodyPr/>
                    <a:lstStyle/>
                    <a:p>
                      <a:pPr algn="l" defTabSz="457200">
                        <a:lnSpc>
                          <a:spcPts val="2400"/>
                        </a:lnSpc>
                        <a:defRPr sz="1800"/>
                      </a:pPr>
                      <a:r>
                        <a:rPr sz="900" b="1">
                          <a:solidFill>
                            <a:srgbClr val="333333"/>
                          </a:solidFill>
                          <a:latin typeface="Verdana"/>
                          <a:ea typeface="Verdana"/>
                          <a:cs typeface="Verdana"/>
                          <a:sym typeface="Verdana"/>
                        </a:rPr>
                        <a:t>Display</a:t>
                      </a:r>
                    </a:p>
                  </a:txBody>
                  <a:tcPr marL="50800" marR="50800" marT="33867" marB="33867" horzOverflow="overflow">
                    <a:lnL w="12700">
                      <a:solidFill>
                        <a:srgbClr val="C0C0C0"/>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dirty="0">
                          <a:solidFill>
                            <a:schemeClr val="accent5"/>
                          </a:solidFill>
                          <a:uFill>
                            <a:solidFill>
                              <a:schemeClr val="accent5"/>
                            </a:solidFill>
                          </a:uFill>
                          <a:hlinkClick r:id="rId3"/>
                        </a:rPr>
                        <a:t>display</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1800"/>
                      </a:pPr>
                      <a:r>
                        <a:rPr sz="900" b="1">
                          <a:solidFill>
                            <a:srgbClr val="333333"/>
                          </a:solidFill>
                          <a:latin typeface="Verdana"/>
                          <a:ea typeface="Verdana"/>
                          <a:cs typeface="Verdana"/>
                          <a:sym typeface="Verdana"/>
                        </a:rPr>
                        <a:t>TITLE</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a:defRPr b="1"/>
                      </a:pPr>
                      <a:endParaRPr sz="900"/>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extLst>
                  <a:ext uri="{0D108BD9-81ED-4DB2-BD59-A6C34878D82A}">
                    <a16:rowId xmlns:a16="http://schemas.microsoft.com/office/drawing/2014/main" val="10002"/>
                  </a:ext>
                </a:extLst>
              </a:tr>
              <a:tr h="177299">
                <a:tc>
                  <a:txBody>
                    <a:bodyPr/>
                    <a:lstStyle/>
                    <a:p>
                      <a:pPr algn="l" defTabSz="457200">
                        <a:lnSpc>
                          <a:spcPts val="2400"/>
                        </a:lnSpc>
                        <a:defRPr sz="1800"/>
                      </a:pPr>
                      <a:r>
                        <a:rPr sz="900" b="1">
                          <a:solidFill>
                            <a:srgbClr val="333333"/>
                          </a:solidFill>
                          <a:latin typeface="Verdana"/>
                          <a:ea typeface="Verdana"/>
                          <a:cs typeface="Verdana"/>
                          <a:sym typeface="Verdana"/>
                        </a:rPr>
                        <a:t>Question</a:t>
                      </a:r>
                    </a:p>
                  </a:txBody>
                  <a:tcPr marL="50800" marR="50800" marT="33867" marB="33867" horzOverflow="overflow">
                    <a:lnL w="12700">
                      <a:solidFill>
                        <a:srgbClr val="C0C0C0"/>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a:solidFill>
                            <a:schemeClr val="accent5"/>
                          </a:solidFill>
                          <a:uFill>
                            <a:solidFill>
                              <a:schemeClr val="accent5"/>
                            </a:solidFill>
                          </a:uFill>
                          <a:hlinkClick r:id="rId4"/>
                        </a:rPr>
                        <a:t>question</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a:defRPr sz="1800"/>
                      </a:pPr>
                      <a:r>
                        <a:rPr sz="900" b="1"/>
                        <a:t>(item)</a:t>
                      </a:r>
                    </a:p>
                  </a:txBody>
                  <a:tcPr marL="0" marR="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b="1"/>
                      </a:pPr>
                      <a:endParaRPr sz="900"/>
                    </a:p>
                  </a:txBody>
                  <a:tcPr marL="50800" marR="50800" marT="33867" marB="33867" horzOverflow="overflow">
                    <a:lnL w="12700">
                      <a:solidFill>
                        <a:srgbClr val="CCCCCC"/>
                      </a:solidFill>
                      <a:miter lim="400000"/>
                    </a:lnL>
                    <a:lnR w="12700">
                      <a:solidFill>
                        <a:srgbClr val="C0C0C0"/>
                      </a:solidFill>
                      <a:miter lim="400000"/>
                    </a:lnR>
                    <a:lnT w="12700">
                      <a:solidFill>
                        <a:srgbClr val="CCCCCC"/>
                      </a:solidFill>
                      <a:miter lim="400000"/>
                    </a:lnT>
                    <a:lnB w="12700">
                      <a:solidFill>
                        <a:srgbClr val="CCCCCC"/>
                      </a:solidFill>
                      <a:miter lim="400000"/>
                    </a:lnB>
                    <a:solidFill>
                      <a:srgbClr val="FFFFFF"/>
                    </a:solidFill>
                  </a:tcPr>
                </a:tc>
                <a:extLst>
                  <a:ext uri="{0D108BD9-81ED-4DB2-BD59-A6C34878D82A}">
                    <a16:rowId xmlns:a16="http://schemas.microsoft.com/office/drawing/2014/main" val="10003"/>
                  </a:ext>
                </a:extLst>
              </a:tr>
              <a:tr h="194397">
                <a:tc>
                  <a:txBody>
                    <a:bodyPr/>
                    <a:lstStyle/>
                    <a:p>
                      <a:pPr algn="l" defTabSz="457200">
                        <a:lnSpc>
                          <a:spcPts val="2400"/>
                        </a:lnSpc>
                        <a:defRPr sz="1800"/>
                      </a:pPr>
                      <a:r>
                        <a:rPr sz="900" b="1">
                          <a:solidFill>
                            <a:srgbClr val="333333"/>
                          </a:solidFill>
                          <a:latin typeface="Verdana"/>
                          <a:ea typeface="Verdana"/>
                          <a:cs typeface="Verdana"/>
                          <a:sym typeface="Verdana"/>
                        </a:rPr>
                        <a:t>Boolean</a:t>
                      </a:r>
                    </a:p>
                  </a:txBody>
                  <a:tcPr marL="50800" marR="50800" marT="33867" marB="33867" horzOverflow="overflow">
                    <a:lnL w="12700">
                      <a:solidFill>
                        <a:srgbClr val="C0C0C0"/>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a:solidFill>
                            <a:schemeClr val="accent5"/>
                          </a:solidFill>
                          <a:uFill>
                            <a:solidFill>
                              <a:schemeClr val="accent5"/>
                            </a:solidFill>
                          </a:uFill>
                          <a:hlinkClick r:id="rId5"/>
                        </a:rPr>
                        <a:t>boolean</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700"/>
                        </a:lnSpc>
                        <a:defRPr sz="1800"/>
                      </a:pPr>
                      <a:r>
                        <a:rPr sz="900" b="1" dirty="0"/>
                        <a:t>BL</a:t>
                      </a:r>
                    </a:p>
                  </a:txBody>
                  <a:tcPr marL="0" marR="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defTabSz="457200">
                        <a:lnSpc>
                          <a:spcPts val="2400"/>
                        </a:lnSpc>
                        <a:defRPr sz="1800"/>
                      </a:pPr>
                      <a:r>
                        <a:rPr sz="900">
                          <a:solidFill>
                            <a:srgbClr val="333333"/>
                          </a:solidFill>
                          <a:latin typeface="Verdana"/>
                          <a:ea typeface="Verdana"/>
                          <a:cs typeface="Verdana"/>
                          <a:sym typeface="Verdana"/>
                        </a:rPr>
                        <a:t>not fully supported yet</a:t>
                      </a:r>
                    </a:p>
                  </a:txBody>
                  <a:tcPr marL="50800" marR="50800" marT="33867" marB="33867" horzOverflow="overflow">
                    <a:lnL w="12700">
                      <a:solidFill>
                        <a:srgbClr val="CCCCCC"/>
                      </a:solidFill>
                      <a:miter lim="400000"/>
                    </a:lnL>
                    <a:lnR w="12700">
                      <a:solidFill>
                        <a:srgbClr val="C0C0C0"/>
                      </a:solidFill>
                      <a:miter lim="400000"/>
                    </a:lnR>
                    <a:lnT w="12700">
                      <a:solidFill>
                        <a:srgbClr val="CCCCCC"/>
                      </a:solidFill>
                      <a:miter lim="400000"/>
                    </a:lnT>
                    <a:lnB w="12700">
                      <a:solidFill>
                        <a:srgbClr val="CCCCCC"/>
                      </a:solidFill>
                      <a:miter lim="400000"/>
                    </a:lnB>
                    <a:solidFill>
                      <a:srgbClr val="FFFFFF"/>
                    </a:solidFill>
                  </a:tcPr>
                </a:tc>
                <a:extLst>
                  <a:ext uri="{0D108BD9-81ED-4DB2-BD59-A6C34878D82A}">
                    <a16:rowId xmlns:a16="http://schemas.microsoft.com/office/drawing/2014/main" val="10004"/>
                  </a:ext>
                </a:extLst>
              </a:tr>
              <a:tr h="194397">
                <a:tc>
                  <a:txBody>
                    <a:bodyPr/>
                    <a:lstStyle/>
                    <a:p>
                      <a:pPr algn="l" defTabSz="457200">
                        <a:lnSpc>
                          <a:spcPts val="2400"/>
                        </a:lnSpc>
                        <a:defRPr sz="1800"/>
                      </a:pPr>
                      <a:r>
                        <a:rPr sz="900" b="1">
                          <a:solidFill>
                            <a:srgbClr val="333333"/>
                          </a:solidFill>
                          <a:latin typeface="Verdana"/>
                          <a:ea typeface="Verdana"/>
                          <a:cs typeface="Verdana"/>
                          <a:sym typeface="Verdana"/>
                        </a:rPr>
                        <a:t>Decimal</a:t>
                      </a:r>
                    </a:p>
                  </a:txBody>
                  <a:tcPr marL="50800" marR="50800" marT="33867" marB="33867" horzOverflow="overflow">
                    <a:lnL w="12700">
                      <a:solidFill>
                        <a:srgbClr val="C0C0C0"/>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a:solidFill>
                            <a:schemeClr val="accent5"/>
                          </a:solidFill>
                          <a:uFill>
                            <a:solidFill>
                              <a:schemeClr val="accent5"/>
                            </a:solidFill>
                          </a:uFill>
                          <a:hlinkClick r:id="rId6"/>
                        </a:rPr>
                        <a:t>decimal</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700"/>
                        </a:lnSpc>
                        <a:defRPr sz="1800"/>
                      </a:pPr>
                      <a:r>
                        <a:rPr sz="900" b="1"/>
                        <a:t>REAL</a:t>
                      </a:r>
                    </a:p>
                  </a:txBody>
                  <a:tcPr marL="0" marR="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b="1"/>
                      </a:pPr>
                      <a:endParaRPr sz="900"/>
                    </a:p>
                  </a:txBody>
                  <a:tcPr marL="50800" marR="50800" marT="33867" marB="33867" horzOverflow="overflow">
                    <a:lnL w="12700">
                      <a:solidFill>
                        <a:srgbClr val="CCCCCC"/>
                      </a:solidFill>
                      <a:miter lim="400000"/>
                    </a:lnL>
                    <a:lnR w="12700">
                      <a:solidFill>
                        <a:srgbClr val="C0C0C0"/>
                      </a:solidFill>
                      <a:miter lim="400000"/>
                    </a:lnR>
                    <a:lnT w="12700">
                      <a:solidFill>
                        <a:srgbClr val="CCCCCC"/>
                      </a:solidFill>
                      <a:miter lim="400000"/>
                    </a:lnT>
                    <a:lnB w="12700">
                      <a:solidFill>
                        <a:srgbClr val="CCCCCC"/>
                      </a:solidFill>
                      <a:miter lim="400000"/>
                    </a:lnB>
                    <a:solidFill>
                      <a:srgbClr val="FFFFFF"/>
                    </a:solidFill>
                  </a:tcPr>
                </a:tc>
                <a:extLst>
                  <a:ext uri="{0D108BD9-81ED-4DB2-BD59-A6C34878D82A}">
                    <a16:rowId xmlns:a16="http://schemas.microsoft.com/office/drawing/2014/main" val="10005"/>
                  </a:ext>
                </a:extLst>
              </a:tr>
              <a:tr h="194397">
                <a:tc>
                  <a:txBody>
                    <a:bodyPr/>
                    <a:lstStyle/>
                    <a:p>
                      <a:pPr algn="l" defTabSz="457200">
                        <a:lnSpc>
                          <a:spcPts val="2400"/>
                        </a:lnSpc>
                        <a:defRPr sz="1800"/>
                      </a:pPr>
                      <a:r>
                        <a:rPr sz="900" b="1">
                          <a:solidFill>
                            <a:srgbClr val="333333"/>
                          </a:solidFill>
                          <a:latin typeface="Verdana"/>
                          <a:ea typeface="Verdana"/>
                          <a:cs typeface="Verdana"/>
                          <a:sym typeface="Verdana"/>
                        </a:rPr>
                        <a:t>Integer</a:t>
                      </a:r>
                    </a:p>
                  </a:txBody>
                  <a:tcPr marL="50800" marR="50800" marT="33867" marB="33867" horzOverflow="overflow">
                    <a:lnL w="12700">
                      <a:solidFill>
                        <a:srgbClr val="C0C0C0"/>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a:solidFill>
                            <a:schemeClr val="accent5"/>
                          </a:solidFill>
                          <a:uFill>
                            <a:solidFill>
                              <a:schemeClr val="accent5"/>
                            </a:solidFill>
                          </a:uFill>
                          <a:hlinkClick r:id="rId7"/>
                        </a:rPr>
                        <a:t>integer</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700"/>
                        </a:lnSpc>
                        <a:defRPr sz="1800"/>
                      </a:pPr>
                      <a:r>
                        <a:rPr sz="900" b="1"/>
                        <a:t>INT</a:t>
                      </a:r>
                    </a:p>
                  </a:txBody>
                  <a:tcPr marL="0" marR="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b="1"/>
                      </a:pPr>
                      <a:endParaRPr sz="900"/>
                    </a:p>
                  </a:txBody>
                  <a:tcPr marL="50800" marR="50800" marT="33867" marB="33867" horzOverflow="overflow">
                    <a:lnL w="12700">
                      <a:solidFill>
                        <a:srgbClr val="CCCCCC"/>
                      </a:solidFill>
                      <a:miter lim="400000"/>
                    </a:lnL>
                    <a:lnR w="12700">
                      <a:solidFill>
                        <a:srgbClr val="C0C0C0"/>
                      </a:solidFill>
                      <a:miter lim="400000"/>
                    </a:lnR>
                    <a:lnT w="12700">
                      <a:solidFill>
                        <a:srgbClr val="CCCCCC"/>
                      </a:solidFill>
                      <a:miter lim="400000"/>
                    </a:lnT>
                    <a:lnB w="12700">
                      <a:solidFill>
                        <a:srgbClr val="CCCCCC"/>
                      </a:solidFill>
                      <a:miter lim="400000"/>
                    </a:lnB>
                    <a:solidFill>
                      <a:srgbClr val="FFFFFF"/>
                    </a:solidFill>
                  </a:tcPr>
                </a:tc>
                <a:extLst>
                  <a:ext uri="{0D108BD9-81ED-4DB2-BD59-A6C34878D82A}">
                    <a16:rowId xmlns:a16="http://schemas.microsoft.com/office/drawing/2014/main" val="10006"/>
                  </a:ext>
                </a:extLst>
              </a:tr>
              <a:tr h="194397">
                <a:tc>
                  <a:txBody>
                    <a:bodyPr/>
                    <a:lstStyle/>
                    <a:p>
                      <a:pPr algn="l" defTabSz="457200">
                        <a:lnSpc>
                          <a:spcPts val="2400"/>
                        </a:lnSpc>
                        <a:defRPr sz="1800"/>
                      </a:pPr>
                      <a:r>
                        <a:rPr sz="900" b="1">
                          <a:solidFill>
                            <a:srgbClr val="333333"/>
                          </a:solidFill>
                          <a:latin typeface="Verdana"/>
                          <a:ea typeface="Verdana"/>
                          <a:cs typeface="Verdana"/>
                          <a:sym typeface="Verdana"/>
                        </a:rPr>
                        <a:t>Date</a:t>
                      </a:r>
                    </a:p>
                  </a:txBody>
                  <a:tcPr marL="50800" marR="50800" marT="33867" marB="33867" horzOverflow="overflow">
                    <a:lnL w="12700">
                      <a:solidFill>
                        <a:srgbClr val="C0C0C0"/>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a:solidFill>
                            <a:schemeClr val="accent5"/>
                          </a:solidFill>
                          <a:uFill>
                            <a:solidFill>
                              <a:schemeClr val="accent5"/>
                            </a:solidFill>
                          </a:uFill>
                          <a:hlinkClick r:id="rId8"/>
                        </a:rPr>
                        <a:t>date</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700"/>
                        </a:lnSpc>
                        <a:defRPr sz="1800"/>
                      </a:pPr>
                      <a:r>
                        <a:rPr sz="900" b="1"/>
                        <a:t>DT</a:t>
                      </a:r>
                    </a:p>
                  </a:txBody>
                  <a:tcPr marL="0" marR="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b="1"/>
                      </a:pPr>
                      <a:endParaRPr sz="900"/>
                    </a:p>
                  </a:txBody>
                  <a:tcPr marL="50800" marR="50800" marT="33867" marB="33867" horzOverflow="overflow">
                    <a:lnL w="12700">
                      <a:solidFill>
                        <a:srgbClr val="CCCCCC"/>
                      </a:solidFill>
                      <a:miter lim="400000"/>
                    </a:lnL>
                    <a:lnR w="12700">
                      <a:solidFill>
                        <a:srgbClr val="C0C0C0"/>
                      </a:solidFill>
                      <a:miter lim="400000"/>
                    </a:lnR>
                    <a:lnT w="12700">
                      <a:solidFill>
                        <a:srgbClr val="CCCCCC"/>
                      </a:solidFill>
                      <a:miter lim="400000"/>
                    </a:lnT>
                    <a:lnB w="12700">
                      <a:solidFill>
                        <a:srgbClr val="CCCCCC"/>
                      </a:solidFill>
                      <a:miter lim="400000"/>
                    </a:lnB>
                    <a:solidFill>
                      <a:srgbClr val="FFFFFF"/>
                    </a:solidFill>
                  </a:tcPr>
                </a:tc>
                <a:extLst>
                  <a:ext uri="{0D108BD9-81ED-4DB2-BD59-A6C34878D82A}">
                    <a16:rowId xmlns:a16="http://schemas.microsoft.com/office/drawing/2014/main" val="10007"/>
                  </a:ext>
                </a:extLst>
              </a:tr>
              <a:tr h="194397">
                <a:tc>
                  <a:txBody>
                    <a:bodyPr/>
                    <a:lstStyle/>
                    <a:p>
                      <a:pPr algn="l" defTabSz="457200">
                        <a:lnSpc>
                          <a:spcPts val="2400"/>
                        </a:lnSpc>
                        <a:defRPr sz="1800"/>
                      </a:pPr>
                      <a:r>
                        <a:rPr sz="900" b="1">
                          <a:solidFill>
                            <a:srgbClr val="333333"/>
                          </a:solidFill>
                          <a:latin typeface="Verdana"/>
                          <a:ea typeface="Verdana"/>
                          <a:cs typeface="Verdana"/>
                          <a:sym typeface="Verdana"/>
                        </a:rPr>
                        <a:t>Date Time</a:t>
                      </a:r>
                    </a:p>
                  </a:txBody>
                  <a:tcPr marL="50800" marR="50800" marT="33867" marB="33867" horzOverflow="overflow">
                    <a:lnL w="12700">
                      <a:solidFill>
                        <a:srgbClr val="C0C0C0"/>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a:solidFill>
                            <a:schemeClr val="accent5"/>
                          </a:solidFill>
                          <a:uFill>
                            <a:solidFill>
                              <a:schemeClr val="accent5"/>
                            </a:solidFill>
                          </a:uFill>
                          <a:hlinkClick r:id="rId9"/>
                        </a:rPr>
                        <a:t>dateTime</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700"/>
                        </a:lnSpc>
                        <a:defRPr sz="1800"/>
                      </a:pPr>
                      <a:r>
                        <a:rPr sz="900" b="1"/>
                        <a:t>DTM</a:t>
                      </a:r>
                    </a:p>
                  </a:txBody>
                  <a:tcPr marL="0" marR="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defTabSz="457200">
                        <a:lnSpc>
                          <a:spcPts val="2400"/>
                        </a:lnSpc>
                        <a:defRPr sz="1800"/>
                      </a:pPr>
                      <a:r>
                        <a:rPr sz="900">
                          <a:solidFill>
                            <a:srgbClr val="333333"/>
                          </a:solidFill>
                          <a:latin typeface="Verdana"/>
                          <a:ea typeface="Verdana"/>
                          <a:cs typeface="Verdana"/>
                          <a:sym typeface="Verdana"/>
                        </a:rPr>
                        <a:t>not supported yet</a:t>
                      </a:r>
                    </a:p>
                  </a:txBody>
                  <a:tcPr marL="50800" marR="50800" marT="33867" marB="33867" horzOverflow="overflow">
                    <a:lnL w="12700">
                      <a:solidFill>
                        <a:srgbClr val="CCCCCC"/>
                      </a:solidFill>
                      <a:miter lim="400000"/>
                    </a:lnL>
                    <a:lnR w="12700">
                      <a:solidFill>
                        <a:srgbClr val="C0C0C0"/>
                      </a:solidFill>
                      <a:miter lim="400000"/>
                    </a:lnR>
                    <a:lnT w="12700">
                      <a:solidFill>
                        <a:srgbClr val="CCCCCC"/>
                      </a:solidFill>
                      <a:miter lim="400000"/>
                    </a:lnT>
                    <a:lnB w="12700">
                      <a:solidFill>
                        <a:srgbClr val="CCCCCC"/>
                      </a:solidFill>
                      <a:miter lim="400000"/>
                    </a:lnB>
                    <a:solidFill>
                      <a:srgbClr val="FFFFFF"/>
                    </a:solidFill>
                  </a:tcPr>
                </a:tc>
                <a:extLst>
                  <a:ext uri="{0D108BD9-81ED-4DB2-BD59-A6C34878D82A}">
                    <a16:rowId xmlns:a16="http://schemas.microsoft.com/office/drawing/2014/main" val="10008"/>
                  </a:ext>
                </a:extLst>
              </a:tr>
              <a:tr h="194397">
                <a:tc>
                  <a:txBody>
                    <a:bodyPr/>
                    <a:lstStyle/>
                    <a:p>
                      <a:pPr algn="l" defTabSz="457200">
                        <a:lnSpc>
                          <a:spcPts val="2400"/>
                        </a:lnSpc>
                        <a:defRPr sz="1800"/>
                      </a:pPr>
                      <a:r>
                        <a:rPr sz="900" b="1">
                          <a:solidFill>
                            <a:srgbClr val="333333"/>
                          </a:solidFill>
                          <a:latin typeface="Verdana"/>
                          <a:ea typeface="Verdana"/>
                          <a:cs typeface="Verdana"/>
                          <a:sym typeface="Verdana"/>
                        </a:rPr>
                        <a:t>Time</a:t>
                      </a:r>
                    </a:p>
                  </a:txBody>
                  <a:tcPr marL="50800" marR="50800" marT="33867" marB="33867" horzOverflow="overflow">
                    <a:lnL w="12700">
                      <a:solidFill>
                        <a:srgbClr val="C0C0C0"/>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a:solidFill>
                            <a:schemeClr val="accent5"/>
                          </a:solidFill>
                          <a:uFill>
                            <a:solidFill>
                              <a:schemeClr val="accent5"/>
                            </a:solidFill>
                          </a:uFill>
                          <a:hlinkClick r:id="rId10"/>
                        </a:rPr>
                        <a:t>time</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700"/>
                        </a:lnSpc>
                        <a:defRPr sz="1800"/>
                      </a:pPr>
                      <a:r>
                        <a:rPr sz="900" b="1"/>
                        <a:t>TM</a:t>
                      </a:r>
                    </a:p>
                  </a:txBody>
                  <a:tcPr marL="0" marR="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b="1"/>
                      </a:pPr>
                      <a:endParaRPr sz="900"/>
                    </a:p>
                  </a:txBody>
                  <a:tcPr marL="50800" marR="50800" marT="33867" marB="33867" horzOverflow="overflow">
                    <a:lnL w="12700">
                      <a:solidFill>
                        <a:srgbClr val="CCCCCC"/>
                      </a:solidFill>
                      <a:miter lim="400000"/>
                    </a:lnL>
                    <a:lnR w="12700">
                      <a:solidFill>
                        <a:srgbClr val="C0C0C0"/>
                      </a:solidFill>
                      <a:miter lim="400000"/>
                    </a:lnR>
                    <a:lnT w="12700">
                      <a:solidFill>
                        <a:srgbClr val="CCCCCC"/>
                      </a:solidFill>
                      <a:miter lim="400000"/>
                    </a:lnT>
                    <a:lnB w="12700">
                      <a:solidFill>
                        <a:srgbClr val="CCCCCC"/>
                      </a:solidFill>
                      <a:miter lim="400000"/>
                    </a:lnB>
                    <a:solidFill>
                      <a:srgbClr val="FFFFFF"/>
                    </a:solidFill>
                  </a:tcPr>
                </a:tc>
                <a:extLst>
                  <a:ext uri="{0D108BD9-81ED-4DB2-BD59-A6C34878D82A}">
                    <a16:rowId xmlns:a16="http://schemas.microsoft.com/office/drawing/2014/main" val="10009"/>
                  </a:ext>
                </a:extLst>
              </a:tr>
              <a:tr h="194397">
                <a:tc>
                  <a:txBody>
                    <a:bodyPr/>
                    <a:lstStyle/>
                    <a:p>
                      <a:pPr algn="l" defTabSz="457200">
                        <a:lnSpc>
                          <a:spcPts val="2400"/>
                        </a:lnSpc>
                        <a:defRPr sz="1800"/>
                      </a:pPr>
                      <a:r>
                        <a:rPr sz="900" b="1">
                          <a:solidFill>
                            <a:srgbClr val="333333"/>
                          </a:solidFill>
                          <a:latin typeface="Verdana"/>
                          <a:ea typeface="Verdana"/>
                          <a:cs typeface="Verdana"/>
                          <a:sym typeface="Verdana"/>
                        </a:rPr>
                        <a:t>String</a:t>
                      </a:r>
                    </a:p>
                  </a:txBody>
                  <a:tcPr marL="50800" marR="50800" marT="33867" marB="33867" horzOverflow="overflow">
                    <a:lnL w="12700">
                      <a:solidFill>
                        <a:srgbClr val="C0C0C0"/>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a:solidFill>
                            <a:schemeClr val="accent5"/>
                          </a:solidFill>
                          <a:uFill>
                            <a:solidFill>
                              <a:schemeClr val="accent5"/>
                            </a:solidFill>
                          </a:uFill>
                          <a:hlinkClick r:id="rId11"/>
                        </a:rPr>
                        <a:t>string</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700"/>
                        </a:lnSpc>
                        <a:defRPr sz="1800"/>
                      </a:pPr>
                      <a:r>
                        <a:rPr sz="900" b="1"/>
                        <a:t>ST</a:t>
                      </a:r>
                    </a:p>
                  </a:txBody>
                  <a:tcPr marL="0" marR="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b="1"/>
                      </a:pPr>
                      <a:endParaRPr sz="900"/>
                    </a:p>
                  </a:txBody>
                  <a:tcPr marL="50800" marR="50800" marT="33867" marB="33867" horzOverflow="overflow">
                    <a:lnL w="12700">
                      <a:solidFill>
                        <a:srgbClr val="CCCCCC"/>
                      </a:solidFill>
                      <a:miter lim="400000"/>
                    </a:lnL>
                    <a:lnR w="12700">
                      <a:solidFill>
                        <a:srgbClr val="C0C0C0"/>
                      </a:solidFill>
                      <a:miter lim="400000"/>
                    </a:lnR>
                    <a:lnT w="12700">
                      <a:solidFill>
                        <a:srgbClr val="CCCCCC"/>
                      </a:solidFill>
                      <a:miter lim="400000"/>
                    </a:lnT>
                    <a:lnB w="12700">
                      <a:solidFill>
                        <a:srgbClr val="CCCCCC"/>
                      </a:solidFill>
                      <a:miter lim="400000"/>
                    </a:lnB>
                    <a:solidFill>
                      <a:srgbClr val="FFFFFF"/>
                    </a:solidFill>
                  </a:tcPr>
                </a:tc>
                <a:extLst>
                  <a:ext uri="{0D108BD9-81ED-4DB2-BD59-A6C34878D82A}">
                    <a16:rowId xmlns:a16="http://schemas.microsoft.com/office/drawing/2014/main" val="10010"/>
                  </a:ext>
                </a:extLst>
              </a:tr>
              <a:tr h="194397">
                <a:tc>
                  <a:txBody>
                    <a:bodyPr/>
                    <a:lstStyle/>
                    <a:p>
                      <a:pPr algn="l" defTabSz="457200">
                        <a:lnSpc>
                          <a:spcPts val="2400"/>
                        </a:lnSpc>
                        <a:defRPr sz="1800"/>
                      </a:pPr>
                      <a:r>
                        <a:rPr sz="900" b="1">
                          <a:solidFill>
                            <a:srgbClr val="333333"/>
                          </a:solidFill>
                          <a:latin typeface="Verdana"/>
                          <a:ea typeface="Verdana"/>
                          <a:cs typeface="Verdana"/>
                          <a:sym typeface="Verdana"/>
                        </a:rPr>
                        <a:t>Text</a:t>
                      </a:r>
                    </a:p>
                  </a:txBody>
                  <a:tcPr marL="50800" marR="50800" marT="33867" marB="33867" horzOverflow="overflow">
                    <a:lnL w="12700">
                      <a:solidFill>
                        <a:srgbClr val="C0C0C0"/>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a:solidFill>
                            <a:schemeClr val="accent5"/>
                          </a:solidFill>
                          <a:uFill>
                            <a:solidFill>
                              <a:schemeClr val="accent5"/>
                            </a:solidFill>
                          </a:uFill>
                          <a:hlinkClick r:id="rId12"/>
                        </a:rPr>
                        <a:t>text</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700"/>
                        </a:lnSpc>
                        <a:defRPr sz="1800"/>
                      </a:pPr>
                      <a:r>
                        <a:rPr sz="900" b="1"/>
                        <a:t>TX</a:t>
                      </a:r>
                    </a:p>
                  </a:txBody>
                  <a:tcPr marL="0" marR="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b="1"/>
                      </a:pPr>
                      <a:endParaRPr sz="900"/>
                    </a:p>
                  </a:txBody>
                  <a:tcPr marL="50800" marR="50800" marT="33867" marB="33867" horzOverflow="overflow">
                    <a:lnL w="12700">
                      <a:solidFill>
                        <a:srgbClr val="CCCCCC"/>
                      </a:solidFill>
                      <a:miter lim="400000"/>
                    </a:lnL>
                    <a:lnR w="12700">
                      <a:solidFill>
                        <a:srgbClr val="C0C0C0"/>
                      </a:solidFill>
                      <a:miter lim="400000"/>
                    </a:lnR>
                    <a:lnT w="12700">
                      <a:solidFill>
                        <a:srgbClr val="CCCCCC"/>
                      </a:solidFill>
                      <a:miter lim="400000"/>
                    </a:lnT>
                    <a:lnB w="12700">
                      <a:solidFill>
                        <a:srgbClr val="CCCCCC"/>
                      </a:solidFill>
                      <a:miter lim="400000"/>
                    </a:lnB>
                    <a:solidFill>
                      <a:srgbClr val="FFFFFF"/>
                    </a:solidFill>
                  </a:tcPr>
                </a:tc>
                <a:extLst>
                  <a:ext uri="{0D108BD9-81ED-4DB2-BD59-A6C34878D82A}">
                    <a16:rowId xmlns:a16="http://schemas.microsoft.com/office/drawing/2014/main" val="10011"/>
                  </a:ext>
                </a:extLst>
              </a:tr>
              <a:tr h="194397">
                <a:tc>
                  <a:txBody>
                    <a:bodyPr/>
                    <a:lstStyle/>
                    <a:p>
                      <a:pPr algn="l" defTabSz="457200">
                        <a:lnSpc>
                          <a:spcPts val="2400"/>
                        </a:lnSpc>
                        <a:defRPr sz="1800"/>
                      </a:pPr>
                      <a:r>
                        <a:rPr sz="900" b="1">
                          <a:solidFill>
                            <a:srgbClr val="333333"/>
                          </a:solidFill>
                          <a:latin typeface="Verdana"/>
                          <a:ea typeface="Verdana"/>
                          <a:cs typeface="Verdana"/>
                          <a:sym typeface="Verdana"/>
                        </a:rPr>
                        <a:t>Url</a:t>
                      </a:r>
                    </a:p>
                  </a:txBody>
                  <a:tcPr marL="50800" marR="50800" marT="33867" marB="33867" horzOverflow="overflow">
                    <a:lnL w="12700">
                      <a:solidFill>
                        <a:srgbClr val="C0C0C0"/>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a:solidFill>
                            <a:schemeClr val="accent5"/>
                          </a:solidFill>
                          <a:uFill>
                            <a:solidFill>
                              <a:schemeClr val="accent5"/>
                            </a:solidFill>
                          </a:uFill>
                          <a:hlinkClick r:id="rId13"/>
                        </a:rPr>
                        <a:t>url</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700"/>
                        </a:lnSpc>
                        <a:defRPr sz="1800"/>
                      </a:pPr>
                      <a:r>
                        <a:rPr sz="900" b="1"/>
                        <a:t>URL</a:t>
                      </a:r>
                    </a:p>
                  </a:txBody>
                  <a:tcPr marL="0" marR="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b="1"/>
                      </a:pPr>
                      <a:endParaRPr sz="900"/>
                    </a:p>
                  </a:txBody>
                  <a:tcPr marL="50800" marR="50800" marT="33867" marB="33867" horzOverflow="overflow">
                    <a:lnL w="12700">
                      <a:solidFill>
                        <a:srgbClr val="CCCCCC"/>
                      </a:solidFill>
                      <a:miter lim="400000"/>
                    </a:lnL>
                    <a:lnR w="12700">
                      <a:solidFill>
                        <a:srgbClr val="C0C0C0"/>
                      </a:solidFill>
                      <a:miter lim="400000"/>
                    </a:lnR>
                    <a:lnT w="12700">
                      <a:solidFill>
                        <a:srgbClr val="CCCCCC"/>
                      </a:solidFill>
                      <a:miter lim="400000"/>
                    </a:lnT>
                    <a:lnB w="12700">
                      <a:solidFill>
                        <a:srgbClr val="CCCCCC"/>
                      </a:solidFill>
                      <a:miter lim="400000"/>
                    </a:lnB>
                    <a:solidFill>
                      <a:srgbClr val="FFFFFF"/>
                    </a:solidFill>
                  </a:tcPr>
                </a:tc>
                <a:extLst>
                  <a:ext uri="{0D108BD9-81ED-4DB2-BD59-A6C34878D82A}">
                    <a16:rowId xmlns:a16="http://schemas.microsoft.com/office/drawing/2014/main" val="10012"/>
                  </a:ext>
                </a:extLst>
              </a:tr>
              <a:tr h="194397">
                <a:tc>
                  <a:txBody>
                    <a:bodyPr/>
                    <a:lstStyle/>
                    <a:p>
                      <a:pPr algn="l" defTabSz="457200">
                        <a:lnSpc>
                          <a:spcPts val="2400"/>
                        </a:lnSpc>
                        <a:defRPr sz="1800"/>
                      </a:pPr>
                      <a:r>
                        <a:rPr sz="900" b="1">
                          <a:solidFill>
                            <a:srgbClr val="333333"/>
                          </a:solidFill>
                          <a:latin typeface="Verdana"/>
                          <a:ea typeface="Verdana"/>
                          <a:cs typeface="Verdana"/>
                          <a:sym typeface="Verdana"/>
                        </a:rPr>
                        <a:t>Choice</a:t>
                      </a:r>
                    </a:p>
                  </a:txBody>
                  <a:tcPr marL="50800" marR="50800" marT="33867" marB="33867" horzOverflow="overflow">
                    <a:lnL w="12700">
                      <a:solidFill>
                        <a:srgbClr val="C0C0C0"/>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a:solidFill>
                            <a:schemeClr val="accent5"/>
                          </a:solidFill>
                          <a:uFill>
                            <a:solidFill>
                              <a:schemeClr val="accent5"/>
                            </a:solidFill>
                          </a:uFill>
                          <a:hlinkClick r:id="rId14"/>
                        </a:rPr>
                        <a:t>choice</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700"/>
                        </a:lnSpc>
                        <a:defRPr sz="1800"/>
                      </a:pPr>
                      <a:r>
                        <a:rPr sz="900" b="1"/>
                        <a:t>CNE</a:t>
                      </a:r>
                    </a:p>
                  </a:txBody>
                  <a:tcPr marL="0" marR="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b="1"/>
                      </a:pPr>
                      <a:endParaRPr sz="900"/>
                    </a:p>
                  </a:txBody>
                  <a:tcPr marL="50800" marR="50800" marT="33867" marB="33867" horzOverflow="overflow">
                    <a:lnL w="12700">
                      <a:solidFill>
                        <a:srgbClr val="CCCCCC"/>
                      </a:solidFill>
                      <a:miter lim="400000"/>
                    </a:lnL>
                    <a:lnR w="12700">
                      <a:solidFill>
                        <a:srgbClr val="C0C0C0"/>
                      </a:solidFill>
                      <a:miter lim="400000"/>
                    </a:lnR>
                    <a:lnT w="12700">
                      <a:solidFill>
                        <a:srgbClr val="CCCCCC"/>
                      </a:solidFill>
                      <a:miter lim="400000"/>
                    </a:lnT>
                    <a:lnB w="12700">
                      <a:solidFill>
                        <a:srgbClr val="CCCCCC"/>
                      </a:solidFill>
                      <a:miter lim="400000"/>
                    </a:lnB>
                    <a:solidFill>
                      <a:srgbClr val="FFFFFF"/>
                    </a:solidFill>
                  </a:tcPr>
                </a:tc>
                <a:extLst>
                  <a:ext uri="{0D108BD9-81ED-4DB2-BD59-A6C34878D82A}">
                    <a16:rowId xmlns:a16="http://schemas.microsoft.com/office/drawing/2014/main" val="10013"/>
                  </a:ext>
                </a:extLst>
              </a:tr>
              <a:tr h="194397">
                <a:tc>
                  <a:txBody>
                    <a:bodyPr/>
                    <a:lstStyle/>
                    <a:p>
                      <a:pPr algn="l" defTabSz="457200">
                        <a:lnSpc>
                          <a:spcPts val="2400"/>
                        </a:lnSpc>
                        <a:defRPr sz="1800"/>
                      </a:pPr>
                      <a:r>
                        <a:rPr sz="900" b="1">
                          <a:solidFill>
                            <a:srgbClr val="333333"/>
                          </a:solidFill>
                          <a:latin typeface="Verdana"/>
                          <a:ea typeface="Verdana"/>
                          <a:cs typeface="Verdana"/>
                          <a:sym typeface="Verdana"/>
                        </a:rPr>
                        <a:t>Open Choice</a:t>
                      </a:r>
                    </a:p>
                  </a:txBody>
                  <a:tcPr marL="50800" marR="50800" marT="33867" marB="33867" horzOverflow="overflow">
                    <a:lnL w="12700">
                      <a:solidFill>
                        <a:srgbClr val="C0C0C0"/>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a:solidFill>
                            <a:schemeClr val="accent5"/>
                          </a:solidFill>
                          <a:uFill>
                            <a:solidFill>
                              <a:schemeClr val="accent5"/>
                            </a:solidFill>
                          </a:uFill>
                          <a:hlinkClick r:id="rId15"/>
                        </a:rPr>
                        <a:t>open-choice</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700"/>
                        </a:lnSpc>
                        <a:defRPr sz="1800"/>
                      </a:pPr>
                      <a:r>
                        <a:rPr sz="900" b="1"/>
                        <a:t>CWE</a:t>
                      </a:r>
                    </a:p>
                  </a:txBody>
                  <a:tcPr marL="0" marR="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b="1"/>
                      </a:pPr>
                      <a:endParaRPr sz="900"/>
                    </a:p>
                  </a:txBody>
                  <a:tcPr marL="50800" marR="50800" marT="33867" marB="33867" horzOverflow="overflow">
                    <a:lnL w="12700">
                      <a:solidFill>
                        <a:srgbClr val="CCCCCC"/>
                      </a:solidFill>
                      <a:miter lim="400000"/>
                    </a:lnL>
                    <a:lnR w="12700">
                      <a:solidFill>
                        <a:srgbClr val="C0C0C0"/>
                      </a:solidFill>
                      <a:miter lim="400000"/>
                    </a:lnR>
                    <a:lnT w="12700">
                      <a:solidFill>
                        <a:srgbClr val="CCCCCC"/>
                      </a:solidFill>
                      <a:miter lim="400000"/>
                    </a:lnT>
                    <a:lnB w="12700">
                      <a:solidFill>
                        <a:srgbClr val="CCCCCC"/>
                      </a:solidFill>
                      <a:miter lim="400000"/>
                    </a:lnB>
                    <a:solidFill>
                      <a:srgbClr val="FFFFFF"/>
                    </a:solidFill>
                  </a:tcPr>
                </a:tc>
                <a:extLst>
                  <a:ext uri="{0D108BD9-81ED-4DB2-BD59-A6C34878D82A}">
                    <a16:rowId xmlns:a16="http://schemas.microsoft.com/office/drawing/2014/main" val="10014"/>
                  </a:ext>
                </a:extLst>
              </a:tr>
              <a:tr h="194397">
                <a:tc>
                  <a:txBody>
                    <a:bodyPr/>
                    <a:lstStyle/>
                    <a:p>
                      <a:pPr algn="l" defTabSz="457200">
                        <a:lnSpc>
                          <a:spcPts val="2400"/>
                        </a:lnSpc>
                        <a:defRPr sz="1800"/>
                      </a:pPr>
                      <a:r>
                        <a:rPr sz="900" b="1">
                          <a:solidFill>
                            <a:srgbClr val="333333"/>
                          </a:solidFill>
                          <a:latin typeface="Verdana"/>
                          <a:ea typeface="Verdana"/>
                          <a:cs typeface="Verdana"/>
                          <a:sym typeface="Verdana"/>
                        </a:rPr>
                        <a:t>Attachment</a:t>
                      </a:r>
                    </a:p>
                  </a:txBody>
                  <a:tcPr marL="50800" marR="50800" marT="33867" marB="33867" horzOverflow="overflow">
                    <a:lnL w="12700">
                      <a:solidFill>
                        <a:srgbClr val="C0C0C0"/>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a:solidFill>
                            <a:schemeClr val="accent5"/>
                          </a:solidFill>
                          <a:uFill>
                            <a:solidFill>
                              <a:schemeClr val="accent5"/>
                            </a:solidFill>
                          </a:uFill>
                          <a:hlinkClick r:id="rId16"/>
                        </a:rPr>
                        <a:t>attachment</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700"/>
                        </a:lnSpc>
                        <a:defRPr sz="1800"/>
                      </a:pPr>
                      <a:r>
                        <a:rPr sz="900" b="1"/>
                        <a:t>BIN</a:t>
                      </a:r>
                    </a:p>
                  </a:txBody>
                  <a:tcPr marL="0" marR="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defTabSz="457200">
                        <a:lnSpc>
                          <a:spcPts val="2400"/>
                        </a:lnSpc>
                        <a:defRPr sz="1800"/>
                      </a:pPr>
                      <a:r>
                        <a:rPr sz="900">
                          <a:solidFill>
                            <a:srgbClr val="333333"/>
                          </a:solidFill>
                          <a:latin typeface="Verdana"/>
                          <a:ea typeface="Verdana"/>
                          <a:cs typeface="Verdana"/>
                          <a:sym typeface="Verdana"/>
                        </a:rPr>
                        <a:t>not supported yet</a:t>
                      </a:r>
                    </a:p>
                  </a:txBody>
                  <a:tcPr marL="50800" marR="50800" marT="33867" marB="33867" horzOverflow="overflow">
                    <a:lnL w="12700">
                      <a:solidFill>
                        <a:srgbClr val="CCCCCC"/>
                      </a:solidFill>
                      <a:miter lim="400000"/>
                    </a:lnL>
                    <a:lnR w="12700">
                      <a:solidFill>
                        <a:srgbClr val="C0C0C0"/>
                      </a:solidFill>
                      <a:miter lim="400000"/>
                    </a:lnR>
                    <a:lnT w="12700">
                      <a:solidFill>
                        <a:srgbClr val="CCCCCC"/>
                      </a:solidFill>
                      <a:miter lim="400000"/>
                    </a:lnT>
                    <a:lnB w="12700">
                      <a:solidFill>
                        <a:srgbClr val="CCCCCC"/>
                      </a:solidFill>
                      <a:miter lim="400000"/>
                    </a:lnB>
                    <a:solidFill>
                      <a:srgbClr val="FFFFFF"/>
                    </a:solidFill>
                  </a:tcPr>
                </a:tc>
                <a:extLst>
                  <a:ext uri="{0D108BD9-81ED-4DB2-BD59-A6C34878D82A}">
                    <a16:rowId xmlns:a16="http://schemas.microsoft.com/office/drawing/2014/main" val="10015"/>
                  </a:ext>
                </a:extLst>
              </a:tr>
              <a:tr h="194397">
                <a:tc>
                  <a:txBody>
                    <a:bodyPr/>
                    <a:lstStyle/>
                    <a:p>
                      <a:pPr algn="l" defTabSz="457200">
                        <a:lnSpc>
                          <a:spcPts val="2400"/>
                        </a:lnSpc>
                        <a:defRPr sz="1800"/>
                      </a:pPr>
                      <a:r>
                        <a:rPr sz="900" b="1">
                          <a:solidFill>
                            <a:srgbClr val="333333"/>
                          </a:solidFill>
                          <a:latin typeface="Verdana"/>
                          <a:ea typeface="Verdana"/>
                          <a:cs typeface="Verdana"/>
                          <a:sym typeface="Verdana"/>
                        </a:rPr>
                        <a:t>Reference</a:t>
                      </a:r>
                    </a:p>
                  </a:txBody>
                  <a:tcPr marL="50800" marR="50800" marT="33867" marB="33867" horzOverflow="overflow">
                    <a:lnL w="12700">
                      <a:solidFill>
                        <a:srgbClr val="C0C0C0"/>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a:solidFill>
                            <a:schemeClr val="accent5"/>
                          </a:solidFill>
                          <a:uFill>
                            <a:solidFill>
                              <a:schemeClr val="accent5"/>
                            </a:solidFill>
                          </a:uFill>
                          <a:hlinkClick r:id="rId17"/>
                        </a:rPr>
                        <a:t>reference</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700"/>
                        </a:lnSpc>
                        <a:defRPr sz="1800"/>
                      </a:pPr>
                      <a:r>
                        <a:rPr sz="900" b="1"/>
                        <a:t>-</a:t>
                      </a:r>
                    </a:p>
                  </a:txBody>
                  <a:tcPr marL="0" marR="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b="1"/>
                      </a:pPr>
                      <a:endParaRPr sz="900"/>
                    </a:p>
                  </a:txBody>
                  <a:tcPr marL="50800" marR="50800" marT="33867" marB="33867" horzOverflow="overflow">
                    <a:lnL w="12700">
                      <a:solidFill>
                        <a:srgbClr val="CCCCCC"/>
                      </a:solidFill>
                      <a:miter lim="400000"/>
                    </a:lnL>
                    <a:lnR w="12700">
                      <a:solidFill>
                        <a:srgbClr val="C0C0C0"/>
                      </a:solidFill>
                      <a:miter lim="400000"/>
                    </a:lnR>
                    <a:lnT w="12700">
                      <a:solidFill>
                        <a:srgbClr val="CCCCCC"/>
                      </a:solidFill>
                      <a:miter lim="400000"/>
                    </a:lnT>
                    <a:lnB w="12700">
                      <a:solidFill>
                        <a:srgbClr val="CCCCCC"/>
                      </a:solidFill>
                      <a:miter lim="400000"/>
                    </a:lnB>
                    <a:solidFill>
                      <a:srgbClr val="FFFFFF"/>
                    </a:solidFill>
                  </a:tcPr>
                </a:tc>
                <a:extLst>
                  <a:ext uri="{0D108BD9-81ED-4DB2-BD59-A6C34878D82A}">
                    <a16:rowId xmlns:a16="http://schemas.microsoft.com/office/drawing/2014/main" val="10016"/>
                  </a:ext>
                </a:extLst>
              </a:tr>
              <a:tr h="194397">
                <a:tc>
                  <a:txBody>
                    <a:bodyPr/>
                    <a:lstStyle/>
                    <a:p>
                      <a:pPr algn="l" defTabSz="457200">
                        <a:lnSpc>
                          <a:spcPts val="2400"/>
                        </a:lnSpc>
                        <a:defRPr sz="1800"/>
                      </a:pPr>
                      <a:r>
                        <a:rPr sz="900" b="1">
                          <a:solidFill>
                            <a:srgbClr val="333333"/>
                          </a:solidFill>
                          <a:latin typeface="Verdana"/>
                          <a:ea typeface="Verdana"/>
                          <a:cs typeface="Verdana"/>
                          <a:sym typeface="Verdana"/>
                        </a:rPr>
                        <a:t>Quantity</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tc>
                  <a:txBody>
                    <a:bodyPr/>
                    <a:lstStyle/>
                    <a:p>
                      <a:pPr algn="l" defTabSz="457200">
                        <a:lnSpc>
                          <a:spcPts val="2400"/>
                        </a:lnSpc>
                        <a:defRPr sz="800" b="1" u="sng">
                          <a:solidFill>
                            <a:srgbClr val="0000EE"/>
                          </a:solidFill>
                          <a:latin typeface="Verdana"/>
                          <a:ea typeface="Verdana"/>
                          <a:cs typeface="Verdana"/>
                          <a:sym typeface="Verdana"/>
                        </a:defRPr>
                      </a:pPr>
                      <a:r>
                        <a:rPr sz="900">
                          <a:solidFill>
                            <a:schemeClr val="accent5"/>
                          </a:solidFill>
                          <a:uFill>
                            <a:solidFill>
                              <a:schemeClr val="accent5"/>
                            </a:solidFill>
                          </a:uFill>
                          <a:hlinkClick r:id="rId18"/>
                        </a:rPr>
                        <a:t>quantity</a:t>
                      </a:r>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0C0C0"/>
                      </a:solidFill>
                      <a:miter lim="400000"/>
                    </a:lnB>
                    <a:solidFill>
                      <a:srgbClr val="FFFFFF"/>
                    </a:solidFill>
                  </a:tcPr>
                </a:tc>
                <a:tc>
                  <a:txBody>
                    <a:bodyPr/>
                    <a:lstStyle/>
                    <a:p>
                      <a:pPr algn="l" defTabSz="457200">
                        <a:lnSpc>
                          <a:spcPts val="2700"/>
                        </a:lnSpc>
                        <a:defRPr sz="1800"/>
                      </a:pPr>
                      <a:r>
                        <a:rPr sz="900" b="1" dirty="0"/>
                        <a:t>QTY</a:t>
                      </a:r>
                    </a:p>
                  </a:txBody>
                  <a:tcPr marL="0" marR="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defTabSz="457200">
                        <a:lnSpc>
                          <a:spcPts val="2400"/>
                        </a:lnSpc>
                        <a:defRPr sz="1800"/>
                      </a:pPr>
                      <a:r>
                        <a:rPr sz="900" dirty="0">
                          <a:solidFill>
                            <a:srgbClr val="333333"/>
                          </a:solidFill>
                          <a:latin typeface="Verdana"/>
                          <a:ea typeface="Verdana"/>
                          <a:cs typeface="Verdana"/>
                          <a:sym typeface="Verdana"/>
                        </a:rPr>
                        <a:t>not supported yet</a:t>
                      </a:r>
                    </a:p>
                  </a:txBody>
                  <a:tcPr marL="50800" marR="50800" marT="33867" marB="33867" horzOverflow="overflow">
                    <a:lnL w="12700">
                      <a:solidFill>
                        <a:srgbClr val="CCCCCC"/>
                      </a:solidFill>
                      <a:miter lim="400000"/>
                    </a:lnL>
                    <a:lnR w="12700">
                      <a:solidFill>
                        <a:srgbClr val="C0C0C0"/>
                      </a:solidFill>
                      <a:miter lim="400000"/>
                    </a:lnR>
                    <a:lnT w="12700">
                      <a:solidFill>
                        <a:srgbClr val="CCCCCC"/>
                      </a:solidFill>
                      <a:miter lim="400000"/>
                    </a:lnT>
                    <a:lnB w="12700">
                      <a:solidFill>
                        <a:srgbClr val="C0C0C0"/>
                      </a:solidFill>
                      <a:miter lim="400000"/>
                    </a:lnB>
                    <a:solidFill>
                      <a:srgbClr val="FFFFFF"/>
                    </a:solidFill>
                  </a:tcPr>
                </a:tc>
                <a:extLst>
                  <a:ext uri="{0D108BD9-81ED-4DB2-BD59-A6C34878D82A}">
                    <a16:rowId xmlns:a16="http://schemas.microsoft.com/office/drawing/2014/main" val="10017"/>
                  </a:ext>
                </a:extLst>
              </a:tr>
            </a:tbl>
          </a:graphicData>
        </a:graphic>
      </p:graphicFrame>
    </p:spTree>
    <p:extLst>
      <p:ext uri="{BB962C8B-B14F-4D97-AF65-F5344CB8AC3E}">
        <p14:creationId xmlns:p14="http://schemas.microsoft.com/office/powerpoint/2010/main" val="7068895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Additional Data Types in LHC-Forms"/>
          <p:cNvSpPr txBox="1">
            <a:spLocks noGrp="1"/>
          </p:cNvSpPr>
          <p:nvPr>
            <p:ph type="title"/>
          </p:nvPr>
        </p:nvSpPr>
        <p:spPr>
          <a:prstGeom prst="rect">
            <a:avLst/>
          </a:prstGeom>
        </p:spPr>
        <p:txBody>
          <a:bodyPr/>
          <a:lstStyle/>
          <a:p>
            <a:r>
              <a:t>Additional Data Types in LHC-Forms</a:t>
            </a:r>
          </a:p>
        </p:txBody>
      </p:sp>
      <p:graphicFrame>
        <p:nvGraphicFramePr>
          <p:cNvPr id="462" name="Table"/>
          <p:cNvGraphicFramePr/>
          <p:nvPr>
            <p:extLst>
              <p:ext uri="{D42A27DB-BD31-4B8C-83A1-F6EECF244321}">
                <p14:modId xmlns:p14="http://schemas.microsoft.com/office/powerpoint/2010/main" val="2515396651"/>
              </p:ext>
            </p:extLst>
          </p:nvPr>
        </p:nvGraphicFramePr>
        <p:xfrm>
          <a:off x="1196109" y="1410854"/>
          <a:ext cx="8957467" cy="5147736"/>
        </p:xfrm>
        <a:graphic>
          <a:graphicData uri="http://schemas.openxmlformats.org/drawingml/2006/table">
            <a:tbl>
              <a:tblPr/>
              <a:tblGrid>
                <a:gridCol w="2212512">
                  <a:extLst>
                    <a:ext uri="{9D8B030D-6E8A-4147-A177-3AD203B41FA5}">
                      <a16:colId xmlns:a16="http://schemas.microsoft.com/office/drawing/2014/main" val="20000"/>
                    </a:ext>
                  </a:extLst>
                </a:gridCol>
                <a:gridCol w="1275952">
                  <a:extLst>
                    <a:ext uri="{9D8B030D-6E8A-4147-A177-3AD203B41FA5}">
                      <a16:colId xmlns:a16="http://schemas.microsoft.com/office/drawing/2014/main" val="20001"/>
                    </a:ext>
                  </a:extLst>
                </a:gridCol>
                <a:gridCol w="2857367">
                  <a:extLst>
                    <a:ext uri="{9D8B030D-6E8A-4147-A177-3AD203B41FA5}">
                      <a16:colId xmlns:a16="http://schemas.microsoft.com/office/drawing/2014/main" val="20002"/>
                    </a:ext>
                  </a:extLst>
                </a:gridCol>
                <a:gridCol w="2611636">
                  <a:extLst>
                    <a:ext uri="{9D8B030D-6E8A-4147-A177-3AD203B41FA5}">
                      <a16:colId xmlns:a16="http://schemas.microsoft.com/office/drawing/2014/main" val="20003"/>
                    </a:ext>
                  </a:extLst>
                </a:gridCol>
              </a:tblGrid>
              <a:tr h="643467">
                <a:tc>
                  <a:txBody>
                    <a:bodyPr/>
                    <a:lstStyle/>
                    <a:p>
                      <a:pPr algn="l" defTabSz="457200">
                        <a:lnSpc>
                          <a:spcPts val="3400"/>
                        </a:lnSpc>
                        <a:defRPr sz="1800"/>
                      </a:pPr>
                      <a:r>
                        <a:rPr sz="2100" b="1"/>
                        <a:t>Data Types</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sz="1700" b="1"/>
                      </a:pPr>
                      <a:endParaRPr sz="2300"/>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defTabSz="457200">
                        <a:lnSpc>
                          <a:spcPts val="3400"/>
                        </a:lnSpc>
                        <a:defRPr sz="1800"/>
                      </a:pPr>
                      <a:r>
                        <a:rPr sz="2100" b="1"/>
                        <a:t>LHC-Forms dataType</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sz="1700"/>
                      </a:pPr>
                      <a:endParaRPr sz="2300"/>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extLst>
                  <a:ext uri="{0D108BD9-81ED-4DB2-BD59-A6C34878D82A}">
                    <a16:rowId xmlns:a16="http://schemas.microsoft.com/office/drawing/2014/main" val="10000"/>
                  </a:ext>
                </a:extLst>
              </a:tr>
              <a:tr h="643467">
                <a:tc>
                  <a:txBody>
                    <a:bodyPr/>
                    <a:lstStyle/>
                    <a:p>
                      <a:pPr algn="l" defTabSz="457200">
                        <a:lnSpc>
                          <a:spcPts val="3400"/>
                        </a:lnSpc>
                        <a:defRPr sz="1800"/>
                      </a:pPr>
                      <a:r>
                        <a:rPr sz="2100"/>
                        <a:t>Numeric Range</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sz="1700"/>
                      </a:pPr>
                      <a:endParaRPr sz="2300"/>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defTabSz="457200">
                        <a:lnSpc>
                          <a:spcPts val="3400"/>
                        </a:lnSpc>
                        <a:defRPr sz="1800"/>
                      </a:pPr>
                      <a:r>
                        <a:rPr sz="2100" b="1"/>
                        <a:t>NR</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sz="1700"/>
                      </a:pPr>
                      <a:endParaRPr sz="2300"/>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extLst>
                  <a:ext uri="{0D108BD9-81ED-4DB2-BD59-A6C34878D82A}">
                    <a16:rowId xmlns:a16="http://schemas.microsoft.com/office/drawing/2014/main" val="10001"/>
                  </a:ext>
                </a:extLst>
              </a:tr>
              <a:tr h="643467">
                <a:tc>
                  <a:txBody>
                    <a:bodyPr/>
                    <a:lstStyle/>
                    <a:p>
                      <a:pPr algn="l" defTabSz="457200">
                        <a:lnSpc>
                          <a:spcPts val="3400"/>
                        </a:lnSpc>
                        <a:defRPr sz="1800"/>
                      </a:pPr>
                      <a:r>
                        <a:rPr sz="2100"/>
                        <a:t>Date - Year</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sz="1700"/>
                      </a:pPr>
                      <a:endParaRPr sz="2300"/>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defTabSz="457200">
                        <a:lnSpc>
                          <a:spcPts val="3400"/>
                        </a:lnSpc>
                        <a:defRPr sz="1800"/>
                      </a:pPr>
                      <a:r>
                        <a:rPr sz="2100" b="1" dirty="0"/>
                        <a:t>YEAR</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sz="1700"/>
                      </a:pPr>
                      <a:endParaRPr sz="2300"/>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extLst>
                  <a:ext uri="{0D108BD9-81ED-4DB2-BD59-A6C34878D82A}">
                    <a16:rowId xmlns:a16="http://schemas.microsoft.com/office/drawing/2014/main" val="10002"/>
                  </a:ext>
                </a:extLst>
              </a:tr>
              <a:tr h="643467">
                <a:tc>
                  <a:txBody>
                    <a:bodyPr/>
                    <a:lstStyle/>
                    <a:p>
                      <a:pPr algn="l" defTabSz="457200">
                        <a:lnSpc>
                          <a:spcPts val="3400"/>
                        </a:lnSpc>
                        <a:defRPr sz="1800"/>
                      </a:pPr>
                      <a:r>
                        <a:rPr sz="2100"/>
                        <a:t>Date - Month</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sz="1700"/>
                      </a:pPr>
                      <a:endParaRPr sz="2300"/>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defTabSz="457200">
                        <a:lnSpc>
                          <a:spcPts val="3400"/>
                        </a:lnSpc>
                        <a:defRPr sz="1800"/>
                      </a:pPr>
                      <a:r>
                        <a:rPr sz="2100" b="1"/>
                        <a:t>MONTH</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sz="1700"/>
                      </a:pPr>
                      <a:endParaRPr sz="2300"/>
                    </a:p>
                  </a:txBody>
                  <a:tcPr marL="50800" marR="50800" marT="33867" marB="33867"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solidFill>
                      <a:srgbClr val="FFFFFF"/>
                    </a:solidFill>
                  </a:tcPr>
                </a:tc>
                <a:extLst>
                  <a:ext uri="{0D108BD9-81ED-4DB2-BD59-A6C34878D82A}">
                    <a16:rowId xmlns:a16="http://schemas.microsoft.com/office/drawing/2014/main" val="10003"/>
                  </a:ext>
                </a:extLst>
              </a:tr>
              <a:tr h="643467">
                <a:tc>
                  <a:txBody>
                    <a:bodyPr/>
                    <a:lstStyle/>
                    <a:p>
                      <a:pPr algn="l" defTabSz="457200">
                        <a:lnSpc>
                          <a:spcPts val="3400"/>
                        </a:lnSpc>
                        <a:defRPr sz="1800"/>
                      </a:pPr>
                      <a:r>
                        <a:rPr sz="2100"/>
                        <a:t>Date - Day</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sz="1700"/>
                      </a:pPr>
                      <a:endParaRPr sz="2300"/>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defTabSz="457200">
                        <a:lnSpc>
                          <a:spcPts val="3400"/>
                        </a:lnSpc>
                        <a:defRPr sz="1800"/>
                      </a:pPr>
                      <a:r>
                        <a:rPr sz="2100" b="1"/>
                        <a:t>DAY</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sz="1700"/>
                      </a:pPr>
                      <a:endParaRPr sz="2300"/>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extLst>
                  <a:ext uri="{0D108BD9-81ED-4DB2-BD59-A6C34878D82A}">
                    <a16:rowId xmlns:a16="http://schemas.microsoft.com/office/drawing/2014/main" val="10004"/>
                  </a:ext>
                </a:extLst>
              </a:tr>
              <a:tr h="643467">
                <a:tc>
                  <a:txBody>
                    <a:bodyPr/>
                    <a:lstStyle/>
                    <a:p>
                      <a:pPr algn="l" defTabSz="457200">
                        <a:lnSpc>
                          <a:spcPts val="3400"/>
                        </a:lnSpc>
                        <a:defRPr sz="1800"/>
                      </a:pPr>
                      <a:r>
                        <a:rPr sz="2100"/>
                        <a:t>Email</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sz="1700"/>
                      </a:pPr>
                      <a:endParaRPr sz="2300"/>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defTabSz="457200">
                        <a:lnSpc>
                          <a:spcPts val="3400"/>
                        </a:lnSpc>
                        <a:defRPr sz="1800"/>
                      </a:pPr>
                      <a:r>
                        <a:rPr sz="2100" b="1"/>
                        <a:t>EAMIL</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sz="1700"/>
                      </a:pPr>
                      <a:endParaRPr sz="2300"/>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extLst>
                  <a:ext uri="{0D108BD9-81ED-4DB2-BD59-A6C34878D82A}">
                    <a16:rowId xmlns:a16="http://schemas.microsoft.com/office/drawing/2014/main" val="10005"/>
                  </a:ext>
                </a:extLst>
              </a:tr>
              <a:tr h="643467">
                <a:tc>
                  <a:txBody>
                    <a:bodyPr/>
                    <a:lstStyle/>
                    <a:p>
                      <a:pPr algn="l" defTabSz="457200">
                        <a:lnSpc>
                          <a:spcPts val="3400"/>
                        </a:lnSpc>
                        <a:defRPr sz="1800"/>
                      </a:pPr>
                      <a:r>
                        <a:rPr sz="2100"/>
                        <a:t>Phone</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sz="1700"/>
                      </a:pPr>
                      <a:endParaRPr sz="2300"/>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defTabSz="457200">
                        <a:lnSpc>
                          <a:spcPts val="3400"/>
                        </a:lnSpc>
                        <a:defRPr sz="1800"/>
                      </a:pPr>
                      <a:r>
                        <a:rPr sz="2100" b="1"/>
                        <a:t>PHONE</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sz="1700"/>
                      </a:pPr>
                      <a:endParaRPr sz="2300"/>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extLst>
                  <a:ext uri="{0D108BD9-81ED-4DB2-BD59-A6C34878D82A}">
                    <a16:rowId xmlns:a16="http://schemas.microsoft.com/office/drawing/2014/main" val="10006"/>
                  </a:ext>
                </a:extLst>
              </a:tr>
              <a:tr h="643467">
                <a:tc>
                  <a:txBody>
                    <a:bodyPr/>
                    <a:lstStyle/>
                    <a:p>
                      <a:pPr algn="l" defTabSz="457200">
                        <a:lnSpc>
                          <a:spcPts val="3400"/>
                        </a:lnSpc>
                        <a:defRPr sz="1800"/>
                      </a:pPr>
                      <a:r>
                        <a:rPr sz="2100"/>
                        <a:t>Ratio</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a:defRPr sz="1700"/>
                      </a:pPr>
                      <a:endParaRPr sz="2300"/>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defTabSz="457200">
                        <a:lnSpc>
                          <a:spcPts val="3400"/>
                        </a:lnSpc>
                        <a:defRPr sz="1800"/>
                      </a:pPr>
                      <a:r>
                        <a:rPr sz="2100" b="1"/>
                        <a:t>RTO</a:t>
                      </a:r>
                    </a:p>
                  </a:txBody>
                  <a:tcPr marL="50800" marR="50800" marT="33867" marB="33867" anchor="b" horzOverflow="overflow">
                    <a:lnL w="12700">
                      <a:solidFill>
                        <a:srgbClr val="CCCCCC"/>
                      </a:solidFill>
                      <a:miter lim="400000"/>
                    </a:lnL>
                    <a:lnR w="12700">
                      <a:solidFill>
                        <a:srgbClr val="CCCCCC"/>
                      </a:solidFill>
                      <a:miter lim="400000"/>
                    </a:lnR>
                    <a:lnT w="12700">
                      <a:solidFill>
                        <a:srgbClr val="CCCCCC"/>
                      </a:solidFill>
                      <a:miter lim="400000"/>
                    </a:lnT>
                    <a:lnB w="12700">
                      <a:solidFill>
                        <a:srgbClr val="CCCCCC"/>
                      </a:solidFill>
                      <a:miter lim="400000"/>
                    </a:lnB>
                  </a:tcPr>
                </a:tc>
                <a:tc>
                  <a:txBody>
                    <a:bodyPr/>
                    <a:lstStyle/>
                    <a:p>
                      <a:pPr algn="l" defTabSz="457200">
                        <a:lnSpc>
                          <a:spcPts val="3300"/>
                        </a:lnSpc>
                        <a:defRPr sz="1800"/>
                      </a:pPr>
                      <a:r>
                        <a:rPr sz="2000" dirty="0">
                          <a:solidFill>
                            <a:srgbClr val="333333"/>
                          </a:solidFill>
                          <a:latin typeface="Verdana"/>
                          <a:ea typeface="Verdana"/>
                          <a:cs typeface="Verdana"/>
                          <a:sym typeface="Verdana"/>
                        </a:rPr>
                        <a:t>not supported yet</a:t>
                      </a:r>
                    </a:p>
                  </a:txBody>
                  <a:tcPr marL="0" marR="0" marT="33867" marB="33867" horzOverflow="overflow">
                    <a:lnL w="12700">
                      <a:solidFill>
                        <a:srgbClr val="CCCCCC"/>
                      </a:solidFill>
                      <a:miter lim="400000"/>
                    </a:lnL>
                    <a:lnR w="12700">
                      <a:solidFill>
                        <a:srgbClr val="C0C0C0"/>
                      </a:solidFill>
                      <a:miter lim="400000"/>
                    </a:lnR>
                    <a:lnT w="12700">
                      <a:solidFill>
                        <a:srgbClr val="CCCCCC"/>
                      </a:solidFill>
                      <a:miter lim="400000"/>
                    </a:lnT>
                    <a:lnB w="12700">
                      <a:solidFill>
                        <a:srgbClr val="C0C0C0"/>
                      </a:solidFill>
                      <a:miter lim="400000"/>
                    </a:lnB>
                    <a:solidFill>
                      <a:srgbClr val="FFFFFF"/>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379004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Title 1"/>
          <p:cNvSpPr txBox="1">
            <a:spLocks noGrp="1"/>
          </p:cNvSpPr>
          <p:nvPr>
            <p:ph type="title"/>
          </p:nvPr>
        </p:nvSpPr>
        <p:spPr>
          <a:xfrm>
            <a:off x="914400" y="2895601"/>
            <a:ext cx="10363200" cy="1361999"/>
          </a:xfrm>
          <a:prstGeom prst="rect">
            <a:avLst/>
          </a:prstGeom>
        </p:spPr>
        <p:txBody>
          <a:bodyPr/>
          <a:lstStyle/>
          <a:p>
            <a:r>
              <a:t>LHC-Forms Advanced Features</a:t>
            </a:r>
          </a:p>
        </p:txBody>
      </p:sp>
    </p:spTree>
    <p:extLst>
      <p:ext uri="{BB962C8B-B14F-4D97-AF65-F5344CB8AC3E}">
        <p14:creationId xmlns:p14="http://schemas.microsoft.com/office/powerpoint/2010/main" val="1780183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Advanced Features  </a:t>
            </a:r>
          </a:p>
        </p:txBody>
      </p:sp>
      <p:sp>
        <p:nvSpPr>
          <p:cNvPr id="467" name="Shape 228"/>
          <p:cNvSpPr txBox="1">
            <a:spLocks noGrp="1"/>
          </p:cNvSpPr>
          <p:nvPr>
            <p:ph type="body" idx="1"/>
          </p:nvPr>
        </p:nvSpPr>
        <p:spPr>
          <a:prstGeom prst="rect">
            <a:avLst/>
          </a:prstGeom>
        </p:spPr>
        <p:txBody>
          <a:bodyPr wrap="square" lIns="45700" tIns="45700" rIns="45700" bIns="45700" anchor="t" anchorCtr="0"/>
          <a:lstStyle/>
          <a:p>
            <a:pPr marL="423323" indent="-186262">
              <a:spcBef>
                <a:spcPts val="0"/>
              </a:spcBef>
              <a:defRPr u="sng">
                <a:solidFill>
                  <a:srgbClr val="0000FF"/>
                </a:solidFill>
              </a:defRPr>
            </a:pPr>
            <a:r>
              <a:rPr>
                <a:solidFill>
                  <a:schemeClr val="accent5"/>
                </a:solidFill>
                <a:uFill>
                  <a:solidFill>
                    <a:schemeClr val="accent5"/>
                  </a:solidFill>
                </a:uFill>
                <a:hlinkClick r:id="rId3"/>
              </a:rPr>
              <a:t>http://lhncbc.github.io/lforms/demos.html</a:t>
            </a:r>
          </a:p>
          <a:p>
            <a:pPr marL="1151438" lvl="1" indent="-457189">
              <a:spcBef>
                <a:spcPts val="0"/>
              </a:spcBef>
              <a:defRPr sz="1800"/>
            </a:pPr>
            <a:r>
              <a:t>Repeats</a:t>
            </a:r>
          </a:p>
          <a:p>
            <a:pPr marL="1151438" lvl="1" indent="-457189">
              <a:spcBef>
                <a:spcPts val="0"/>
              </a:spcBef>
              <a:defRPr sz="1800"/>
            </a:pPr>
            <a:r>
              <a:t>Skip Logic               </a:t>
            </a:r>
          </a:p>
          <a:p>
            <a:pPr marL="1151438" lvl="1" indent="-457189">
              <a:spcBef>
                <a:spcPts val="0"/>
              </a:spcBef>
              <a:defRPr sz="1800"/>
            </a:pPr>
            <a:r>
              <a:t>Formula/calculationMethod</a:t>
            </a:r>
          </a:p>
          <a:p>
            <a:pPr marL="1151438" lvl="1" indent="-457189">
              <a:spcBef>
                <a:spcPts val="0"/>
              </a:spcBef>
              <a:defRPr sz="1800"/>
            </a:pPr>
            <a:r>
              <a:t>Restriction/validation</a:t>
            </a:r>
          </a:p>
          <a:p>
            <a:pPr marL="1151438" lvl="1" indent="-457189">
              <a:spcBef>
                <a:spcPts val="0"/>
              </a:spcBef>
              <a:defRPr sz="1800"/>
            </a:pPr>
            <a:r>
              <a:t>dataControl              </a:t>
            </a:r>
          </a:p>
          <a:p>
            <a:pPr marL="1151438" lvl="1" indent="-457189">
              <a:spcBef>
                <a:spcPts val="0"/>
              </a:spcBef>
              <a:defRPr sz="1800"/>
            </a:pPr>
            <a:r>
              <a:t>displayControl</a:t>
            </a:r>
          </a:p>
          <a:p>
            <a:pPr marL="1151438" lvl="1" indent="-457189">
              <a:spcBef>
                <a:spcPts val="0"/>
              </a:spcBef>
              <a:defRPr sz="1800"/>
            </a:pPr>
            <a:r>
              <a:t>Autocomplete --Search field &amp; Answer list </a:t>
            </a:r>
          </a:p>
          <a:p>
            <a:pPr marL="1151438" lvl="1" indent="-457189">
              <a:spcBef>
                <a:spcPts val="0"/>
              </a:spcBef>
              <a:defRPr sz="1800"/>
            </a:pPr>
            <a:r>
              <a:t>template &amp; templateOptions      </a:t>
            </a:r>
          </a:p>
        </p:txBody>
      </p:sp>
      <p:sp>
        <p:nvSpPr>
          <p:cNvPr id="468"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Tree>
    <p:extLst>
      <p:ext uri="{BB962C8B-B14F-4D97-AF65-F5344CB8AC3E}">
        <p14:creationId xmlns:p14="http://schemas.microsoft.com/office/powerpoint/2010/main" val="4055668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Repeats (1)</a:t>
            </a:r>
          </a:p>
        </p:txBody>
      </p:sp>
      <p:sp>
        <p:nvSpPr>
          <p:cNvPr id="473"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474" name="TextBox 2"/>
          <p:cNvSpPr txBox="1"/>
          <p:nvPr/>
        </p:nvSpPr>
        <p:spPr>
          <a:xfrm>
            <a:off x="6995577" y="1690724"/>
            <a:ext cx="3987303" cy="666977"/>
          </a:xfrm>
          <a:prstGeom prst="rect">
            <a:avLst/>
          </a:prstGeom>
          <a:ln w="12700">
            <a:miter lim="400000"/>
          </a:ln>
          <a:extLst>
            <a:ext uri="{C572A759-6A51-4108-AA02-DFA0A04FC94B}">
              <ma14:wrappingTextBoxFlag xmlns="" xmlns:ma14="http://schemas.microsoft.com/office/mac/drawingml/2011/main" val="1"/>
            </a:ext>
          </a:extLst>
        </p:spPr>
        <p:txBody>
          <a:bodyPr lIns="60959" rIns="60959">
            <a:spAutoFit/>
          </a:bodyPr>
          <a:lstStyle>
            <a:lvl1pPr marL="285750" indent="-285750">
              <a:buSzPct val="100000"/>
              <a:buFont typeface="Arial"/>
              <a:buChar char="•"/>
            </a:lvl1pPr>
          </a:lstStyle>
          <a:p>
            <a:r>
              <a:rPr sz="1867"/>
              <a:t>A section or an item could have multiple instances on the form.</a:t>
            </a:r>
          </a:p>
        </p:txBody>
      </p:sp>
      <p:pic>
        <p:nvPicPr>
          <p:cNvPr id="475" name="Picture 3" descr="Picture 3"/>
          <p:cNvPicPr>
            <a:picLocks noChangeAspect="1"/>
          </p:cNvPicPr>
          <p:nvPr/>
        </p:nvPicPr>
        <p:blipFill>
          <a:blip r:embed="rId2">
            <a:extLst/>
          </a:blip>
          <a:stretch>
            <a:fillRect/>
          </a:stretch>
        </p:blipFill>
        <p:spPr>
          <a:xfrm>
            <a:off x="789843" y="1690725"/>
            <a:ext cx="5938408" cy="3810793"/>
          </a:xfrm>
          <a:prstGeom prst="rect">
            <a:avLst/>
          </a:prstGeom>
          <a:ln w="12700">
            <a:miter lim="400000"/>
          </a:ln>
        </p:spPr>
      </p:pic>
    </p:spTree>
    <p:extLst>
      <p:ext uri="{BB962C8B-B14F-4D97-AF65-F5344CB8AC3E}">
        <p14:creationId xmlns:p14="http://schemas.microsoft.com/office/powerpoint/2010/main" val="34689158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Repeats (2)</a:t>
            </a:r>
          </a:p>
        </p:txBody>
      </p:sp>
      <p:sp>
        <p:nvSpPr>
          <p:cNvPr id="478"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479" name="Text Placeholder 1"/>
          <p:cNvSpPr txBox="1">
            <a:spLocks noGrp="1"/>
          </p:cNvSpPr>
          <p:nvPr>
            <p:ph type="body" sz="quarter" idx="1"/>
          </p:nvPr>
        </p:nvSpPr>
        <p:spPr>
          <a:xfrm>
            <a:off x="838199" y="2743176"/>
            <a:ext cx="8265087" cy="1477329"/>
          </a:xfrm>
          <a:prstGeom prst="rect">
            <a:avLst/>
          </a:prstGeom>
          <a:solidFill>
            <a:srgbClr val="262E3D"/>
          </a:solidFill>
        </p:spPr>
        <p:txBody>
          <a:bodyPr wrap="square" lIns="0" tIns="0" rIns="0" bIns="0" anchor="ctr" anchorCtr="0"/>
          <a:lstStyle/>
          <a:p>
            <a:pPr marL="0" indent="0" defTabSz="1109444">
              <a:lnSpc>
                <a:spcPct val="100000"/>
              </a:lnSpc>
              <a:spcBef>
                <a:spcPts val="0"/>
              </a:spcBef>
              <a:buSzTx/>
              <a:buNone/>
              <a:defRPr sz="2184">
                <a:solidFill>
                  <a:srgbClr val="A8D86D"/>
                </a:solidFill>
                <a:latin typeface="Arial Unicode MS"/>
                <a:ea typeface="Arial Unicode MS"/>
                <a:cs typeface="Arial Unicode MS"/>
                <a:sym typeface="Arial Unicode MS"/>
              </a:defRPr>
            </a:pPr>
            <a:r>
              <a:t>{</a:t>
            </a:r>
          </a:p>
          <a:p>
            <a:pPr marL="0" indent="0" defTabSz="1109444">
              <a:lnSpc>
                <a:spcPct val="100000"/>
              </a:lnSpc>
              <a:spcBef>
                <a:spcPts val="0"/>
              </a:spcBef>
              <a:buSzTx/>
              <a:buNone/>
              <a:defRPr sz="2184">
                <a:solidFill>
                  <a:srgbClr val="A8D86D"/>
                </a:solidFill>
                <a:latin typeface="Arial Unicode MS"/>
                <a:ea typeface="Arial Unicode MS"/>
                <a:cs typeface="Arial Unicode MS"/>
                <a:sym typeface="Arial Unicode MS"/>
              </a:defRPr>
            </a:pPr>
            <a:r>
              <a:t>    questionCardinality": {"min": "1", "max": "</a:t>
            </a:r>
            <a:r>
              <a:rPr>
                <a:solidFill>
                  <a:srgbClr val="FFFFFF"/>
                </a:solidFill>
              </a:rPr>
              <a:t>*</a:t>
            </a:r>
            <a:r>
              <a:t>"}</a:t>
            </a:r>
          </a:p>
          <a:p>
            <a:pPr marL="0" indent="0" defTabSz="1109444">
              <a:lnSpc>
                <a:spcPct val="100000"/>
              </a:lnSpc>
              <a:spcBef>
                <a:spcPts val="0"/>
              </a:spcBef>
              <a:buSzTx/>
              <a:buNone/>
              <a:defRPr sz="2184">
                <a:solidFill>
                  <a:srgbClr val="A8D86D"/>
                </a:solidFill>
                <a:latin typeface="Arial Unicode MS"/>
                <a:ea typeface="Arial Unicode MS"/>
                <a:cs typeface="Arial Unicode MS"/>
                <a:sym typeface="Arial Unicode MS"/>
              </a:defRPr>
            </a:pPr>
            <a:r>
              <a:t>} </a:t>
            </a:r>
          </a:p>
        </p:txBody>
      </p:sp>
    </p:spTree>
    <p:extLst>
      <p:ext uri="{BB962C8B-B14F-4D97-AF65-F5344CB8AC3E}">
        <p14:creationId xmlns:p14="http://schemas.microsoft.com/office/powerpoint/2010/main" val="1456943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325562" y="742950"/>
            <a:ext cx="9134475" cy="6115050"/>
          </a:xfrm>
          <a:prstGeom prst="rect">
            <a:avLst/>
          </a:prstGeom>
        </p:spPr>
      </p:pic>
      <p:sp>
        <p:nvSpPr>
          <p:cNvPr id="2" name="Text Placeholder 1"/>
          <p:cNvSpPr>
            <a:spLocks noGrp="1"/>
          </p:cNvSpPr>
          <p:nvPr>
            <p:ph type="body" idx="1"/>
          </p:nvPr>
        </p:nvSpPr>
        <p:spPr/>
        <p:txBody>
          <a:bodyPr/>
          <a:lstStyle/>
          <a:p>
            <a:endParaRPr lang="en-US" dirty="0"/>
          </a:p>
        </p:txBody>
      </p:sp>
      <p:sp>
        <p:nvSpPr>
          <p:cNvPr id="3" name="Title 2"/>
          <p:cNvSpPr>
            <a:spLocks noGrp="1"/>
          </p:cNvSpPr>
          <p:nvPr>
            <p:ph type="title"/>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ct val="25000"/>
              <a:buFont typeface="Times"/>
              <a:buNone/>
            </a:pPr>
            <a:fld id="{00000000-1234-1234-1234-123412341234}" type="slidenum">
              <a:rPr lang="en-US" sz="1200" b="0" i="0" u="none" strike="noStrike" cap="none" smtClean="0">
                <a:solidFill>
                  <a:srgbClr val="000000"/>
                </a:solidFill>
                <a:latin typeface="Times"/>
                <a:ea typeface="Times"/>
                <a:cs typeface="Times"/>
                <a:sym typeface="Times"/>
              </a:rPr>
              <a:t>9</a:t>
            </a:fld>
            <a:endParaRPr lang="en-US" sz="1200" b="0" i="0" u="none" strike="noStrike" cap="none">
              <a:solidFill>
                <a:srgbClr val="000000"/>
              </a:solidFill>
              <a:latin typeface="Times"/>
              <a:ea typeface="Times"/>
              <a:cs typeface="Times"/>
              <a:sym typeface="Times"/>
            </a:endParaRPr>
          </a:p>
        </p:txBody>
      </p:sp>
    </p:spTree>
    <p:extLst>
      <p:ext uri="{BB962C8B-B14F-4D97-AF65-F5344CB8AC3E}">
        <p14:creationId xmlns:p14="http://schemas.microsoft.com/office/powerpoint/2010/main" val="110405093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Skip Logic (1)</a:t>
            </a:r>
          </a:p>
        </p:txBody>
      </p:sp>
      <p:sp>
        <p:nvSpPr>
          <p:cNvPr id="482"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483" name="TextBox 2"/>
          <p:cNvSpPr txBox="1"/>
          <p:nvPr/>
        </p:nvSpPr>
        <p:spPr>
          <a:xfrm>
            <a:off x="6995577" y="1690725"/>
            <a:ext cx="3987303" cy="2389950"/>
          </a:xfrm>
          <a:prstGeom prst="rect">
            <a:avLst/>
          </a:prstGeom>
          <a:ln w="12700">
            <a:miter lim="400000"/>
          </a:ln>
          <a:extLst>
            <a:ext uri="{C572A759-6A51-4108-AA02-DFA0A04FC94B}">
              <ma14:wrappingTextBoxFlag xmlns="" xmlns:ma14="http://schemas.microsoft.com/office/mac/drawingml/2011/main" val="1"/>
            </a:ext>
          </a:extLst>
        </p:spPr>
        <p:txBody>
          <a:bodyPr lIns="60959" rIns="60959">
            <a:spAutoFit/>
          </a:bodyPr>
          <a:lstStyle/>
          <a:p>
            <a:pPr marL="380990" indent="-380990">
              <a:buSzPct val="100000"/>
              <a:buFont typeface="Arial"/>
              <a:buChar char="•"/>
              <a:defRPr sz="1600"/>
            </a:pPr>
            <a:r>
              <a:rPr sz="2133"/>
              <a:t>A feature that controls if an item or a section is shown on a form based on the current values of other items.</a:t>
            </a:r>
          </a:p>
          <a:p>
            <a:pPr marL="380990" indent="-380990">
              <a:buSzPct val="100000"/>
              <a:buFont typeface="Arial"/>
              <a:buChar char="•"/>
              <a:defRPr sz="1600"/>
            </a:pPr>
            <a:r>
              <a:rPr sz="2133"/>
              <a:t>Support &lt;, &gt;, =, &gt;=, &lt;=</a:t>
            </a:r>
          </a:p>
          <a:p>
            <a:pPr marL="380990" indent="-380990">
              <a:buSzPct val="100000"/>
              <a:buFont typeface="Arial"/>
              <a:buChar char="•"/>
              <a:defRPr sz="1600"/>
            </a:pPr>
            <a:r>
              <a:rPr sz="2133"/>
              <a:t>Support AND, ANY</a:t>
            </a:r>
          </a:p>
        </p:txBody>
      </p:sp>
      <p:pic>
        <p:nvPicPr>
          <p:cNvPr id="484" name="Picture 7" descr="Picture 7"/>
          <p:cNvPicPr>
            <a:picLocks noChangeAspect="1"/>
          </p:cNvPicPr>
          <p:nvPr/>
        </p:nvPicPr>
        <p:blipFill>
          <a:blip r:embed="rId3">
            <a:extLst/>
          </a:blip>
          <a:stretch>
            <a:fillRect/>
          </a:stretch>
        </p:blipFill>
        <p:spPr>
          <a:xfrm>
            <a:off x="838201" y="1406027"/>
            <a:ext cx="6157377" cy="3994728"/>
          </a:xfrm>
          <a:prstGeom prst="rect">
            <a:avLst/>
          </a:prstGeom>
          <a:ln w="12700">
            <a:miter lim="400000"/>
          </a:ln>
        </p:spPr>
      </p:pic>
    </p:spTree>
    <p:extLst>
      <p:ext uri="{BB962C8B-B14F-4D97-AF65-F5344CB8AC3E}">
        <p14:creationId xmlns:p14="http://schemas.microsoft.com/office/powerpoint/2010/main" val="13734136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Skip Logic (2)</a:t>
            </a:r>
          </a:p>
        </p:txBody>
      </p:sp>
      <p:sp>
        <p:nvSpPr>
          <p:cNvPr id="489"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490" name="Rectangle 1"/>
          <p:cNvSpPr/>
          <p:nvPr/>
        </p:nvSpPr>
        <p:spPr>
          <a:xfrm>
            <a:off x="1158741" y="1578800"/>
            <a:ext cx="9632692" cy="4595232"/>
          </a:xfrm>
          <a:prstGeom prst="rect">
            <a:avLst/>
          </a:prstGeom>
          <a:solidFill>
            <a:srgbClr val="262E3D"/>
          </a:solidFill>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a:defRPr sz="1600">
                <a:solidFill>
                  <a:srgbClr val="A8D86D"/>
                </a:solidFill>
                <a:latin typeface="Arial Unicode MS"/>
                <a:ea typeface="Arial Unicode MS"/>
                <a:cs typeface="Arial Unicode MS"/>
                <a:sym typeface="Arial Unicode MS"/>
              </a:defRPr>
            </a:pPr>
            <a:r>
              <a:rPr sz="2133"/>
              <a:t>// skip logic, with logic ALL</a:t>
            </a:r>
          </a:p>
          <a:p>
            <a:pPr>
              <a:defRPr sz="1600">
                <a:solidFill>
                  <a:srgbClr val="A8D86D"/>
                </a:solidFill>
                <a:latin typeface="Arial Unicode MS"/>
                <a:ea typeface="Arial Unicode MS"/>
                <a:cs typeface="Arial Unicode MS"/>
                <a:sym typeface="Arial Unicode MS"/>
              </a:defRPr>
            </a:pPr>
            <a:r>
              <a:rPr sz="2133"/>
              <a:t>{ "questionCode": "</a:t>
            </a:r>
            <a:r>
              <a:rPr sz="2133">
                <a:solidFill>
                  <a:srgbClr val="FFFFFF"/>
                </a:solidFill>
              </a:rPr>
              <a:t>slALLSource1</a:t>
            </a:r>
            <a:r>
              <a:rPr sz="2133"/>
              <a:t>", "dataType": "INT", "question": "Source #1 (ALL)" },</a:t>
            </a:r>
          </a:p>
          <a:p>
            <a:pPr>
              <a:defRPr sz="1600">
                <a:solidFill>
                  <a:srgbClr val="A8D86D"/>
                </a:solidFill>
                <a:latin typeface="Arial Unicode MS"/>
                <a:ea typeface="Arial Unicode MS"/>
                <a:cs typeface="Arial Unicode MS"/>
                <a:sym typeface="Arial Unicode MS"/>
              </a:defRPr>
            </a:pPr>
            <a:r>
              <a:rPr sz="2133"/>
              <a:t>{ "questionCode": "</a:t>
            </a:r>
            <a:r>
              <a:rPr sz="2133">
                <a:solidFill>
                  <a:srgbClr val="FFFFFF"/>
                </a:solidFill>
              </a:rPr>
              <a:t>slALLSource2</a:t>
            </a:r>
            <a:r>
              <a:rPr sz="2133"/>
              <a:t>", "dataType": "INT", "question": "Source #2 (ALL)" },</a:t>
            </a:r>
          </a:p>
          <a:p>
            <a:pPr>
              <a:defRPr sz="1600">
                <a:solidFill>
                  <a:srgbClr val="A8D86D"/>
                </a:solidFill>
                <a:latin typeface="Arial Unicode MS"/>
                <a:ea typeface="Arial Unicode MS"/>
                <a:cs typeface="Arial Unicode MS"/>
                <a:sym typeface="Arial Unicode MS"/>
              </a:defRPr>
            </a:pPr>
            <a:r>
              <a:rPr sz="2133"/>
              <a:t>{ "questionCode": "</a:t>
            </a:r>
            <a:r>
              <a:rPr sz="2133">
                <a:solidFill>
                  <a:srgbClr val="FFFFFF"/>
                </a:solidFill>
              </a:rPr>
              <a:t>slALLTargetItem</a:t>
            </a:r>
            <a:r>
              <a:rPr sz="2133"/>
              <a:t>", "dataType": "INT", "question": "Shown when 'Source #1 (ALL)' == 1 AND Shown when 'Source #2 (ALL)' == 2 ",</a:t>
            </a:r>
          </a:p>
          <a:p>
            <a:pPr>
              <a:defRPr sz="1600">
                <a:solidFill>
                  <a:srgbClr val="A8D86D"/>
                </a:solidFill>
                <a:latin typeface="Arial Unicode MS"/>
                <a:ea typeface="Arial Unicode MS"/>
                <a:cs typeface="Arial Unicode MS"/>
                <a:sym typeface="Arial Unicode MS"/>
              </a:defRPr>
            </a:pPr>
            <a:r>
              <a:rPr sz="2133"/>
              <a:t>      "</a:t>
            </a:r>
            <a:r>
              <a:rPr sz="2133">
                <a:solidFill>
                  <a:srgbClr val="FFFFFF"/>
                </a:solidFill>
              </a:rPr>
              <a:t>skipLogic</a:t>
            </a:r>
            <a:r>
              <a:rPr sz="2133"/>
              <a:t>": {</a:t>
            </a:r>
          </a:p>
          <a:p>
            <a:pPr>
              <a:defRPr sz="1600">
                <a:solidFill>
                  <a:srgbClr val="A8D86D"/>
                </a:solidFill>
                <a:latin typeface="Arial Unicode MS"/>
                <a:ea typeface="Arial Unicode MS"/>
                <a:cs typeface="Arial Unicode MS"/>
                <a:sym typeface="Arial Unicode MS"/>
              </a:defRPr>
            </a:pPr>
            <a:r>
              <a:rPr sz="2133"/>
              <a:t>          "</a:t>
            </a:r>
            <a:r>
              <a:rPr sz="2133">
                <a:solidFill>
                  <a:srgbClr val="FFFFFF"/>
                </a:solidFill>
              </a:rPr>
              <a:t>conditions</a:t>
            </a:r>
            <a:r>
              <a:rPr sz="2133"/>
              <a:t>":[</a:t>
            </a:r>
          </a:p>
          <a:p>
            <a:pPr>
              <a:defRPr sz="1600">
                <a:solidFill>
                  <a:srgbClr val="A8D86D"/>
                </a:solidFill>
                <a:latin typeface="Arial Unicode MS"/>
                <a:ea typeface="Arial Unicode MS"/>
                <a:cs typeface="Arial Unicode MS"/>
                <a:sym typeface="Arial Unicode MS"/>
              </a:defRPr>
            </a:pPr>
            <a:r>
              <a:rPr sz="2133"/>
              <a:t>               </a:t>
            </a:r>
            <a:r>
              <a:rPr sz="2133">
                <a:solidFill>
                  <a:srgbClr val="FFFFFF"/>
                </a:solidFill>
              </a:rPr>
              <a:t>{"source": "slALLSource1", "trigger": {"value": 1}}</a:t>
            </a:r>
            <a:r>
              <a:rPr sz="2133"/>
              <a:t>, </a:t>
            </a:r>
          </a:p>
          <a:p>
            <a:pPr>
              <a:defRPr sz="1600">
                <a:solidFill>
                  <a:srgbClr val="A8D86D"/>
                </a:solidFill>
                <a:latin typeface="Arial Unicode MS"/>
                <a:ea typeface="Arial Unicode MS"/>
                <a:cs typeface="Arial Unicode MS"/>
                <a:sym typeface="Arial Unicode MS"/>
              </a:defRPr>
            </a:pPr>
            <a:r>
              <a:rPr sz="2133"/>
              <a:t>               </a:t>
            </a:r>
            <a:r>
              <a:rPr sz="2133">
                <a:solidFill>
                  <a:srgbClr val="FFFFFF"/>
                </a:solidFill>
              </a:rPr>
              <a:t>{"source": "slALLSource2", "trigger": {"value": 2}}</a:t>
            </a:r>
            <a:r>
              <a:rPr sz="2133"/>
              <a:t>],</a:t>
            </a:r>
          </a:p>
          <a:p>
            <a:pPr>
              <a:defRPr sz="1600">
                <a:solidFill>
                  <a:srgbClr val="A8D86D"/>
                </a:solidFill>
                <a:latin typeface="Arial Unicode MS"/>
                <a:ea typeface="Arial Unicode MS"/>
                <a:cs typeface="Arial Unicode MS"/>
                <a:sym typeface="Arial Unicode MS"/>
              </a:defRPr>
            </a:pPr>
            <a:r>
              <a:rPr sz="2133"/>
              <a:t>          "</a:t>
            </a:r>
            <a:r>
              <a:rPr sz="2133">
                <a:solidFill>
                  <a:srgbClr val="FFFFFF"/>
                </a:solidFill>
              </a:rPr>
              <a:t>action</a:t>
            </a:r>
            <a:r>
              <a:rPr sz="2133"/>
              <a:t>": "</a:t>
            </a:r>
            <a:r>
              <a:rPr sz="2133">
                <a:solidFill>
                  <a:srgbClr val="FFFFFF"/>
                </a:solidFill>
              </a:rPr>
              <a:t>show</a:t>
            </a:r>
            <a:r>
              <a:rPr sz="2133"/>
              <a:t>", </a:t>
            </a:r>
          </a:p>
          <a:p>
            <a:pPr>
              <a:defRPr sz="1600">
                <a:solidFill>
                  <a:srgbClr val="A8D86D"/>
                </a:solidFill>
                <a:latin typeface="Arial Unicode MS"/>
                <a:ea typeface="Arial Unicode MS"/>
                <a:cs typeface="Arial Unicode MS"/>
                <a:sym typeface="Arial Unicode MS"/>
              </a:defRPr>
            </a:pPr>
            <a:r>
              <a:rPr sz="2133"/>
              <a:t>          "</a:t>
            </a:r>
            <a:r>
              <a:rPr sz="2133">
                <a:solidFill>
                  <a:srgbClr val="FFFFFF"/>
                </a:solidFill>
              </a:rPr>
              <a:t>logic</a:t>
            </a:r>
            <a:r>
              <a:rPr sz="2133"/>
              <a:t>": "</a:t>
            </a:r>
            <a:r>
              <a:rPr sz="2133">
                <a:solidFill>
                  <a:srgbClr val="FFFFFF"/>
                </a:solidFill>
              </a:rPr>
              <a:t>ALL</a:t>
            </a:r>
            <a:r>
              <a:rPr sz="2133"/>
              <a:t>"},</a:t>
            </a:r>
          </a:p>
          <a:p>
            <a:pPr>
              <a:defRPr sz="1600">
                <a:solidFill>
                  <a:srgbClr val="A8D86D"/>
                </a:solidFill>
                <a:latin typeface="Arial Unicode MS"/>
                <a:ea typeface="Arial Unicode MS"/>
                <a:cs typeface="Arial Unicode MS"/>
                <a:sym typeface="Arial Unicode MS"/>
              </a:defRPr>
            </a:pPr>
            <a:r>
              <a:rPr sz="2133"/>
              <a:t>},</a:t>
            </a:r>
          </a:p>
        </p:txBody>
      </p:sp>
    </p:spTree>
    <p:extLst>
      <p:ext uri="{BB962C8B-B14F-4D97-AF65-F5344CB8AC3E}">
        <p14:creationId xmlns:p14="http://schemas.microsoft.com/office/powerpoint/2010/main" val="212151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Skip Logic (3)</a:t>
            </a:r>
          </a:p>
        </p:txBody>
      </p:sp>
      <p:sp>
        <p:nvSpPr>
          <p:cNvPr id="493"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494" name="Rectangle 1"/>
          <p:cNvSpPr/>
          <p:nvPr/>
        </p:nvSpPr>
        <p:spPr>
          <a:xfrm>
            <a:off x="1158741" y="1578800"/>
            <a:ext cx="9632692" cy="4595232"/>
          </a:xfrm>
          <a:prstGeom prst="rect">
            <a:avLst/>
          </a:prstGeom>
          <a:solidFill>
            <a:srgbClr val="262E3D"/>
          </a:solidFill>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a:defRPr sz="1600">
                <a:solidFill>
                  <a:srgbClr val="A8D86D"/>
                </a:solidFill>
                <a:latin typeface="Arial Unicode MS"/>
                <a:ea typeface="Arial Unicode MS"/>
                <a:cs typeface="Arial Unicode MS"/>
                <a:sym typeface="Arial Unicode MS"/>
              </a:defRPr>
            </a:pPr>
            <a:r>
              <a:rPr sz="2133"/>
              <a:t>// skip logic, with logic ANY</a:t>
            </a:r>
          </a:p>
          <a:p>
            <a:pPr>
              <a:defRPr sz="1600">
                <a:solidFill>
                  <a:srgbClr val="A8D86D"/>
                </a:solidFill>
                <a:latin typeface="Arial Unicode MS"/>
                <a:ea typeface="Arial Unicode MS"/>
                <a:cs typeface="Arial Unicode MS"/>
                <a:sym typeface="Arial Unicode MS"/>
              </a:defRPr>
            </a:pPr>
            <a:r>
              <a:rPr sz="2133"/>
              <a:t>{ "questionCode": "</a:t>
            </a:r>
            <a:r>
              <a:rPr sz="2133">
                <a:solidFill>
                  <a:srgbClr val="FFFFFF"/>
                </a:solidFill>
              </a:rPr>
              <a:t>slANYSource1</a:t>
            </a:r>
            <a:r>
              <a:rPr sz="2133"/>
              <a:t>", "dataType": "INT", "question": "Source #1 (ANY)" },</a:t>
            </a:r>
          </a:p>
          <a:p>
            <a:pPr>
              <a:defRPr sz="1600">
                <a:solidFill>
                  <a:srgbClr val="A8D86D"/>
                </a:solidFill>
                <a:latin typeface="Arial Unicode MS"/>
                <a:ea typeface="Arial Unicode MS"/>
                <a:cs typeface="Arial Unicode MS"/>
                <a:sym typeface="Arial Unicode MS"/>
              </a:defRPr>
            </a:pPr>
            <a:r>
              <a:rPr sz="2133"/>
              <a:t>{ "questionCode": "</a:t>
            </a:r>
            <a:r>
              <a:rPr sz="2133">
                <a:solidFill>
                  <a:srgbClr val="FFFFFF"/>
                </a:solidFill>
              </a:rPr>
              <a:t>slANYSource2</a:t>
            </a:r>
            <a:r>
              <a:rPr sz="2133"/>
              <a:t>", "dataType": "INT", "question": "Source #2 (ANY)" },</a:t>
            </a:r>
          </a:p>
          <a:p>
            <a:pPr>
              <a:defRPr sz="1600">
                <a:solidFill>
                  <a:srgbClr val="A8D86D"/>
                </a:solidFill>
                <a:latin typeface="Arial Unicode MS"/>
                <a:ea typeface="Arial Unicode MS"/>
                <a:cs typeface="Arial Unicode MS"/>
                <a:sym typeface="Arial Unicode MS"/>
              </a:defRPr>
            </a:pPr>
            <a:r>
              <a:rPr sz="2133"/>
              <a:t>{ "questionCode": "</a:t>
            </a:r>
            <a:r>
              <a:rPr sz="2133">
                <a:solidFill>
                  <a:srgbClr val="FFFFFF"/>
                </a:solidFill>
              </a:rPr>
              <a:t>slANYTargetItem</a:t>
            </a:r>
            <a:r>
              <a:rPr sz="2133"/>
              <a:t>", "dataType": "INT", "question": "Shown when 'Source #1 (ANY)' == 1 OR Shown when 'Source #2 (ANY)' == 2 ", </a:t>
            </a:r>
          </a:p>
          <a:p>
            <a:pPr>
              <a:defRPr sz="1600">
                <a:solidFill>
                  <a:srgbClr val="A8D86D"/>
                </a:solidFill>
                <a:latin typeface="Arial Unicode MS"/>
                <a:ea typeface="Arial Unicode MS"/>
                <a:cs typeface="Arial Unicode MS"/>
                <a:sym typeface="Arial Unicode MS"/>
              </a:defRPr>
            </a:pPr>
            <a:r>
              <a:rPr sz="2133"/>
              <a:t>      "</a:t>
            </a:r>
            <a:r>
              <a:rPr sz="2133">
                <a:solidFill>
                  <a:srgbClr val="FFFFFF"/>
                </a:solidFill>
              </a:rPr>
              <a:t>skipLogic</a:t>
            </a:r>
            <a:r>
              <a:rPr sz="2133"/>
              <a:t>": {</a:t>
            </a:r>
          </a:p>
          <a:p>
            <a:pPr>
              <a:defRPr sz="1600">
                <a:solidFill>
                  <a:srgbClr val="A8D86D"/>
                </a:solidFill>
                <a:latin typeface="Arial Unicode MS"/>
                <a:ea typeface="Arial Unicode MS"/>
                <a:cs typeface="Arial Unicode MS"/>
                <a:sym typeface="Arial Unicode MS"/>
              </a:defRPr>
            </a:pPr>
            <a:r>
              <a:rPr sz="2133"/>
              <a:t>          "</a:t>
            </a:r>
            <a:r>
              <a:rPr sz="2133">
                <a:solidFill>
                  <a:srgbClr val="FFFFFF"/>
                </a:solidFill>
              </a:rPr>
              <a:t>conditions</a:t>
            </a:r>
            <a:r>
              <a:rPr sz="2133"/>
              <a:t>":[</a:t>
            </a:r>
          </a:p>
          <a:p>
            <a:pPr>
              <a:defRPr sz="1600">
                <a:solidFill>
                  <a:srgbClr val="A8D86D"/>
                </a:solidFill>
                <a:latin typeface="Arial Unicode MS"/>
                <a:ea typeface="Arial Unicode MS"/>
                <a:cs typeface="Arial Unicode MS"/>
                <a:sym typeface="Arial Unicode MS"/>
              </a:defRPr>
            </a:pPr>
            <a:r>
              <a:rPr sz="2133"/>
              <a:t>               </a:t>
            </a:r>
            <a:r>
              <a:rPr sz="2133">
                <a:solidFill>
                  <a:srgbClr val="FFFFFF"/>
                </a:solidFill>
              </a:rPr>
              <a:t>{"source": "slANYSource1", "trigger": {"value": 1}}, </a:t>
            </a:r>
          </a:p>
          <a:p>
            <a:pPr>
              <a:defRPr sz="1600">
                <a:solidFill>
                  <a:srgbClr val="FFFFFF"/>
                </a:solidFill>
                <a:latin typeface="Arial Unicode MS"/>
                <a:ea typeface="Arial Unicode MS"/>
                <a:cs typeface="Arial Unicode MS"/>
                <a:sym typeface="Arial Unicode MS"/>
              </a:defRPr>
            </a:pPr>
            <a:r>
              <a:rPr sz="2133"/>
              <a:t>               {"source": "slANYSource2", "trigger": {"value": 2}}</a:t>
            </a:r>
            <a:r>
              <a:rPr sz="2133">
                <a:solidFill>
                  <a:srgbClr val="A8D86D"/>
                </a:solidFill>
              </a:rPr>
              <a:t>],</a:t>
            </a:r>
          </a:p>
          <a:p>
            <a:pPr>
              <a:defRPr sz="1600">
                <a:solidFill>
                  <a:srgbClr val="A8D86D"/>
                </a:solidFill>
                <a:latin typeface="Arial Unicode MS"/>
                <a:ea typeface="Arial Unicode MS"/>
                <a:cs typeface="Arial Unicode MS"/>
                <a:sym typeface="Arial Unicode MS"/>
              </a:defRPr>
            </a:pPr>
            <a:r>
              <a:rPr sz="2133"/>
              <a:t>          "</a:t>
            </a:r>
            <a:r>
              <a:rPr sz="2133">
                <a:solidFill>
                  <a:srgbClr val="FFFFFF"/>
                </a:solidFill>
              </a:rPr>
              <a:t>action</a:t>
            </a:r>
            <a:r>
              <a:rPr sz="2133"/>
              <a:t>": "</a:t>
            </a:r>
            <a:r>
              <a:rPr sz="2133">
                <a:solidFill>
                  <a:srgbClr val="FFFFFF"/>
                </a:solidFill>
              </a:rPr>
              <a:t>show</a:t>
            </a:r>
            <a:r>
              <a:rPr sz="2133"/>
              <a:t>", </a:t>
            </a:r>
          </a:p>
          <a:p>
            <a:pPr>
              <a:defRPr sz="1600">
                <a:solidFill>
                  <a:srgbClr val="A8D86D"/>
                </a:solidFill>
                <a:latin typeface="Arial Unicode MS"/>
                <a:ea typeface="Arial Unicode MS"/>
                <a:cs typeface="Arial Unicode MS"/>
                <a:sym typeface="Arial Unicode MS"/>
              </a:defRPr>
            </a:pPr>
            <a:r>
              <a:rPr sz="2133"/>
              <a:t>          "</a:t>
            </a:r>
            <a:r>
              <a:rPr sz="2133">
                <a:solidFill>
                  <a:srgbClr val="FFFFFF"/>
                </a:solidFill>
              </a:rPr>
              <a:t>logic</a:t>
            </a:r>
            <a:r>
              <a:rPr sz="2133"/>
              <a:t>": "</a:t>
            </a:r>
            <a:r>
              <a:rPr sz="2133">
                <a:solidFill>
                  <a:srgbClr val="FFFFFF"/>
                </a:solidFill>
              </a:rPr>
              <a:t>ANY</a:t>
            </a:r>
            <a:r>
              <a:rPr sz="2133"/>
              <a:t>"},</a:t>
            </a:r>
          </a:p>
          <a:p>
            <a:pPr>
              <a:defRPr sz="1600">
                <a:solidFill>
                  <a:srgbClr val="A8D86D"/>
                </a:solidFill>
                <a:latin typeface="Arial Unicode MS"/>
                <a:ea typeface="Arial Unicode MS"/>
                <a:cs typeface="Arial Unicode MS"/>
                <a:sym typeface="Arial Unicode MS"/>
              </a:defRPr>
            </a:pPr>
            <a:r>
              <a:rPr sz="2133"/>
              <a:t>}</a:t>
            </a:r>
          </a:p>
        </p:txBody>
      </p:sp>
    </p:spTree>
    <p:extLst>
      <p:ext uri="{BB962C8B-B14F-4D97-AF65-F5344CB8AC3E}">
        <p14:creationId xmlns:p14="http://schemas.microsoft.com/office/powerpoint/2010/main" val="3368549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Skip Logic (4)</a:t>
            </a:r>
          </a:p>
        </p:txBody>
      </p:sp>
      <p:sp>
        <p:nvSpPr>
          <p:cNvPr id="497"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498" name="TextBox 2"/>
          <p:cNvSpPr txBox="1"/>
          <p:nvPr/>
        </p:nvSpPr>
        <p:spPr>
          <a:xfrm>
            <a:off x="6995577" y="1690725"/>
            <a:ext cx="3987303" cy="2718180"/>
          </a:xfrm>
          <a:prstGeom prst="rect">
            <a:avLst/>
          </a:prstGeom>
          <a:ln w="12700">
            <a:miter lim="400000"/>
          </a:ln>
          <a:extLst>
            <a:ext uri="{C572A759-6A51-4108-AA02-DFA0A04FC94B}">
              <ma14:wrappingTextBoxFlag xmlns="" xmlns:ma14="http://schemas.microsoft.com/office/mac/drawingml/2011/main" val="1"/>
            </a:ext>
          </a:extLst>
        </p:spPr>
        <p:txBody>
          <a:bodyPr lIns="60959" rIns="60959">
            <a:spAutoFit/>
          </a:bodyPr>
          <a:lstStyle/>
          <a:p>
            <a:pPr marL="380990" indent="-380990">
              <a:buSzPct val="100000"/>
              <a:buFont typeface="Arial"/>
              <a:buChar char="•"/>
              <a:defRPr sz="1600"/>
            </a:pPr>
            <a:r>
              <a:rPr sz="2133"/>
              <a:t>Decedents are controlled by ancestors or siblings.</a:t>
            </a:r>
          </a:p>
          <a:p>
            <a:pPr marL="380990" indent="-380990">
              <a:buSzPct val="100000"/>
              <a:buFont typeface="Arial"/>
              <a:buChar char="•"/>
              <a:defRPr sz="1600"/>
            </a:pPr>
            <a:r>
              <a:rPr sz="2133"/>
              <a:t>Children cannot control parents.</a:t>
            </a:r>
          </a:p>
          <a:p>
            <a:pPr marL="380990" indent="-380990">
              <a:buSzPct val="100000"/>
              <a:buFont typeface="Arial"/>
              <a:buChar char="•"/>
              <a:defRPr sz="1600"/>
            </a:pPr>
            <a:r>
              <a:rPr sz="2133"/>
              <a:t>If a parent item is shown, all decedents are shown, unless they are controlled by other skip logic rules.</a:t>
            </a:r>
          </a:p>
        </p:txBody>
      </p:sp>
      <p:pic>
        <p:nvPicPr>
          <p:cNvPr id="499" name="Picture 5" descr="Picture 5"/>
          <p:cNvPicPr>
            <a:picLocks noChangeAspect="1"/>
          </p:cNvPicPr>
          <p:nvPr/>
        </p:nvPicPr>
        <p:blipFill>
          <a:blip r:embed="rId3">
            <a:extLst/>
          </a:blip>
          <a:stretch>
            <a:fillRect/>
          </a:stretch>
        </p:blipFill>
        <p:spPr>
          <a:xfrm>
            <a:off x="761315" y="1555276"/>
            <a:ext cx="6131740" cy="4127608"/>
          </a:xfrm>
          <a:prstGeom prst="rect">
            <a:avLst/>
          </a:prstGeom>
          <a:ln w="12700">
            <a:miter lim="400000"/>
          </a:ln>
        </p:spPr>
      </p:pic>
    </p:spTree>
    <p:extLst>
      <p:ext uri="{BB962C8B-B14F-4D97-AF65-F5344CB8AC3E}">
        <p14:creationId xmlns:p14="http://schemas.microsoft.com/office/powerpoint/2010/main" val="3828836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Skip Logic (5)</a:t>
            </a:r>
          </a:p>
        </p:txBody>
      </p:sp>
      <p:sp>
        <p:nvSpPr>
          <p:cNvPr id="504"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505" name="Rectangle 1"/>
          <p:cNvSpPr/>
          <p:nvPr/>
        </p:nvSpPr>
        <p:spPr>
          <a:xfrm>
            <a:off x="1158743" y="1880613"/>
            <a:ext cx="9149039" cy="4022511"/>
          </a:xfrm>
          <a:prstGeom prst="rect">
            <a:avLst/>
          </a:prstGeom>
          <a:solidFill>
            <a:srgbClr val="262E3D"/>
          </a:solidFill>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a:defRPr>
                <a:solidFill>
                  <a:srgbClr val="A8D86D"/>
                </a:solidFill>
                <a:latin typeface="Arial Unicode MS"/>
                <a:ea typeface="Arial Unicode MS"/>
                <a:cs typeface="Arial Unicode MS"/>
                <a:sym typeface="Arial Unicode MS"/>
              </a:defRPr>
            </a:pPr>
            <a:r>
              <a:rPr sz="1867"/>
              <a:t>“items”: [</a:t>
            </a:r>
          </a:p>
          <a:p>
            <a:pPr>
              <a:defRPr>
                <a:solidFill>
                  <a:srgbClr val="A8D86D"/>
                </a:solidFill>
                <a:latin typeface="Arial Unicode MS"/>
                <a:ea typeface="Arial Unicode MS"/>
                <a:cs typeface="Arial Unicode MS"/>
                <a:sym typeface="Arial Unicode MS"/>
              </a:defRPr>
            </a:pPr>
            <a:r>
              <a:rPr sz="1867"/>
              <a:t>    { "questionCode": "</a:t>
            </a:r>
            <a:r>
              <a:rPr sz="1867">
                <a:solidFill>
                  <a:srgbClr val="FFFFFF"/>
                </a:solidFill>
              </a:rPr>
              <a:t>X-001</a:t>
            </a:r>
            <a:r>
              <a:rPr sz="1867"/>
              <a:t>", </a:t>
            </a:r>
          </a:p>
          <a:p>
            <a:pPr>
              <a:defRPr>
                <a:solidFill>
                  <a:srgbClr val="A8D86D"/>
                </a:solidFill>
                <a:latin typeface="Arial Unicode MS"/>
                <a:ea typeface="Arial Unicode MS"/>
                <a:cs typeface="Arial Unicode MS"/>
                <a:sym typeface="Arial Unicode MS"/>
              </a:defRPr>
            </a:pPr>
            <a:r>
              <a:rPr sz="1867"/>
              <a:t>      "question": "Favorite dessert (try ice cream)", </a:t>
            </a:r>
          </a:p>
          <a:p>
            <a:pPr>
              <a:defRPr>
                <a:solidFill>
                  <a:srgbClr val="A8D86D"/>
                </a:solidFill>
                <a:latin typeface="Arial Unicode MS"/>
                <a:ea typeface="Arial Unicode MS"/>
                <a:cs typeface="Arial Unicode MS"/>
                <a:sym typeface="Arial Unicode MS"/>
              </a:defRPr>
            </a:pPr>
            <a:r>
              <a:rPr sz="1867"/>
              <a:t>      "dataType": "ST" }, </a:t>
            </a:r>
          </a:p>
          <a:p>
            <a:pPr>
              <a:defRPr>
                <a:solidFill>
                  <a:srgbClr val="A8D86D"/>
                </a:solidFill>
                <a:latin typeface="Arial Unicode MS"/>
                <a:ea typeface="Arial Unicode MS"/>
                <a:cs typeface="Arial Unicode MS"/>
                <a:sym typeface="Arial Unicode MS"/>
              </a:defRPr>
            </a:pPr>
            <a:r>
              <a:rPr sz="1867"/>
              <a:t>    { "questionCode": "X-002", </a:t>
            </a:r>
          </a:p>
          <a:p>
            <a:pPr>
              <a:defRPr>
                <a:solidFill>
                  <a:srgbClr val="A8D86D"/>
                </a:solidFill>
                <a:latin typeface="Arial Unicode MS"/>
                <a:ea typeface="Arial Unicode MS"/>
                <a:cs typeface="Arial Unicode MS"/>
                <a:sym typeface="Arial Unicode MS"/>
              </a:defRPr>
            </a:pPr>
            <a:r>
              <a:rPr sz="1867"/>
              <a:t>      "question": "Ice cream flavor?", </a:t>
            </a:r>
          </a:p>
          <a:p>
            <a:pPr>
              <a:defRPr>
                <a:solidFill>
                  <a:srgbClr val="A8D86D"/>
                </a:solidFill>
                <a:latin typeface="Arial Unicode MS"/>
                <a:ea typeface="Arial Unicode MS"/>
                <a:cs typeface="Arial Unicode MS"/>
                <a:sym typeface="Arial Unicode MS"/>
              </a:defRPr>
            </a:pPr>
            <a:r>
              <a:rPr sz="1867"/>
              <a:t>      "dataType": "ST", </a:t>
            </a:r>
          </a:p>
          <a:p>
            <a:pPr>
              <a:defRPr>
                <a:solidFill>
                  <a:srgbClr val="A8D86D"/>
                </a:solidFill>
                <a:latin typeface="Arial Unicode MS"/>
                <a:ea typeface="Arial Unicode MS"/>
                <a:cs typeface="Arial Unicode MS"/>
                <a:sym typeface="Arial Unicode MS"/>
              </a:defRPr>
            </a:pPr>
            <a:r>
              <a:rPr sz="1867"/>
              <a:t>      "</a:t>
            </a:r>
            <a:r>
              <a:rPr sz="1867">
                <a:solidFill>
                  <a:srgbClr val="FFFFFF"/>
                </a:solidFill>
              </a:rPr>
              <a:t>skipLogic</a:t>
            </a:r>
            <a:r>
              <a:rPr sz="1867"/>
              <a:t>": {</a:t>
            </a:r>
          </a:p>
          <a:p>
            <a:pPr>
              <a:defRPr>
                <a:solidFill>
                  <a:srgbClr val="A8D86D"/>
                </a:solidFill>
                <a:latin typeface="Arial Unicode MS"/>
                <a:ea typeface="Arial Unicode MS"/>
                <a:cs typeface="Arial Unicode MS"/>
                <a:sym typeface="Arial Unicode MS"/>
              </a:defRPr>
            </a:pPr>
            <a:r>
              <a:rPr sz="1867"/>
              <a:t>          "</a:t>
            </a:r>
            <a:r>
              <a:rPr sz="1867">
                <a:solidFill>
                  <a:srgbClr val="FFFFFF"/>
                </a:solidFill>
              </a:rPr>
              <a:t>conditions</a:t>
            </a:r>
            <a:r>
              <a:rPr sz="1867"/>
              <a:t>":[</a:t>
            </a:r>
          </a:p>
          <a:p>
            <a:pPr>
              <a:defRPr>
                <a:solidFill>
                  <a:srgbClr val="A8D86D"/>
                </a:solidFill>
                <a:latin typeface="Arial Unicode MS"/>
                <a:ea typeface="Arial Unicode MS"/>
                <a:cs typeface="Arial Unicode MS"/>
                <a:sym typeface="Arial Unicode MS"/>
              </a:defRPr>
            </a:pPr>
            <a:r>
              <a:rPr sz="1867"/>
              <a:t>               {"</a:t>
            </a:r>
            <a:r>
              <a:rPr sz="1867">
                <a:solidFill>
                  <a:srgbClr val="FFFFFF"/>
                </a:solidFill>
              </a:rPr>
              <a:t>source</a:t>
            </a:r>
            <a:r>
              <a:rPr sz="1867"/>
              <a:t>": "</a:t>
            </a:r>
            <a:r>
              <a:rPr sz="1867">
                <a:solidFill>
                  <a:srgbClr val="FFFFFF"/>
                </a:solidFill>
              </a:rPr>
              <a:t>X-001</a:t>
            </a:r>
            <a:r>
              <a:rPr sz="1867"/>
              <a:t>", </a:t>
            </a:r>
          </a:p>
          <a:p>
            <a:pPr>
              <a:defRPr>
                <a:solidFill>
                  <a:srgbClr val="A8D86D"/>
                </a:solidFill>
                <a:latin typeface="Arial Unicode MS"/>
                <a:ea typeface="Arial Unicode MS"/>
                <a:cs typeface="Arial Unicode MS"/>
                <a:sym typeface="Arial Unicode MS"/>
              </a:defRPr>
            </a:pPr>
            <a:r>
              <a:rPr sz="1867"/>
              <a:t>                "</a:t>
            </a:r>
            <a:r>
              <a:rPr sz="1867">
                <a:solidFill>
                  <a:srgbClr val="FFFFFF"/>
                </a:solidFill>
              </a:rPr>
              <a:t>trigger</a:t>
            </a:r>
            <a:r>
              <a:rPr sz="1867"/>
              <a:t>": {"</a:t>
            </a:r>
            <a:r>
              <a:rPr sz="1867">
                <a:solidFill>
                  <a:srgbClr val="FFFFFF"/>
                </a:solidFill>
              </a:rPr>
              <a:t>value</a:t>
            </a:r>
            <a:r>
              <a:rPr sz="1867"/>
              <a:t>": "</a:t>
            </a:r>
            <a:r>
              <a:rPr sz="1867">
                <a:solidFill>
                  <a:srgbClr val="FFFFFF"/>
                </a:solidFill>
              </a:rPr>
              <a:t>ice cream</a:t>
            </a:r>
            <a:r>
              <a:rPr sz="1867"/>
              <a:t>"}</a:t>
            </a:r>
          </a:p>
          <a:p>
            <a:pPr>
              <a:defRPr>
                <a:solidFill>
                  <a:srgbClr val="A8D86D"/>
                </a:solidFill>
                <a:latin typeface="Arial Unicode MS"/>
                <a:ea typeface="Arial Unicode MS"/>
                <a:cs typeface="Arial Unicode MS"/>
                <a:sym typeface="Arial Unicode MS"/>
              </a:defRPr>
            </a:pPr>
            <a:r>
              <a:rPr sz="1867"/>
              <a:t>               }], </a:t>
            </a:r>
          </a:p>
          <a:p>
            <a:pPr>
              <a:defRPr>
                <a:solidFill>
                  <a:srgbClr val="A8D86D"/>
                </a:solidFill>
                <a:latin typeface="Arial Unicode MS"/>
                <a:ea typeface="Arial Unicode MS"/>
                <a:cs typeface="Arial Unicode MS"/>
                <a:sym typeface="Arial Unicode MS"/>
              </a:defRPr>
            </a:pPr>
            <a:r>
              <a:rPr sz="1867"/>
              <a:t>          "</a:t>
            </a:r>
            <a:r>
              <a:rPr sz="1867">
                <a:solidFill>
                  <a:srgbClr val="FFFFFF"/>
                </a:solidFill>
              </a:rPr>
              <a:t>action</a:t>
            </a:r>
            <a:r>
              <a:rPr sz="1867"/>
              <a:t>": "</a:t>
            </a:r>
            <a:r>
              <a:rPr sz="1867">
                <a:solidFill>
                  <a:srgbClr val="FFFFFF"/>
                </a:solidFill>
              </a:rPr>
              <a:t>show</a:t>
            </a:r>
            <a:r>
              <a:rPr sz="1867"/>
              <a:t>"} </a:t>
            </a:r>
          </a:p>
          <a:p>
            <a:pPr>
              <a:defRPr>
                <a:solidFill>
                  <a:srgbClr val="A8D86D"/>
                </a:solidFill>
                <a:latin typeface="Arial Unicode MS"/>
                <a:ea typeface="Arial Unicode MS"/>
                <a:cs typeface="Arial Unicode MS"/>
                <a:sym typeface="Arial Unicode MS"/>
              </a:defRPr>
            </a:pPr>
            <a:r>
              <a:rPr sz="1867"/>
              <a:t>    }] </a:t>
            </a:r>
          </a:p>
        </p:txBody>
      </p:sp>
    </p:spTree>
    <p:extLst>
      <p:ext uri="{BB962C8B-B14F-4D97-AF65-F5344CB8AC3E}">
        <p14:creationId xmlns:p14="http://schemas.microsoft.com/office/powerpoint/2010/main" val="829085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 name="Shape 227"/>
          <p:cNvSpPr txBox="1">
            <a:spLocks noGrp="1"/>
          </p:cNvSpPr>
          <p:nvPr>
            <p:ph type="title"/>
          </p:nvPr>
        </p:nvSpPr>
        <p:spPr>
          <a:xfrm>
            <a:off x="838200" y="365124"/>
            <a:ext cx="10515600" cy="1325600"/>
          </a:xfrm>
          <a:prstGeom prst="rect">
            <a:avLst/>
          </a:prstGeom>
        </p:spPr>
        <p:txBody>
          <a:bodyPr wrap="square" lIns="45700" tIns="45700" rIns="45700" bIns="45700" anchor="ctr" anchorCtr="0"/>
          <a:lstStyle/>
          <a:p>
            <a:r>
              <a:t>LHC-Forms Features: Skip Logic (6)</a:t>
            </a:r>
          </a:p>
        </p:txBody>
      </p:sp>
      <p:sp>
        <p:nvSpPr>
          <p:cNvPr id="508"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509" name="Rectangle 1"/>
          <p:cNvSpPr/>
          <p:nvPr/>
        </p:nvSpPr>
        <p:spPr>
          <a:xfrm>
            <a:off x="1036783" y="1847340"/>
            <a:ext cx="8370881" cy="3610540"/>
          </a:xfrm>
          <a:prstGeom prst="rect">
            <a:avLst/>
          </a:prstGeom>
          <a:solidFill>
            <a:srgbClr val="262E3D"/>
          </a:solidFill>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p>
            <a:pPr>
              <a:defRPr sz="1600">
                <a:solidFill>
                  <a:srgbClr val="A8D86D"/>
                </a:solidFill>
                <a:latin typeface="Arial Unicode MS"/>
                <a:ea typeface="Arial Unicode MS"/>
                <a:cs typeface="Arial Unicode MS"/>
                <a:sym typeface="Arial Unicode MS"/>
              </a:defRPr>
            </a:pPr>
            <a:r>
              <a:rPr sz="2133"/>
              <a:t>{ "questionCode": "X-006", </a:t>
            </a:r>
          </a:p>
          <a:p>
            <a:pPr>
              <a:defRPr sz="1600">
                <a:solidFill>
                  <a:srgbClr val="A8D86D"/>
                </a:solidFill>
                <a:latin typeface="Arial Unicode MS"/>
                <a:ea typeface="Arial Unicode MS"/>
                <a:cs typeface="Arial Unicode MS"/>
                <a:sym typeface="Arial Unicode MS"/>
              </a:defRPr>
            </a:pPr>
            <a:r>
              <a:rPr sz="2133"/>
              <a:t>  "question”: “What is your favorite food? (shown if previous is &gt; 10)", </a:t>
            </a:r>
          </a:p>
          <a:p>
            <a:pPr>
              <a:defRPr sz="1600">
                <a:solidFill>
                  <a:srgbClr val="A8D86D"/>
                </a:solidFill>
                <a:latin typeface="Arial Unicode MS"/>
                <a:ea typeface="Arial Unicode MS"/>
                <a:cs typeface="Arial Unicode MS"/>
                <a:sym typeface="Arial Unicode MS"/>
              </a:defRPr>
            </a:pPr>
            <a:r>
              <a:rPr sz="2133"/>
              <a:t>  "dataType": "REAL", </a:t>
            </a:r>
          </a:p>
          <a:p>
            <a:pPr>
              <a:defRPr sz="1600">
                <a:solidFill>
                  <a:srgbClr val="A8D86D"/>
                </a:solidFill>
                <a:latin typeface="Arial Unicode MS"/>
                <a:ea typeface="Arial Unicode MS"/>
                <a:cs typeface="Arial Unicode MS"/>
                <a:sym typeface="Arial Unicode MS"/>
              </a:defRPr>
            </a:pPr>
            <a:r>
              <a:rPr sz="2133"/>
              <a:t>  "skipLogic": {</a:t>
            </a:r>
          </a:p>
          <a:p>
            <a:pPr>
              <a:defRPr sz="1600">
                <a:solidFill>
                  <a:srgbClr val="A8D86D"/>
                </a:solidFill>
                <a:latin typeface="Arial Unicode MS"/>
                <a:ea typeface="Arial Unicode MS"/>
                <a:cs typeface="Arial Unicode MS"/>
                <a:sym typeface="Arial Unicode MS"/>
              </a:defRPr>
            </a:pPr>
            <a:r>
              <a:rPr sz="2133"/>
              <a:t>      "conditions":[{</a:t>
            </a:r>
          </a:p>
          <a:p>
            <a:pPr>
              <a:defRPr sz="1600">
                <a:solidFill>
                  <a:srgbClr val="A8D86D"/>
                </a:solidFill>
                <a:latin typeface="Arial Unicode MS"/>
                <a:ea typeface="Arial Unicode MS"/>
                <a:cs typeface="Arial Unicode MS"/>
                <a:sym typeface="Arial Unicode MS"/>
              </a:defRPr>
            </a:pPr>
            <a:r>
              <a:rPr sz="2133"/>
              <a:t>          "source": "</a:t>
            </a:r>
            <a:r>
              <a:rPr sz="2133">
                <a:solidFill>
                  <a:srgbClr val="FFFFFF"/>
                </a:solidFill>
              </a:rPr>
              <a:t>X-005</a:t>
            </a:r>
            <a:r>
              <a:rPr sz="2133"/>
              <a:t>", </a:t>
            </a:r>
          </a:p>
          <a:p>
            <a:pPr>
              <a:defRPr sz="1600">
                <a:solidFill>
                  <a:srgbClr val="A8D86D"/>
                </a:solidFill>
                <a:latin typeface="Arial Unicode MS"/>
                <a:ea typeface="Arial Unicode MS"/>
                <a:cs typeface="Arial Unicode MS"/>
                <a:sym typeface="Arial Unicode MS"/>
              </a:defRPr>
            </a:pPr>
            <a:r>
              <a:rPr sz="2133"/>
              <a:t>          "trigger": {</a:t>
            </a:r>
          </a:p>
          <a:p>
            <a:pPr>
              <a:defRPr sz="1600">
                <a:solidFill>
                  <a:srgbClr val="A8D86D"/>
                </a:solidFill>
                <a:latin typeface="Arial Unicode MS"/>
                <a:ea typeface="Arial Unicode MS"/>
                <a:cs typeface="Arial Unicode MS"/>
                <a:sym typeface="Arial Unicode MS"/>
              </a:defRPr>
            </a:pPr>
            <a:r>
              <a:rPr sz="2133"/>
              <a:t>               "</a:t>
            </a:r>
            <a:r>
              <a:rPr sz="2133">
                <a:solidFill>
                  <a:srgbClr val="FFFFFF"/>
                </a:solidFill>
              </a:rPr>
              <a:t>minExclusive</a:t>
            </a:r>
            <a:r>
              <a:rPr sz="2133"/>
              <a:t>": "</a:t>
            </a:r>
            <a:r>
              <a:rPr sz="2133">
                <a:solidFill>
                  <a:srgbClr val="FFFFFF"/>
                </a:solidFill>
              </a:rPr>
              <a:t>10</a:t>
            </a:r>
            <a:r>
              <a:rPr sz="2133"/>
              <a:t>"}</a:t>
            </a:r>
          </a:p>
          <a:p>
            <a:pPr>
              <a:defRPr sz="1600">
                <a:solidFill>
                  <a:srgbClr val="A8D86D"/>
                </a:solidFill>
                <a:latin typeface="Arial Unicode MS"/>
                <a:ea typeface="Arial Unicode MS"/>
                <a:cs typeface="Arial Unicode MS"/>
                <a:sym typeface="Arial Unicode MS"/>
              </a:defRPr>
            </a:pPr>
            <a:r>
              <a:rPr sz="2133"/>
              <a:t>          }], </a:t>
            </a:r>
          </a:p>
          <a:p>
            <a:pPr>
              <a:defRPr sz="1600">
                <a:solidFill>
                  <a:srgbClr val="A8D86D"/>
                </a:solidFill>
                <a:latin typeface="Arial Unicode MS"/>
                <a:ea typeface="Arial Unicode MS"/>
                <a:cs typeface="Arial Unicode MS"/>
                <a:sym typeface="Arial Unicode MS"/>
              </a:defRPr>
            </a:pPr>
            <a:r>
              <a:rPr sz="2133"/>
              <a:t>      "action": "show"} </a:t>
            </a:r>
          </a:p>
          <a:p>
            <a:pPr>
              <a:defRPr sz="1600">
                <a:solidFill>
                  <a:srgbClr val="A8D86D"/>
                </a:solidFill>
                <a:latin typeface="Arial Unicode MS"/>
                <a:ea typeface="Arial Unicode MS"/>
                <a:cs typeface="Arial Unicode MS"/>
                <a:sym typeface="Arial Unicode MS"/>
              </a:defRPr>
            </a:pPr>
            <a:r>
              <a:rPr sz="2133"/>
              <a:t>} </a:t>
            </a:r>
          </a:p>
        </p:txBody>
      </p:sp>
    </p:spTree>
    <p:extLst>
      <p:ext uri="{BB962C8B-B14F-4D97-AF65-F5344CB8AC3E}">
        <p14:creationId xmlns:p14="http://schemas.microsoft.com/office/powerpoint/2010/main" val="23211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Shape 227"/>
          <p:cNvSpPr txBox="1">
            <a:spLocks noGrp="1"/>
          </p:cNvSpPr>
          <p:nvPr>
            <p:ph type="title"/>
          </p:nvPr>
        </p:nvSpPr>
        <p:spPr>
          <a:xfrm>
            <a:off x="838200" y="365124"/>
            <a:ext cx="10969560" cy="1325600"/>
          </a:xfrm>
          <a:prstGeom prst="rect">
            <a:avLst/>
          </a:prstGeom>
        </p:spPr>
        <p:txBody>
          <a:bodyPr wrap="square" lIns="45700" tIns="45700" rIns="45700" bIns="45700" anchor="ctr" anchorCtr="0"/>
          <a:lstStyle/>
          <a:p>
            <a:r>
              <a:t>LHC-Forms Feature: calculationMethod (1)</a:t>
            </a:r>
          </a:p>
        </p:txBody>
      </p:sp>
      <p:sp>
        <p:nvSpPr>
          <p:cNvPr id="512"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pic>
        <p:nvPicPr>
          <p:cNvPr id="513" name="Picture 2" descr="Picture 2"/>
          <p:cNvPicPr>
            <a:picLocks noChangeAspect="1"/>
          </p:cNvPicPr>
          <p:nvPr/>
        </p:nvPicPr>
        <p:blipFill>
          <a:blip r:embed="rId2">
            <a:extLst/>
          </a:blip>
          <a:stretch>
            <a:fillRect/>
          </a:stretch>
        </p:blipFill>
        <p:spPr>
          <a:xfrm>
            <a:off x="838200" y="1439324"/>
            <a:ext cx="6075848" cy="4470315"/>
          </a:xfrm>
          <a:prstGeom prst="rect">
            <a:avLst/>
          </a:prstGeom>
          <a:ln w="12700">
            <a:miter lim="400000"/>
          </a:ln>
        </p:spPr>
      </p:pic>
      <p:sp>
        <p:nvSpPr>
          <p:cNvPr id="514" name="TextBox 5"/>
          <p:cNvSpPr txBox="1"/>
          <p:nvPr/>
        </p:nvSpPr>
        <p:spPr>
          <a:xfrm>
            <a:off x="7063758" y="1690724"/>
            <a:ext cx="3987303" cy="1405256"/>
          </a:xfrm>
          <a:prstGeom prst="rect">
            <a:avLst/>
          </a:prstGeom>
          <a:ln w="12700">
            <a:miter lim="400000"/>
          </a:ln>
          <a:extLst>
            <a:ext uri="{C572A759-6A51-4108-AA02-DFA0A04FC94B}">
              <ma14:wrappingTextBoxFlag xmlns="" xmlns:ma14="http://schemas.microsoft.com/office/mac/drawingml/2011/main" val="1"/>
            </a:ext>
          </a:extLst>
        </p:spPr>
        <p:txBody>
          <a:bodyPr lIns="60959" rIns="60959">
            <a:spAutoFit/>
          </a:bodyPr>
          <a:lstStyle/>
          <a:p>
            <a:pPr marL="380990" indent="-380990">
              <a:buSzPct val="100000"/>
              <a:buFont typeface="Arial"/>
              <a:buChar char="•"/>
              <a:defRPr sz="1600"/>
            </a:pPr>
            <a:r>
              <a:rPr sz="2133"/>
              <a:t>Pre-built Functions, such as TOTALSCORE, BMI.</a:t>
            </a:r>
          </a:p>
          <a:p>
            <a:pPr marL="380990" indent="-380990">
              <a:buSzPct val="100000"/>
              <a:buFont typeface="Arial"/>
              <a:buChar char="•"/>
              <a:defRPr sz="1600"/>
            </a:pPr>
            <a:r>
              <a:rPr sz="2133"/>
              <a:t>Calculate value for an item based on other items’ values</a:t>
            </a:r>
          </a:p>
        </p:txBody>
      </p:sp>
    </p:spTree>
    <p:extLst>
      <p:ext uri="{BB962C8B-B14F-4D97-AF65-F5344CB8AC3E}">
        <p14:creationId xmlns:p14="http://schemas.microsoft.com/office/powerpoint/2010/main" val="262731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 name="Shape 227"/>
          <p:cNvSpPr txBox="1">
            <a:spLocks noGrp="1"/>
          </p:cNvSpPr>
          <p:nvPr>
            <p:ph type="title"/>
          </p:nvPr>
        </p:nvSpPr>
        <p:spPr>
          <a:xfrm>
            <a:off x="838200" y="365124"/>
            <a:ext cx="10997275" cy="1325600"/>
          </a:xfrm>
          <a:prstGeom prst="rect">
            <a:avLst/>
          </a:prstGeom>
        </p:spPr>
        <p:txBody>
          <a:bodyPr wrap="square" lIns="45700" tIns="45700" rIns="45700" bIns="45700" anchor="ctr" anchorCtr="0"/>
          <a:lstStyle/>
          <a:p>
            <a:r>
              <a:t>LHC-Forms Features: calculationMethod (2)</a:t>
            </a:r>
          </a:p>
        </p:txBody>
      </p:sp>
      <p:sp>
        <p:nvSpPr>
          <p:cNvPr id="517"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518" name="Rectangle 1"/>
          <p:cNvSpPr/>
          <p:nvPr/>
        </p:nvSpPr>
        <p:spPr>
          <a:xfrm>
            <a:off x="1067012" y="1809072"/>
            <a:ext cx="9180313" cy="4185761"/>
          </a:xfrm>
          <a:prstGeom prst="rect">
            <a:avLst/>
          </a:prstGeom>
          <a:solidFill>
            <a:srgbClr val="262E3D"/>
          </a:solidFill>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a:defRPr sz="1200">
                <a:solidFill>
                  <a:srgbClr val="A8D86D"/>
                </a:solidFill>
                <a:latin typeface="Arial Unicode MS"/>
                <a:ea typeface="Arial Unicode MS"/>
                <a:cs typeface="Arial Unicode MS"/>
                <a:sym typeface="Arial Unicode MS"/>
              </a:defRPr>
            </a:pPr>
            <a:r>
              <a:rPr sz="1600"/>
              <a:t>{ "questionCode": "9270-0", </a:t>
            </a:r>
          </a:p>
          <a:p>
            <a:pPr>
              <a:defRPr sz="1200">
                <a:solidFill>
                  <a:srgbClr val="A8D86D"/>
                </a:solidFill>
                <a:latin typeface="Arial Unicode MS"/>
                <a:ea typeface="Arial Unicode MS"/>
                <a:cs typeface="Arial Unicode MS"/>
                <a:sym typeface="Arial Unicode MS"/>
              </a:defRPr>
            </a:pPr>
            <a:r>
              <a:rPr sz="1600"/>
              <a:t>  "dataType": "CNE", </a:t>
            </a:r>
          </a:p>
          <a:p>
            <a:pPr>
              <a:defRPr sz="1200">
                <a:solidFill>
                  <a:srgbClr val="A8D86D"/>
                </a:solidFill>
                <a:latin typeface="Arial Unicode MS"/>
                <a:ea typeface="Arial Unicode MS"/>
                <a:cs typeface="Arial Unicode MS"/>
                <a:sym typeface="Arial Unicode MS"/>
              </a:defRPr>
            </a:pPr>
            <a:r>
              <a:rPr sz="1600"/>
              <a:t>  "question": "GCS verbal", </a:t>
            </a:r>
          </a:p>
          <a:p>
            <a:pPr>
              <a:defRPr sz="1200">
                <a:solidFill>
                  <a:srgbClr val="A8D86D"/>
                </a:solidFill>
                <a:latin typeface="Arial Unicode MS"/>
                <a:ea typeface="Arial Unicode MS"/>
                <a:cs typeface="Arial Unicode MS"/>
                <a:sym typeface="Arial Unicode MS"/>
              </a:defRPr>
            </a:pPr>
            <a:r>
              <a:rPr sz="1600"/>
              <a:t>  "answers": [</a:t>
            </a:r>
          </a:p>
          <a:p>
            <a:pPr>
              <a:defRPr sz="1200">
                <a:solidFill>
                  <a:srgbClr val="A8D86D"/>
                </a:solidFill>
                <a:latin typeface="Arial Unicode MS"/>
                <a:ea typeface="Arial Unicode MS"/>
                <a:cs typeface="Arial Unicode MS"/>
                <a:sym typeface="Arial Unicode MS"/>
              </a:defRPr>
            </a:pPr>
            <a:r>
              <a:rPr sz="1600"/>
              <a:t>    {"label": "1", "code": "LA6557-8", "text": "No verbal response (&gt;2 yrs); no vocal response (&lt;=2 yrs)", </a:t>
            </a:r>
            <a:r>
              <a:rPr sz="1600">
                <a:solidFill>
                  <a:srgbClr val="FFFFFF"/>
                </a:solidFill>
              </a:rPr>
              <a:t>"score": 1</a:t>
            </a:r>
            <a:r>
              <a:rPr sz="1600"/>
              <a:t>, "other": null},</a:t>
            </a:r>
          </a:p>
          <a:p>
            <a:pPr>
              <a:defRPr sz="1200">
                <a:solidFill>
                  <a:srgbClr val="A8D86D"/>
                </a:solidFill>
                <a:latin typeface="Arial Unicode MS"/>
                <a:ea typeface="Arial Unicode MS"/>
                <a:cs typeface="Arial Unicode MS"/>
                <a:sym typeface="Arial Unicode MS"/>
              </a:defRPr>
            </a:pPr>
            <a:r>
              <a:rPr sz="1600"/>
              <a:t>    {"label": "2", "code": "LA6558-6", "text": "Incomprehensible sounds", </a:t>
            </a:r>
            <a:r>
              <a:rPr sz="1600">
                <a:solidFill>
                  <a:srgbClr val="FFFFFF"/>
                </a:solidFill>
              </a:rPr>
              <a:t>"score": 2</a:t>
            </a:r>
            <a:r>
              <a:rPr sz="1600"/>
              <a:t>, "other": null},</a:t>
            </a:r>
          </a:p>
          <a:p>
            <a:pPr>
              <a:defRPr sz="1200">
                <a:solidFill>
                  <a:srgbClr val="A8D86D"/>
                </a:solidFill>
                <a:latin typeface="Arial Unicode MS"/>
                <a:ea typeface="Arial Unicode MS"/>
                <a:cs typeface="Arial Unicode MS"/>
                <a:sym typeface="Arial Unicode MS"/>
              </a:defRPr>
            </a:pPr>
            <a:r>
              <a:rPr sz="1600"/>
              <a:t>    {"label": "3", "code": "LA6559-4", "text": "Inappropriate words", </a:t>
            </a:r>
            <a:r>
              <a:rPr sz="1600">
                <a:solidFill>
                  <a:srgbClr val="FFFFFF"/>
                </a:solidFill>
              </a:rPr>
              <a:t>"score": 3</a:t>
            </a:r>
            <a:r>
              <a:rPr sz="1600"/>
              <a:t>, "other": null},</a:t>
            </a:r>
          </a:p>
          <a:p>
            <a:pPr>
              <a:defRPr sz="1200">
                <a:solidFill>
                  <a:srgbClr val="A8D86D"/>
                </a:solidFill>
                <a:latin typeface="Arial Unicode MS"/>
                <a:ea typeface="Arial Unicode MS"/>
                <a:cs typeface="Arial Unicode MS"/>
                <a:sym typeface="Arial Unicode MS"/>
              </a:defRPr>
            </a:pPr>
            <a:r>
              <a:rPr sz="1600"/>
              <a:t>    {"label": "4", "code": "LA6560-2", "text": "Confused", </a:t>
            </a:r>
            <a:r>
              <a:rPr sz="1600">
                <a:solidFill>
                  <a:srgbClr val="FFFFFF"/>
                </a:solidFill>
              </a:rPr>
              <a:t>"score": 4</a:t>
            </a:r>
            <a:r>
              <a:rPr sz="1600"/>
              <a:t>, "other": null},</a:t>
            </a:r>
          </a:p>
          <a:p>
            <a:pPr>
              <a:defRPr sz="1200">
                <a:solidFill>
                  <a:srgbClr val="A8D86D"/>
                </a:solidFill>
                <a:latin typeface="Arial Unicode MS"/>
                <a:ea typeface="Arial Unicode MS"/>
                <a:cs typeface="Arial Unicode MS"/>
                <a:sym typeface="Arial Unicode MS"/>
              </a:defRPr>
            </a:pPr>
            <a:r>
              <a:rPr sz="1600"/>
              <a:t>    {"label": "5", "code": "LA6561-0", "text": "Oriented", </a:t>
            </a:r>
            <a:r>
              <a:rPr sz="1600">
                <a:solidFill>
                  <a:srgbClr val="FFFFFF"/>
                </a:solidFill>
              </a:rPr>
              <a:t>"score": 5</a:t>
            </a:r>
            <a:r>
              <a:rPr sz="1600"/>
              <a:t>, "other": null}</a:t>
            </a:r>
          </a:p>
          <a:p>
            <a:pPr>
              <a:defRPr sz="1200">
                <a:solidFill>
                  <a:srgbClr val="A8D86D"/>
                </a:solidFill>
                <a:latin typeface="Arial Unicode MS"/>
                <a:ea typeface="Arial Unicode MS"/>
                <a:cs typeface="Arial Unicode MS"/>
                <a:sym typeface="Arial Unicode MS"/>
              </a:defRPr>
            </a:pPr>
            <a:r>
              <a:rPr sz="1600"/>
              <a:t>  ]</a:t>
            </a:r>
          </a:p>
          <a:p>
            <a:pPr>
              <a:defRPr sz="1200">
                <a:solidFill>
                  <a:srgbClr val="A8D86D"/>
                </a:solidFill>
                <a:latin typeface="Arial Unicode MS"/>
                <a:ea typeface="Arial Unicode MS"/>
                <a:cs typeface="Arial Unicode MS"/>
                <a:sym typeface="Arial Unicode MS"/>
              </a:defRPr>
            </a:pPr>
            <a:r>
              <a:rPr sz="1600"/>
              <a:t>},</a:t>
            </a:r>
          </a:p>
          <a:p>
            <a:pPr>
              <a:defRPr sz="1200">
                <a:solidFill>
                  <a:srgbClr val="A8D86D"/>
                </a:solidFill>
                <a:latin typeface="Arial Unicode MS"/>
                <a:ea typeface="Arial Unicode MS"/>
                <a:cs typeface="Arial Unicode MS"/>
                <a:sym typeface="Arial Unicode MS"/>
              </a:defRPr>
            </a:pPr>
            <a:r>
              <a:rPr sz="1600"/>
              <a:t>{ "questionCode": "9269-2", </a:t>
            </a:r>
          </a:p>
          <a:p>
            <a:pPr>
              <a:defRPr sz="1200">
                <a:solidFill>
                  <a:srgbClr val="A8D86D"/>
                </a:solidFill>
                <a:latin typeface="Arial Unicode MS"/>
                <a:ea typeface="Arial Unicode MS"/>
                <a:cs typeface="Arial Unicode MS"/>
                <a:sym typeface="Arial Unicode MS"/>
              </a:defRPr>
            </a:pPr>
            <a:r>
              <a:rPr sz="1600"/>
              <a:t>  "question": "GCS total",</a:t>
            </a:r>
          </a:p>
          <a:p>
            <a:pPr>
              <a:defRPr sz="1200">
                <a:solidFill>
                  <a:srgbClr val="A8D86D"/>
                </a:solidFill>
                <a:latin typeface="Arial Unicode MS"/>
                <a:ea typeface="Arial Unicode MS"/>
                <a:cs typeface="Arial Unicode MS"/>
                <a:sym typeface="Arial Unicode MS"/>
              </a:defRPr>
            </a:pPr>
            <a:r>
              <a:rPr sz="1600"/>
              <a:t>  "</a:t>
            </a:r>
            <a:r>
              <a:rPr sz="1600">
                <a:solidFill>
                  <a:srgbClr val="FFFFFF"/>
                </a:solidFill>
              </a:rPr>
              <a:t>calculationMethod</a:t>
            </a:r>
            <a:r>
              <a:rPr sz="1600"/>
              <a:t>": {</a:t>
            </a:r>
          </a:p>
          <a:p>
            <a:pPr>
              <a:defRPr sz="1200">
                <a:solidFill>
                  <a:srgbClr val="A8D86D"/>
                </a:solidFill>
                <a:latin typeface="Arial Unicode MS"/>
                <a:ea typeface="Arial Unicode MS"/>
                <a:cs typeface="Arial Unicode MS"/>
                <a:sym typeface="Arial Unicode MS"/>
              </a:defRPr>
            </a:pPr>
            <a:r>
              <a:rPr sz="1600"/>
              <a:t>      </a:t>
            </a:r>
            <a:r>
              <a:rPr sz="1600">
                <a:solidFill>
                  <a:srgbClr val="FFFFFF"/>
                </a:solidFill>
              </a:rPr>
              <a:t>"name": "TOTALSCORE"</a:t>
            </a:r>
            <a:r>
              <a:rPr sz="1600"/>
              <a:t>}</a:t>
            </a:r>
          </a:p>
          <a:p>
            <a:pPr>
              <a:defRPr sz="1200">
                <a:solidFill>
                  <a:srgbClr val="A8D86D"/>
                </a:solidFill>
                <a:latin typeface="Arial Unicode MS"/>
                <a:ea typeface="Arial Unicode MS"/>
                <a:cs typeface="Arial Unicode MS"/>
                <a:sym typeface="Arial Unicode MS"/>
              </a:defRPr>
            </a:pPr>
            <a:r>
              <a:rPr sz="1600"/>
              <a:t>}</a:t>
            </a:r>
          </a:p>
        </p:txBody>
      </p:sp>
    </p:spTree>
    <p:extLst>
      <p:ext uri="{BB962C8B-B14F-4D97-AF65-F5344CB8AC3E}">
        <p14:creationId xmlns:p14="http://schemas.microsoft.com/office/powerpoint/2010/main" val="19270326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 name="Shape 227"/>
          <p:cNvSpPr txBox="1">
            <a:spLocks noGrp="1"/>
          </p:cNvSpPr>
          <p:nvPr>
            <p:ph type="title"/>
          </p:nvPr>
        </p:nvSpPr>
        <p:spPr>
          <a:xfrm>
            <a:off x="838201" y="365124"/>
            <a:ext cx="10955471" cy="1325600"/>
          </a:xfrm>
          <a:prstGeom prst="rect">
            <a:avLst/>
          </a:prstGeom>
        </p:spPr>
        <p:txBody>
          <a:bodyPr wrap="square" lIns="45700" tIns="45700" rIns="45700" bIns="45700" anchor="ctr" anchorCtr="0"/>
          <a:lstStyle/>
          <a:p>
            <a:r>
              <a:t>LHC-Forms Feature: calculationMethod (3)</a:t>
            </a:r>
          </a:p>
        </p:txBody>
      </p:sp>
      <p:sp>
        <p:nvSpPr>
          <p:cNvPr id="523"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524" name="Rectangle 1"/>
          <p:cNvSpPr/>
          <p:nvPr/>
        </p:nvSpPr>
        <p:spPr>
          <a:xfrm>
            <a:off x="1067012" y="1685962"/>
            <a:ext cx="9180313" cy="4431983"/>
          </a:xfrm>
          <a:prstGeom prst="rect">
            <a:avLst/>
          </a:prstGeom>
          <a:solidFill>
            <a:srgbClr val="262E3D"/>
          </a:solidFill>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a:defRPr sz="1200">
                <a:solidFill>
                  <a:srgbClr val="A8D86D"/>
                </a:solidFill>
                <a:latin typeface="Arial Unicode MS"/>
                <a:ea typeface="Arial Unicode MS"/>
                <a:cs typeface="Arial Unicode MS"/>
                <a:sym typeface="Arial Unicode MS"/>
              </a:defRPr>
            </a:pPr>
            <a:r>
              <a:rPr sz="1600"/>
              <a:t>{ "questionCode": </a:t>
            </a:r>
            <a:r>
              <a:rPr sz="1600">
                <a:solidFill>
                  <a:srgbClr val="FFFFFF"/>
                </a:solidFill>
              </a:rPr>
              <a:t>"8302-2"</a:t>
            </a:r>
            <a:r>
              <a:rPr sz="1600"/>
              <a:t>, </a:t>
            </a:r>
          </a:p>
          <a:p>
            <a:pPr>
              <a:defRPr sz="1200">
                <a:solidFill>
                  <a:srgbClr val="A8D86D"/>
                </a:solidFill>
                <a:latin typeface="Arial Unicode MS"/>
                <a:ea typeface="Arial Unicode MS"/>
                <a:cs typeface="Arial Unicode MS"/>
                <a:sym typeface="Arial Unicode MS"/>
              </a:defRPr>
            </a:pPr>
            <a:r>
              <a:rPr sz="1600"/>
              <a:t>  "question": "Height", </a:t>
            </a:r>
          </a:p>
          <a:p>
            <a:pPr>
              <a:defRPr sz="1200">
                <a:solidFill>
                  <a:srgbClr val="A8D86D"/>
                </a:solidFill>
                <a:latin typeface="Arial Unicode MS"/>
                <a:ea typeface="Arial Unicode MS"/>
                <a:cs typeface="Arial Unicode MS"/>
                <a:sym typeface="Arial Unicode MS"/>
              </a:defRPr>
            </a:pPr>
            <a:r>
              <a:rPr sz="1600"/>
              <a:t>  "dataType": "REAL", </a:t>
            </a:r>
          </a:p>
          <a:p>
            <a:pPr>
              <a:defRPr sz="1200">
                <a:solidFill>
                  <a:srgbClr val="A8D86D"/>
                </a:solidFill>
                <a:latin typeface="Arial Unicode MS"/>
                <a:ea typeface="Arial Unicode MS"/>
                <a:cs typeface="Arial Unicode MS"/>
                <a:sym typeface="Arial Unicode MS"/>
              </a:defRPr>
            </a:pPr>
            <a:r>
              <a:rPr sz="1600"/>
              <a:t>  "units": [</a:t>
            </a:r>
          </a:p>
          <a:p>
            <a:pPr>
              <a:defRPr sz="1200">
                <a:solidFill>
                  <a:srgbClr val="A8D86D"/>
                </a:solidFill>
                <a:latin typeface="Arial Unicode MS"/>
                <a:ea typeface="Arial Unicode MS"/>
                <a:cs typeface="Arial Unicode MS"/>
                <a:sym typeface="Arial Unicode MS"/>
              </a:defRPr>
            </a:pPr>
            <a:r>
              <a:rPr sz="1600"/>
              <a:t>      {"name": "inches", "default": true}, {"name": "centimeters"}]</a:t>
            </a:r>
          </a:p>
          <a:p>
            <a:pPr>
              <a:defRPr sz="1200">
                <a:solidFill>
                  <a:srgbClr val="A8D86D"/>
                </a:solidFill>
                <a:latin typeface="Arial Unicode MS"/>
                <a:ea typeface="Arial Unicode MS"/>
                <a:cs typeface="Arial Unicode MS"/>
                <a:sym typeface="Arial Unicode MS"/>
              </a:defRPr>
            </a:pPr>
            <a:r>
              <a:rPr sz="1600"/>
              <a:t>},</a:t>
            </a:r>
          </a:p>
          <a:p>
            <a:pPr>
              <a:defRPr sz="1200">
                <a:solidFill>
                  <a:srgbClr val="A8D86D"/>
                </a:solidFill>
                <a:latin typeface="Arial Unicode MS"/>
                <a:ea typeface="Arial Unicode MS"/>
                <a:cs typeface="Arial Unicode MS"/>
                <a:sym typeface="Arial Unicode MS"/>
              </a:defRPr>
            </a:pPr>
            <a:r>
              <a:rPr sz="1600"/>
              <a:t>{ "questionCode": </a:t>
            </a:r>
            <a:r>
              <a:rPr sz="1600">
                <a:solidFill>
                  <a:srgbClr val="FFFFFF"/>
                </a:solidFill>
              </a:rPr>
              <a:t>"29463-7"</a:t>
            </a:r>
            <a:r>
              <a:rPr sz="1600"/>
              <a:t>, </a:t>
            </a:r>
          </a:p>
          <a:p>
            <a:pPr>
              <a:defRPr sz="1200">
                <a:solidFill>
                  <a:srgbClr val="A8D86D"/>
                </a:solidFill>
                <a:latin typeface="Arial Unicode MS"/>
                <a:ea typeface="Arial Unicode MS"/>
                <a:cs typeface="Arial Unicode MS"/>
                <a:sym typeface="Arial Unicode MS"/>
              </a:defRPr>
            </a:pPr>
            <a:r>
              <a:rPr sz="1600"/>
              <a:t>  "question": "Weight", </a:t>
            </a:r>
          </a:p>
          <a:p>
            <a:pPr>
              <a:defRPr sz="1200">
                <a:solidFill>
                  <a:srgbClr val="A8D86D"/>
                </a:solidFill>
                <a:latin typeface="Arial Unicode MS"/>
                <a:ea typeface="Arial Unicode MS"/>
                <a:cs typeface="Arial Unicode MS"/>
                <a:sym typeface="Arial Unicode MS"/>
              </a:defRPr>
            </a:pPr>
            <a:r>
              <a:rPr sz="1600"/>
              <a:t>  "dataType": "REAL", </a:t>
            </a:r>
          </a:p>
          <a:p>
            <a:pPr>
              <a:defRPr sz="1200">
                <a:solidFill>
                  <a:srgbClr val="A8D86D"/>
                </a:solidFill>
                <a:latin typeface="Arial Unicode MS"/>
                <a:ea typeface="Arial Unicode MS"/>
                <a:cs typeface="Arial Unicode MS"/>
                <a:sym typeface="Arial Unicode MS"/>
              </a:defRPr>
            </a:pPr>
            <a:r>
              <a:rPr sz="1600"/>
              <a:t>  "units": [</a:t>
            </a:r>
          </a:p>
          <a:p>
            <a:pPr>
              <a:defRPr sz="1200">
                <a:solidFill>
                  <a:srgbClr val="A8D86D"/>
                </a:solidFill>
                <a:latin typeface="Arial Unicode MS"/>
                <a:ea typeface="Arial Unicode MS"/>
                <a:cs typeface="Arial Unicode MS"/>
                <a:sym typeface="Arial Unicode MS"/>
              </a:defRPr>
            </a:pPr>
            <a:r>
              <a:rPr sz="1600"/>
              <a:t>      {"name": "lbs", "default": true}, {"name": "kgs"}]</a:t>
            </a:r>
          </a:p>
          <a:p>
            <a:pPr>
              <a:defRPr sz="1200">
                <a:solidFill>
                  <a:srgbClr val="A8D86D"/>
                </a:solidFill>
                <a:latin typeface="Arial Unicode MS"/>
                <a:ea typeface="Arial Unicode MS"/>
                <a:cs typeface="Arial Unicode MS"/>
                <a:sym typeface="Arial Unicode MS"/>
              </a:defRPr>
            </a:pPr>
            <a:r>
              <a:rPr sz="1600"/>
              <a:t>},</a:t>
            </a:r>
          </a:p>
          <a:p>
            <a:pPr>
              <a:defRPr sz="1200">
                <a:solidFill>
                  <a:srgbClr val="A8D86D"/>
                </a:solidFill>
                <a:latin typeface="Arial Unicode MS"/>
                <a:ea typeface="Arial Unicode MS"/>
                <a:cs typeface="Arial Unicode MS"/>
                <a:sym typeface="Arial Unicode MS"/>
              </a:defRPr>
            </a:pPr>
            <a:r>
              <a:rPr sz="1600"/>
              <a:t>{ "questionCode": "39156-5", </a:t>
            </a:r>
          </a:p>
          <a:p>
            <a:pPr>
              <a:defRPr sz="1200">
                <a:solidFill>
                  <a:srgbClr val="A8D86D"/>
                </a:solidFill>
                <a:latin typeface="Arial Unicode MS"/>
                <a:ea typeface="Arial Unicode MS"/>
                <a:cs typeface="Arial Unicode MS"/>
                <a:sym typeface="Arial Unicode MS"/>
              </a:defRPr>
            </a:pPr>
            <a:r>
              <a:rPr sz="1600"/>
              <a:t>  "question": "Body mass index (BMI) [Ratio]", </a:t>
            </a:r>
          </a:p>
          <a:p>
            <a:pPr>
              <a:defRPr sz="1200">
                <a:solidFill>
                  <a:srgbClr val="A8D86D"/>
                </a:solidFill>
                <a:latin typeface="Arial Unicode MS"/>
                <a:ea typeface="Arial Unicode MS"/>
                <a:cs typeface="Arial Unicode MS"/>
                <a:sym typeface="Arial Unicode MS"/>
              </a:defRPr>
            </a:pPr>
            <a:r>
              <a:rPr sz="1600"/>
              <a:t>  "calculationMethod":{</a:t>
            </a:r>
          </a:p>
          <a:p>
            <a:pPr>
              <a:defRPr sz="1200">
                <a:solidFill>
                  <a:srgbClr val="A8D86D"/>
                </a:solidFill>
                <a:latin typeface="Arial Unicode MS"/>
                <a:ea typeface="Arial Unicode MS"/>
                <a:cs typeface="Arial Unicode MS"/>
                <a:sym typeface="Arial Unicode MS"/>
              </a:defRPr>
            </a:pPr>
            <a:r>
              <a:rPr sz="1600"/>
              <a:t>      </a:t>
            </a:r>
            <a:r>
              <a:rPr sz="1600">
                <a:solidFill>
                  <a:srgbClr val="FFFFFF"/>
                </a:solidFill>
              </a:rPr>
              <a:t>"name":"BMI",</a:t>
            </a:r>
          </a:p>
          <a:p>
            <a:pPr>
              <a:defRPr sz="1200">
                <a:solidFill>
                  <a:srgbClr val="A8D86D"/>
                </a:solidFill>
                <a:latin typeface="Arial Unicode MS"/>
                <a:ea typeface="Arial Unicode MS"/>
                <a:cs typeface="Arial Unicode MS"/>
                <a:sym typeface="Arial Unicode MS"/>
              </a:defRPr>
            </a:pPr>
            <a:r>
              <a:rPr sz="1600"/>
              <a:t>      </a:t>
            </a:r>
            <a:r>
              <a:rPr sz="1600">
                <a:solidFill>
                  <a:srgbClr val="FFFFFF"/>
                </a:solidFill>
              </a:rPr>
              <a:t>"value":["29463-7","8302-2"]</a:t>
            </a:r>
            <a:r>
              <a:rPr sz="1600"/>
              <a:t>}</a:t>
            </a:r>
          </a:p>
          <a:p>
            <a:pPr>
              <a:defRPr sz="1200">
                <a:solidFill>
                  <a:srgbClr val="A8D86D"/>
                </a:solidFill>
                <a:latin typeface="Arial Unicode MS"/>
                <a:ea typeface="Arial Unicode MS"/>
                <a:cs typeface="Arial Unicode MS"/>
                <a:sym typeface="Arial Unicode MS"/>
              </a:defRPr>
            </a:pPr>
            <a:r>
              <a:rPr sz="1600"/>
              <a:t>}</a:t>
            </a:r>
          </a:p>
        </p:txBody>
      </p:sp>
    </p:spTree>
    <p:extLst>
      <p:ext uri="{BB962C8B-B14F-4D97-AF65-F5344CB8AC3E}">
        <p14:creationId xmlns:p14="http://schemas.microsoft.com/office/powerpoint/2010/main" val="15221759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Shape 227"/>
          <p:cNvSpPr txBox="1">
            <a:spLocks noGrp="1"/>
          </p:cNvSpPr>
          <p:nvPr>
            <p:ph type="title"/>
          </p:nvPr>
        </p:nvSpPr>
        <p:spPr>
          <a:xfrm>
            <a:off x="752074" y="449791"/>
            <a:ext cx="10687853" cy="1325600"/>
          </a:xfrm>
          <a:prstGeom prst="rect">
            <a:avLst/>
          </a:prstGeom>
        </p:spPr>
        <p:txBody>
          <a:bodyPr wrap="square" lIns="45700" tIns="45700" rIns="45700" bIns="45700" anchor="ctr" anchorCtr="0"/>
          <a:lstStyle/>
          <a:p>
            <a:r>
              <a:t>LHC-Forms Feature: restrictions/validation (1)</a:t>
            </a:r>
          </a:p>
        </p:txBody>
      </p:sp>
      <p:sp>
        <p:nvSpPr>
          <p:cNvPr id="527" name="Shape 229"/>
          <p:cNvSpPr txBox="1"/>
          <p:nvPr/>
        </p:nvSpPr>
        <p:spPr>
          <a:xfrm rot="16200000">
            <a:off x="-422646" y="5719833"/>
            <a:ext cx="1470001" cy="379615"/>
          </a:xfrm>
          <a:prstGeom prst="rect">
            <a:avLst/>
          </a:prstGeom>
          <a:ln w="12700">
            <a:miter lim="400000"/>
          </a:ln>
          <a:extLst>
            <a:ext uri="{C572A759-6A51-4108-AA02-DFA0A04FC94B}">
              <ma14:wrappingTextBoxFlag xmlns="" xmlns:ma14="http://schemas.microsoft.com/office/mac/drawingml/2011/main" val="1"/>
            </a:ext>
          </a:extLst>
        </p:spPr>
        <p:txBody>
          <a:bodyPr lIns="45700" tIns="45700" rIns="45700" bIns="45700">
            <a:spAutoFit/>
          </a:bodyPr>
          <a:lstStyle>
            <a:lvl1pPr>
              <a:defRPr>
                <a:solidFill>
                  <a:srgbClr val="5AA2AE"/>
                </a:solidFill>
                <a:latin typeface="Calibri"/>
                <a:ea typeface="Calibri"/>
                <a:cs typeface="Calibri"/>
                <a:sym typeface="Calibri"/>
              </a:defRPr>
            </a:lvl1pPr>
          </a:lstStyle>
          <a:p>
            <a:r>
              <a:rPr sz="1867"/>
              <a:t>Presenter:  Ye</a:t>
            </a:r>
          </a:p>
        </p:txBody>
      </p:sp>
      <p:sp>
        <p:nvSpPr>
          <p:cNvPr id="528" name="TextBox 5"/>
          <p:cNvSpPr txBox="1"/>
          <p:nvPr/>
        </p:nvSpPr>
        <p:spPr>
          <a:xfrm>
            <a:off x="7063758" y="1690725"/>
            <a:ext cx="3987303" cy="2061718"/>
          </a:xfrm>
          <a:prstGeom prst="rect">
            <a:avLst/>
          </a:prstGeom>
          <a:ln w="12700">
            <a:miter lim="400000"/>
          </a:ln>
          <a:extLst>
            <a:ext uri="{C572A759-6A51-4108-AA02-DFA0A04FC94B}">
              <ma14:wrappingTextBoxFlag xmlns="" xmlns:ma14="http://schemas.microsoft.com/office/mac/drawingml/2011/main" val="1"/>
            </a:ext>
          </a:extLst>
        </p:spPr>
        <p:txBody>
          <a:bodyPr lIns="60959" rIns="60959">
            <a:spAutoFit/>
          </a:bodyPr>
          <a:lstStyle/>
          <a:p>
            <a:pPr marL="380990" indent="-380990">
              <a:buSzPct val="100000"/>
              <a:buFont typeface="Arial"/>
              <a:buChar char="•"/>
              <a:defRPr sz="1600"/>
            </a:pPr>
            <a:r>
              <a:rPr sz="2133"/>
              <a:t>Validation is applied to dataTypes automatically.</a:t>
            </a:r>
          </a:p>
          <a:p>
            <a:pPr marL="380990" indent="-380990">
              <a:buSzPct val="100000"/>
              <a:buFont typeface="Arial"/>
              <a:buChar char="•"/>
              <a:defRPr sz="1600"/>
            </a:pPr>
            <a:r>
              <a:rPr sz="2133"/>
              <a:t>Additional restrictions are available to check numeric values, string size, and patterns.</a:t>
            </a:r>
          </a:p>
        </p:txBody>
      </p:sp>
      <p:pic>
        <p:nvPicPr>
          <p:cNvPr id="529" name="Picture 4" descr="Picture 4"/>
          <p:cNvPicPr>
            <a:picLocks noChangeAspect="1"/>
          </p:cNvPicPr>
          <p:nvPr/>
        </p:nvPicPr>
        <p:blipFill>
          <a:blip r:embed="rId2">
            <a:extLst/>
          </a:blip>
          <a:stretch>
            <a:fillRect/>
          </a:stretch>
        </p:blipFill>
        <p:spPr>
          <a:xfrm>
            <a:off x="534254" y="2212177"/>
            <a:ext cx="6384197" cy="2099843"/>
          </a:xfrm>
          <a:prstGeom prst="rect">
            <a:avLst/>
          </a:prstGeom>
          <a:ln w="12700">
            <a:miter lim="400000"/>
          </a:ln>
        </p:spPr>
      </p:pic>
    </p:spTree>
    <p:extLst>
      <p:ext uri="{BB962C8B-B14F-4D97-AF65-F5344CB8AC3E}">
        <p14:creationId xmlns:p14="http://schemas.microsoft.com/office/powerpoint/2010/main" val="1847540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theme1.xml><?xml version="1.0" encoding="utf-8"?>
<a:theme xmlns:a="http://schemas.openxmlformats.org/drawingml/2006/main" name="McDonaldCJ-LHNCBC-NLM-turquoise-2013 with transparent logos">
  <a:themeElements>
    <a:clrScheme name="McDonaldCJ-LHNCBC-NLM-turquoise-2013 with transparent logos">
      <a:dk1>
        <a:srgbClr val="000000"/>
      </a:dk1>
      <a:lt1>
        <a:srgbClr val="FFFFFF"/>
      </a:lt1>
      <a:dk2>
        <a:srgbClr val="A7A7A7"/>
      </a:dk2>
      <a:lt2>
        <a:srgbClr val="535353"/>
      </a:lt2>
      <a:accent1>
        <a:srgbClr val="629DD1"/>
      </a:accent1>
      <a:accent2>
        <a:srgbClr val="297FD5"/>
      </a:accent2>
      <a:accent3>
        <a:srgbClr val="7F8FA9"/>
      </a:accent3>
      <a:accent4>
        <a:srgbClr val="4A66AC"/>
      </a:accent4>
      <a:accent5>
        <a:srgbClr val="5A7E8F"/>
      </a:accent5>
      <a:accent6>
        <a:srgbClr val="9D90A0"/>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1325</TotalTime>
  <Words>8654</Words>
  <Application>Microsoft Office PowerPoint</Application>
  <PresentationFormat>Widescreen</PresentationFormat>
  <Paragraphs>1237</Paragraphs>
  <Slides>149</Slides>
  <Notes>74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149</vt:i4>
      </vt:variant>
    </vt:vector>
  </HeadingPairs>
  <TitlesOfParts>
    <vt:vector size="157" baseType="lpstr">
      <vt:lpstr>Arial</vt:lpstr>
      <vt:lpstr>Times</vt:lpstr>
      <vt:lpstr>Tahoma</vt:lpstr>
      <vt:lpstr>Noto Sans Symbols</vt:lpstr>
      <vt:lpstr>Verdana</vt:lpstr>
      <vt:lpstr>Calibri</vt:lpstr>
      <vt:lpstr>Arial Unicode MS</vt:lpstr>
      <vt:lpstr>McDonaldCJ-LHNCBC-NLM-turquoise-2013 with transparent logos</vt:lpstr>
      <vt:lpstr>On-the-Fly Data Capture Tooling for FHIR/HL7 V2</vt:lpstr>
      <vt:lpstr>Why we built a general forms system</vt:lpstr>
      <vt:lpstr>Data base systems as a motivating example</vt:lpstr>
      <vt:lpstr>Motivating example 2 </vt:lpstr>
      <vt:lpstr>Motivating example 3</vt:lpstr>
      <vt:lpstr>So we built our own</vt:lpstr>
      <vt:lpstr>Our own form development experienc</vt:lpstr>
      <vt:lpstr>PowerPoint Presentation</vt:lpstr>
      <vt:lpstr>PowerPoint Presentation</vt:lpstr>
      <vt:lpstr>Next stage</vt:lpstr>
      <vt:lpstr>Impediments </vt:lpstr>
      <vt:lpstr>Then along came FHIR </vt:lpstr>
      <vt:lpstr>Forms definitions </vt:lpstr>
      <vt:lpstr>Introduction &amp; Overview</vt:lpstr>
      <vt:lpstr>Brief over view of FHIR forms </vt:lpstr>
      <vt:lpstr>LHC tools you will hear about today</vt:lpstr>
      <vt:lpstr>Secret Sauce in Clinical table linker </vt:lpstr>
      <vt:lpstr>LHC-Forms:  Short Introduction</vt:lpstr>
      <vt:lpstr>Lots of rich survey instruments and assessments available as LOINC forms &gt; 2000  and thus LHC forms</vt:lpstr>
      <vt:lpstr>LHC-Forms Builder: Short  Introduction</vt:lpstr>
      <vt:lpstr>UCUM-LHC: Unit Validation and Conversion</vt:lpstr>
      <vt:lpstr>Overall Technology</vt:lpstr>
      <vt:lpstr>PowerPoint Presentation</vt:lpstr>
      <vt:lpstr>Some example forms as preview</vt:lpstr>
      <vt:lpstr>Surgeon Generals family health history as an LHC-Form</vt:lpstr>
      <vt:lpstr>Can enter multiple fields in one field (or as separate fields illustrated with PHR)</vt:lpstr>
      <vt:lpstr>PHQ-9 Depression survey with score computed on the fly </vt:lpstr>
      <vt:lpstr>Secret sauce : Code stored in one field can generate code answer lists for succeeding fields- to be illustrated on the PHR form Enter Lasix oral and get selection menu of available pill sizes</vt:lpstr>
      <vt:lpstr>Secret sauce: record for Id in one field generates defaults for others </vt:lpstr>
      <vt:lpstr>Choices of combo boxes, radio buttons, check boxes and grids when appropriate </vt:lpstr>
      <vt:lpstr>Responsive design-example from HL7 V2 genetics reporting form </vt:lpstr>
      <vt:lpstr>Making Applications from forms – Implemented PHR close to what it was in previous Ruby on Rails applications (will demo)</vt:lpstr>
      <vt:lpstr>Choices of combo boxes, radio buttons, check boxes and grids when appropriate </vt:lpstr>
      <vt:lpstr>HL7 message generated from completion of genetics form- only top 2/3ds showing (Hand out)</vt:lpstr>
      <vt:lpstr>Clinical Table Search Service</vt:lpstr>
      <vt:lpstr>Clinical Table Search Service: Introduction</vt:lpstr>
      <vt:lpstr>Clinical Table Search Service: Introduction</vt:lpstr>
      <vt:lpstr>Clinical Table Search Service: Introduction</vt:lpstr>
      <vt:lpstr>PowerPoint Presentation</vt:lpstr>
      <vt:lpstr>Clinical Table Search Service: Website</vt:lpstr>
      <vt:lpstr>Clinical Table Search Service: Website</vt:lpstr>
      <vt:lpstr>Clinical Table Search Service – Quick description of each data table </vt:lpstr>
      <vt:lpstr>Clinical and Administrative tables (code systems)</vt:lpstr>
      <vt:lpstr>Clinical Table Search Service: Medical Conditions</vt:lpstr>
      <vt:lpstr>Clinical Table Search Service: RxTerms</vt:lpstr>
      <vt:lpstr>Clinical Table Search Service: ICD-10-CM and ICD9_CM</vt:lpstr>
      <vt:lpstr>Clinical Table Search Service: LOINC</vt:lpstr>
      <vt:lpstr>Clinical Table Search Service: Prescribable Drug Ingredients from RxTerms</vt:lpstr>
      <vt:lpstr>Clinical Table Search Service: The Unified Code for Units of Measure (UCUM)</vt:lpstr>
      <vt:lpstr>Genetic tables (code systems)</vt:lpstr>
      <vt:lpstr>Clinical Table Search Service: dbVar</vt:lpstr>
      <vt:lpstr>Clinical Table Search Service: ClinVar Variations</vt:lpstr>
      <vt:lpstr>Clinical Table Search Service: COSMIC</vt:lpstr>
      <vt:lpstr>Clinical Table Search Service: Cytogenetic Locations</vt:lpstr>
      <vt:lpstr>Clinical Table Search Service: Genes</vt:lpstr>
      <vt:lpstr>Clinical Table Search Service: RefSeq</vt:lpstr>
      <vt:lpstr>Clinical Table Search Service: Small nucleotide polymorphisms (SNPs)</vt:lpstr>
      <vt:lpstr>Clinical Table Search Service: Star Alleles</vt:lpstr>
      <vt:lpstr>Clinical Table Search Service: NCBI Genetic Diseases</vt:lpstr>
      <vt:lpstr>Clinical Table Search Service: Demo page</vt:lpstr>
      <vt:lpstr>Clinical Table Search Service: Demo page</vt:lpstr>
      <vt:lpstr>Clinical Table Search Service: Demonstrations</vt:lpstr>
      <vt:lpstr>Clinical Table Search Service: Demonstrations</vt:lpstr>
      <vt:lpstr>Clinical Table Search Service: Configuration</vt:lpstr>
      <vt:lpstr>Clinical Table Search Service: Configuration</vt:lpstr>
      <vt:lpstr>Clinical Table Search Service: Autocomplete-lhc</vt:lpstr>
      <vt:lpstr>Clinical Table Search Service: Autocomplete-lhc</vt:lpstr>
      <vt:lpstr>Clinical Table Search Service: Exercise</vt:lpstr>
      <vt:lpstr>LHC-Forms: An Intelligent Form Widget  </vt:lpstr>
      <vt:lpstr>LHC-Forms: System Design</vt:lpstr>
      <vt:lpstr>PowerPoint Presentation</vt:lpstr>
      <vt:lpstr>Regenstrief LOINC website (1) </vt:lpstr>
      <vt:lpstr>NIH common data elements (CDE) website (2) </vt:lpstr>
      <vt:lpstr>NLM’s RxTerms website (3) </vt:lpstr>
      <vt:lpstr>LHC’s website (4) </vt:lpstr>
      <vt:lpstr>SMART on FHIR platform (5) </vt:lpstr>
      <vt:lpstr>LHC Forms in operation</vt:lpstr>
      <vt:lpstr>LHC-Forms and FHIR</vt:lpstr>
      <vt:lpstr>LHC-Forms and FHIR Questionnaire</vt:lpstr>
      <vt:lpstr>LHC-Forms Features (1)</vt:lpstr>
      <vt:lpstr>LHC-Forms Features (2)</vt:lpstr>
      <vt:lpstr>LHC-Forms Features (3)</vt:lpstr>
      <vt:lpstr>Questionnaire Fields not supported in LHC-Forms</vt:lpstr>
      <vt:lpstr>Data Types</vt:lpstr>
      <vt:lpstr>Additional Data Types in LHC-Forms</vt:lpstr>
      <vt:lpstr>LHC-Forms Advanced Features</vt:lpstr>
      <vt:lpstr>LHC-Forms Advanced Features  </vt:lpstr>
      <vt:lpstr>LHC-Forms Features: Repeats (1)</vt:lpstr>
      <vt:lpstr>LHC-Forms Features: Repeats (2)</vt:lpstr>
      <vt:lpstr>LHC-Forms Features: Skip Logic (1)</vt:lpstr>
      <vt:lpstr>LHC-Forms Features: Skip Logic (2)</vt:lpstr>
      <vt:lpstr>LHC-Forms Features: Skip Logic (3)</vt:lpstr>
      <vt:lpstr>LHC-Forms Features: Skip Logic (4)</vt:lpstr>
      <vt:lpstr>LHC-Forms Features: Skip Logic (5)</vt:lpstr>
      <vt:lpstr>LHC-Forms Features: Skip Logic (6)</vt:lpstr>
      <vt:lpstr>LHC-Forms Feature: calculationMethod (1)</vt:lpstr>
      <vt:lpstr>LHC-Forms Features: calculationMethod (2)</vt:lpstr>
      <vt:lpstr>LHC-Forms Feature: calculationMethod (3)</vt:lpstr>
      <vt:lpstr>LHC-Forms Feature: restrictions/validation (1)</vt:lpstr>
      <vt:lpstr>LHC-Forms Features: restrictions/validation (2)</vt:lpstr>
      <vt:lpstr>LHC-Forms Features: dataControl (1)</vt:lpstr>
      <vt:lpstr>LHC-Forms Features: dataControl (2)</vt:lpstr>
      <vt:lpstr>LHC-Forms Features: dataControl (3)</vt:lpstr>
      <vt:lpstr>LHC-Forms Features: displayControl (1)</vt:lpstr>
      <vt:lpstr>LHC-Forms Features: displayControl (2)</vt:lpstr>
      <vt:lpstr>LHC-Forms Features: displayControl (3)</vt:lpstr>
      <vt:lpstr>LHC-Forms Features: displayControl (4)</vt:lpstr>
      <vt:lpstr>LHC-Forms Features:  Autocomplete—Search Field (1)</vt:lpstr>
      <vt:lpstr>LHC-Forms Features:  Autocomplete—Search Field (2)</vt:lpstr>
      <vt:lpstr>LHC-Forms Features:  Autocomplete—Answer List (1)</vt:lpstr>
      <vt:lpstr>LHC-Forms Features:  Autocomplete—Answer List (2)</vt:lpstr>
      <vt:lpstr>LHC-Forms Features:  template &amp; templateOptions</vt:lpstr>
      <vt:lpstr>LHC-Forms:  Exporting data</vt:lpstr>
      <vt:lpstr>LHC-Forms:  Installation for Development</vt:lpstr>
      <vt:lpstr>LHC-Forms: Resources</vt:lpstr>
      <vt:lpstr>LHC-Forms:  Exercise (1)</vt:lpstr>
      <vt:lpstr>LHC-Forms:  Exercise (2)</vt:lpstr>
      <vt:lpstr>LHC-Forms: System Design</vt:lpstr>
      <vt:lpstr>LHC-Forms Builder:  Demo</vt:lpstr>
      <vt:lpstr>LHC-Forms Builder:  Demo</vt:lpstr>
      <vt:lpstr>LHC-Forms Builder:  Demo</vt:lpstr>
      <vt:lpstr>LHC-Forms Builder:  Demo</vt:lpstr>
      <vt:lpstr>LHC-Forms Builder:  Demo</vt:lpstr>
      <vt:lpstr>LHC-Forms Builder:  Demo</vt:lpstr>
      <vt:lpstr>LHC-Forms Builder:  Demo</vt:lpstr>
      <vt:lpstr>LHC-Forms Builder:  Demo – Item Properties</vt:lpstr>
      <vt:lpstr>LHC-Forms Builder:  Demo – Item Properties</vt:lpstr>
      <vt:lpstr>LHC-Forms Builder: Demo – Item Properties</vt:lpstr>
      <vt:lpstr>LHC-Forms Builder:  Demo – Item properties</vt:lpstr>
      <vt:lpstr>LHC-Forms Builder:  Demo – Item properties</vt:lpstr>
      <vt:lpstr>LHC-Forms Builder:  Demo – Item properties</vt:lpstr>
      <vt:lpstr>LHC-Forms Builder: Demo – Item Properties</vt:lpstr>
      <vt:lpstr>LHC-Forms Builder: Demo – Item Properties</vt:lpstr>
      <vt:lpstr>LHC-Forms Builder:  Demo – Item properties</vt:lpstr>
      <vt:lpstr>LHC-Forms Builder:  Demo – Preview Pane</vt:lpstr>
      <vt:lpstr>LHC-Forms Builder:  Demo – Preview Pane</vt:lpstr>
      <vt:lpstr>LHC-Forms Builder:  Demo – Preview Pane</vt:lpstr>
      <vt:lpstr>LHC-Forms Builder:  Demo – Preview Pane</vt:lpstr>
      <vt:lpstr>LHC-Forms Builder:  Demo – Preview Pane</vt:lpstr>
      <vt:lpstr>LHC-Forms Builder:  Demo – Saving &amp; Loading</vt:lpstr>
      <vt:lpstr>LHC-Forms Builder:  Exercise</vt:lpstr>
      <vt:lpstr>UCUM-LHC: Unit Validation and Conversion</vt:lpstr>
      <vt:lpstr>UCUM-LHC: Demo </vt:lpstr>
      <vt:lpstr>UCUM-LHC: Demo </vt:lpstr>
      <vt:lpstr>UCUM-LHC: Demo </vt:lpstr>
      <vt:lpstr>UCUM-LHC: Demo </vt:lpstr>
      <vt:lpstr>UCUM-LHC: Demo </vt:lpstr>
      <vt:lpstr>UCUM-LHC: Demo </vt:lpstr>
      <vt:lpstr>UCUM-LHC: Converter Demo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On-the-Fly Data Capture Tooling for FHIR/HL7 V2</dc:title>
  <dc:creator>clemmcdonald</dc:creator>
  <cp:lastModifiedBy>McDonald, Clem (NIH/NLM/LHC) [E]</cp:lastModifiedBy>
  <cp:revision>79</cp:revision>
  <dcterms:modified xsi:type="dcterms:W3CDTF">2017-09-19T18:24:17Z</dcterms:modified>
</cp:coreProperties>
</file>